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8DDE028" w14:textId="77777777" w:rsidR="00EC2A58" w:rsidRPr="00EC2A58" w:rsidRDefault="00EC2A58" w:rsidP="00BA33FE">
      <w:pPr>
        <w:widowControl w:val="0"/>
        <w:tabs>
          <w:tab w:val="left" w:pos="-1057"/>
          <w:tab w:val="left" w:pos="-720"/>
        </w:tabs>
        <w:suppressAutoHyphens/>
        <w:autoSpaceDE w:val="0"/>
        <w:autoSpaceDN w:val="0"/>
        <w:spacing w:after="0" w:line="240" w:lineRule="auto"/>
        <w:textAlignment w:val="baseline"/>
        <w:rPr>
          <w:rFonts w:eastAsia="Times New Roman" w:cs="Arial"/>
          <w:spacing w:val="-8"/>
          <w:sz w:val="12"/>
          <w:szCs w:val="12"/>
          <w:lang w:val="fr-FR"/>
        </w:rPr>
      </w:pPr>
    </w:p>
    <w:tbl>
      <w:tblPr>
        <w:tblW w:w="9648" w:type="dxa"/>
        <w:tblLayout w:type="fixed"/>
        <w:tblCellMar>
          <w:left w:w="10" w:type="dxa"/>
          <w:right w:w="10" w:type="dxa"/>
        </w:tblCellMar>
        <w:tblLook w:val="0000" w:firstRow="0" w:lastRow="0" w:firstColumn="0" w:lastColumn="0" w:noHBand="0" w:noVBand="0"/>
      </w:tblPr>
      <w:tblGrid>
        <w:gridCol w:w="1526"/>
        <w:gridCol w:w="4414"/>
        <w:gridCol w:w="3708"/>
      </w:tblGrid>
      <w:tr w:rsidR="00EC2A58" w:rsidRPr="001E7C02" w14:paraId="20A3DAA5" w14:textId="77777777" w:rsidTr="008E0BFE">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72ED64D6" w14:textId="77777777" w:rsidR="00EC2A58" w:rsidRPr="00EC2A58" w:rsidRDefault="00EC2A58" w:rsidP="00EC2A58">
            <w:pPr>
              <w:widowControl w:val="0"/>
              <w:suppressAutoHyphens/>
              <w:autoSpaceDE w:val="0"/>
              <w:autoSpaceDN w:val="0"/>
              <w:spacing w:after="0" w:line="240" w:lineRule="auto"/>
              <w:textAlignment w:val="baseline"/>
              <w:rPr>
                <w:rFonts w:ascii="Calibri" w:eastAsia="Calibri" w:hAnsi="Calibri" w:cs="Times New Roman"/>
              </w:rPr>
            </w:pPr>
            <w:bookmarkStart w:id="0" w:name="_Hlk208560930"/>
            <w:r w:rsidRPr="00EC2A58">
              <w:rPr>
                <w:rFonts w:eastAsia="Times New Roman" w:cs="Arial"/>
                <w:noProof/>
              </w:rPr>
              <w:drawing>
                <wp:inline distT="0" distB="0" distL="0" distR="0" wp14:anchorId="3D89D23E" wp14:editId="6B53593B">
                  <wp:extent cx="752478" cy="771525"/>
                  <wp:effectExtent l="0" t="0" r="9522"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p w14:paraId="1842698B"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tc>
        <w:tc>
          <w:tcPr>
            <w:tcW w:w="4414" w:type="dxa"/>
            <w:tcBorders>
              <w:top w:val="single" w:sz="12" w:space="0" w:color="000000"/>
              <w:bottom w:val="single" w:sz="12" w:space="0" w:color="000000"/>
            </w:tcBorders>
            <w:tcMar>
              <w:top w:w="85" w:type="dxa"/>
              <w:left w:w="108" w:type="dxa"/>
              <w:bottom w:w="0" w:type="dxa"/>
              <w:right w:w="108" w:type="dxa"/>
            </w:tcMar>
          </w:tcPr>
          <w:p w14:paraId="46D7C074" w14:textId="77777777" w:rsidR="00EC2A58" w:rsidRPr="00EC2A58" w:rsidRDefault="00EC2A58" w:rsidP="00EC2A58">
            <w:pPr>
              <w:keepNext/>
              <w:widowControl w:val="0"/>
              <w:suppressAutoHyphens/>
              <w:autoSpaceDE w:val="0"/>
              <w:autoSpaceDN w:val="0"/>
              <w:spacing w:after="0" w:line="240" w:lineRule="auto"/>
              <w:ind w:left="-108"/>
              <w:textAlignment w:val="baseline"/>
              <w:outlineLvl w:val="1"/>
              <w:rPr>
                <w:rFonts w:eastAsia="Times New Roman" w:cs="Arial"/>
                <w:sz w:val="12"/>
                <w:szCs w:val="12"/>
                <w:lang w:val="fr-FR"/>
              </w:rPr>
            </w:pPr>
          </w:p>
          <w:p w14:paraId="5DFEFC81" w14:textId="77777777" w:rsidR="00EC2A58" w:rsidRPr="00EC2A58" w:rsidRDefault="00EC2A58" w:rsidP="00EC2A58">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CONVENTION SUR</w:t>
            </w:r>
          </w:p>
          <w:p w14:paraId="1A29BCF4" w14:textId="77777777" w:rsidR="00EC2A58" w:rsidRPr="00EC2A58" w:rsidRDefault="00EC2A58" w:rsidP="00EC2A58">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LES ESPÈCES</w:t>
            </w:r>
          </w:p>
          <w:p w14:paraId="4E42992F" w14:textId="77777777" w:rsidR="00EC2A58" w:rsidRPr="00EC2A58" w:rsidRDefault="00EC2A58" w:rsidP="00EC2A58">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MIGRATRICES</w:t>
            </w:r>
          </w:p>
        </w:tc>
        <w:tc>
          <w:tcPr>
            <w:tcW w:w="3708" w:type="dxa"/>
            <w:tcBorders>
              <w:top w:val="single" w:sz="12" w:space="0" w:color="000000"/>
              <w:bottom w:val="single" w:sz="12" w:space="0" w:color="000000"/>
            </w:tcBorders>
            <w:tcMar>
              <w:top w:w="85" w:type="dxa"/>
              <w:left w:w="108" w:type="dxa"/>
              <w:bottom w:w="0" w:type="dxa"/>
              <w:right w:w="108" w:type="dxa"/>
            </w:tcMar>
          </w:tcPr>
          <w:p w14:paraId="2827E733" w14:textId="00F71347" w:rsidR="00EC2A58" w:rsidRPr="00AF3AEC" w:rsidRDefault="00EC2A58" w:rsidP="00833D03">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sidRPr="00EC2A58">
              <w:rPr>
                <w:rFonts w:eastAsia="Arial" w:cs="Arial"/>
                <w:lang w:val="fr-FR"/>
              </w:rPr>
              <w:t>UNEP/CMS/COP1</w:t>
            </w:r>
            <w:r w:rsidR="00A95195">
              <w:rPr>
                <w:rFonts w:eastAsia="Arial" w:cs="Arial"/>
                <w:lang w:val="fr-FR"/>
              </w:rPr>
              <w:t>5</w:t>
            </w:r>
            <w:r w:rsidRPr="00EC2A58">
              <w:rPr>
                <w:rFonts w:eastAsia="Arial" w:cs="Arial"/>
                <w:lang w:val="fr-FR"/>
              </w:rPr>
              <w:t>/Doc.</w:t>
            </w:r>
            <w:r w:rsidR="001E7C02">
              <w:rPr>
                <w:rFonts w:eastAsia="Arial" w:cs="Arial"/>
                <w:lang w:val="fr-FR"/>
              </w:rPr>
              <w:t>20.1</w:t>
            </w:r>
          </w:p>
          <w:p w14:paraId="51739494" w14:textId="154FEC47" w:rsidR="00EC2A58" w:rsidRPr="00AF3AEC" w:rsidRDefault="00914899" w:rsidP="00833D03">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Pr>
                <w:rFonts w:eastAsia="Arial" w:cs="Arial"/>
                <w:lang w:val="fr-FR"/>
              </w:rPr>
              <w:t xml:space="preserve">7 octobre </w:t>
            </w:r>
            <w:r w:rsidR="00EC2A58" w:rsidRPr="00AF3AEC">
              <w:rPr>
                <w:rFonts w:eastAsia="Arial" w:cs="Arial"/>
                <w:lang w:val="fr-FR"/>
              </w:rPr>
              <w:t>20</w:t>
            </w:r>
            <w:r w:rsidR="00BA33FE" w:rsidRPr="00AF3AEC">
              <w:rPr>
                <w:rFonts w:eastAsia="Arial" w:cs="Arial"/>
                <w:lang w:val="fr-FR"/>
              </w:rPr>
              <w:t>2</w:t>
            </w:r>
            <w:r w:rsidR="00FC4F18" w:rsidRPr="00AF3AEC">
              <w:rPr>
                <w:rFonts w:eastAsia="Arial" w:cs="Arial"/>
                <w:lang w:val="fr-FR"/>
              </w:rPr>
              <w:t>5</w:t>
            </w:r>
          </w:p>
          <w:p w14:paraId="5A17DC3D" w14:textId="77777777" w:rsidR="00EC2A58" w:rsidRPr="00FC4F18" w:rsidRDefault="00EC2A58" w:rsidP="00EC2A58">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Français</w:t>
            </w:r>
          </w:p>
          <w:p w14:paraId="3489AC4D" w14:textId="4BFD1D92" w:rsidR="00EC2A58" w:rsidRPr="00FC4F18" w:rsidRDefault="00EC2A58" w:rsidP="00833D03">
            <w:pPr>
              <w:widowControl w:val="0"/>
              <w:suppressAutoHyphens/>
              <w:autoSpaceDE w:val="0"/>
              <w:autoSpaceDN w:val="0"/>
              <w:spacing w:after="120" w:line="240" w:lineRule="auto"/>
              <w:textAlignment w:val="baseline"/>
              <w:rPr>
                <w:rFonts w:ascii="Calibri" w:eastAsia="Calibri" w:hAnsi="Calibri" w:cs="Times New Roman"/>
                <w:lang w:val="fr-FR"/>
              </w:rPr>
            </w:pPr>
            <w:r w:rsidRPr="00EC2A58">
              <w:rPr>
                <w:rFonts w:eastAsia="Arial" w:cs="Arial"/>
                <w:lang w:val="fr-FR"/>
              </w:rPr>
              <w:t>Original : Anglais</w:t>
            </w:r>
          </w:p>
        </w:tc>
      </w:tr>
    </w:tbl>
    <w:p w14:paraId="4907A928" w14:textId="77777777" w:rsidR="00EC2A58" w:rsidRPr="00EC2A58" w:rsidRDefault="00EC2A58" w:rsidP="00EC2A58">
      <w:pPr>
        <w:widowControl w:val="0"/>
        <w:tabs>
          <w:tab w:val="left" w:pos="-1057"/>
          <w:tab w:val="left" w:pos="-720"/>
        </w:tabs>
        <w:suppressAutoHyphens/>
        <w:autoSpaceDE w:val="0"/>
        <w:autoSpaceDN w:val="0"/>
        <w:spacing w:after="0" w:line="240" w:lineRule="auto"/>
        <w:textAlignment w:val="baseline"/>
        <w:rPr>
          <w:rFonts w:eastAsia="Arial" w:cs="Arial"/>
          <w:sz w:val="8"/>
          <w:szCs w:val="8"/>
          <w:lang w:val="fr-FR"/>
        </w:rPr>
      </w:pPr>
      <w:bookmarkStart w:id="1" w:name="_Hlk208560946"/>
      <w:bookmarkEnd w:id="0"/>
    </w:p>
    <w:p w14:paraId="45F14CBB" w14:textId="018EADEC" w:rsidR="00EC2A58" w:rsidRPr="00EC2A58" w:rsidRDefault="00EC2A58" w:rsidP="00EC2A58">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1</w:t>
      </w:r>
      <w:r w:rsidR="00A95195">
        <w:rPr>
          <w:rFonts w:eastAsia="Arial" w:cs="Arial"/>
          <w:lang w:val="fr-FR"/>
        </w:rPr>
        <w:t>5</w:t>
      </w:r>
      <w:r w:rsidRPr="00EC2A58">
        <w:rPr>
          <w:rFonts w:eastAsia="Arial" w:cs="Arial"/>
          <w:vertAlign w:val="superscript"/>
          <w:lang w:val="fr-FR"/>
        </w:rPr>
        <w:t>ème</w:t>
      </w:r>
      <w:r w:rsidRPr="00EC2A58">
        <w:rPr>
          <w:rFonts w:eastAsia="Arial" w:cs="Arial"/>
          <w:lang w:val="fr-FR"/>
        </w:rPr>
        <w:t xml:space="preserve"> SESSION DE LA CONFÉRENCE DES PARTIES</w:t>
      </w:r>
    </w:p>
    <w:p w14:paraId="55197CAC" w14:textId="42393EAC" w:rsidR="00EC2A58" w:rsidRPr="00EC2A58" w:rsidRDefault="00F65EC5" w:rsidP="00EC2A58">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fr-FR"/>
        </w:rPr>
      </w:pPr>
      <w:r>
        <w:rPr>
          <w:rFonts w:eastAsia="Arial" w:cs="Arial"/>
          <w:bCs/>
          <w:lang w:val="fr-FR"/>
        </w:rPr>
        <w:t xml:space="preserve">Campo Grande, Brésil, 23 au 29 mars </w:t>
      </w:r>
      <w:r w:rsidR="004731E6">
        <w:rPr>
          <w:rFonts w:eastAsia="Arial" w:cs="Arial"/>
          <w:bCs/>
          <w:lang w:val="fr-FR"/>
        </w:rPr>
        <w:t>202</w:t>
      </w:r>
      <w:r w:rsidR="00A95195">
        <w:rPr>
          <w:rFonts w:eastAsia="Arial" w:cs="Arial"/>
          <w:bCs/>
          <w:lang w:val="fr-FR"/>
        </w:rPr>
        <w:t>6</w:t>
      </w:r>
    </w:p>
    <w:p w14:paraId="4DD0AB0D" w14:textId="530E6E4E" w:rsidR="00EC2A58" w:rsidRPr="00EC2A58" w:rsidRDefault="00EC2A58" w:rsidP="00EC2A58">
      <w:pPr>
        <w:widowControl w:val="0"/>
        <w:suppressAutoHyphens/>
        <w:autoSpaceDE w:val="0"/>
        <w:autoSpaceDN w:val="0"/>
        <w:spacing w:after="0" w:line="228" w:lineRule="auto"/>
        <w:textAlignment w:val="baseline"/>
        <w:rPr>
          <w:rFonts w:ascii="Calibri" w:eastAsia="Calibri" w:hAnsi="Calibri" w:cs="Times New Roman"/>
          <w:lang w:val="fr-FR"/>
        </w:rPr>
      </w:pPr>
      <w:r w:rsidRPr="00EC2A58">
        <w:rPr>
          <w:rFonts w:eastAsia="Arial" w:cs="Arial"/>
          <w:iCs/>
          <w:lang w:val="fr-FR"/>
        </w:rPr>
        <w:t xml:space="preserve">Point </w:t>
      </w:r>
      <w:r w:rsidR="00401F2B">
        <w:rPr>
          <w:rFonts w:eastAsia="Arial" w:cs="Arial"/>
          <w:iCs/>
          <w:lang w:val="fr-FR"/>
        </w:rPr>
        <w:t>20.1</w:t>
      </w:r>
      <w:r w:rsidRPr="00EC2A58">
        <w:rPr>
          <w:rFonts w:eastAsia="Arial" w:cs="Arial"/>
          <w:iCs/>
          <w:lang w:val="fr-FR"/>
        </w:rPr>
        <w:t xml:space="preserve"> de l’ordre du jour</w:t>
      </w:r>
    </w:p>
    <w:bookmarkEnd w:id="1"/>
    <w:p w14:paraId="593EE006" w14:textId="77777777" w:rsidR="00EC2A58" w:rsidRDefault="00EC2A58" w:rsidP="00EC2A58">
      <w:pPr>
        <w:widowControl w:val="0"/>
        <w:tabs>
          <w:tab w:val="left" w:pos="7020"/>
        </w:tabs>
        <w:suppressAutoHyphens/>
        <w:autoSpaceDE w:val="0"/>
        <w:autoSpaceDN w:val="0"/>
        <w:spacing w:after="0" w:line="240" w:lineRule="auto"/>
        <w:textAlignment w:val="baseline"/>
        <w:rPr>
          <w:rFonts w:eastAsia="Times New Roman" w:cs="Arial"/>
          <w:lang w:val="fr-FR"/>
        </w:rPr>
      </w:pPr>
    </w:p>
    <w:p w14:paraId="13E45CF6" w14:textId="77777777" w:rsidR="00A10D28" w:rsidRPr="00EC2A58" w:rsidRDefault="00A10D28" w:rsidP="00EC2A58">
      <w:pPr>
        <w:widowControl w:val="0"/>
        <w:tabs>
          <w:tab w:val="left" w:pos="7020"/>
        </w:tabs>
        <w:suppressAutoHyphens/>
        <w:autoSpaceDE w:val="0"/>
        <w:autoSpaceDN w:val="0"/>
        <w:spacing w:after="0" w:line="240" w:lineRule="auto"/>
        <w:textAlignment w:val="baseline"/>
        <w:rPr>
          <w:rFonts w:eastAsia="Times New Roman" w:cs="Arial"/>
          <w:lang w:val="fr-FR"/>
        </w:rPr>
      </w:pPr>
    </w:p>
    <w:p w14:paraId="5532E62F" w14:textId="77777777" w:rsidR="00A10D28" w:rsidRPr="00EC70F6" w:rsidRDefault="00A10D28" w:rsidP="00A10D28">
      <w:pPr>
        <w:widowControl w:val="0"/>
        <w:spacing w:after="0" w:line="240" w:lineRule="auto"/>
        <w:jc w:val="center"/>
        <w:rPr>
          <w:rFonts w:eastAsia="Arial" w:cs="Arial"/>
          <w:b/>
          <w:bCs/>
          <w:lang w:val="fr-FR"/>
        </w:rPr>
      </w:pPr>
      <w:r w:rsidRPr="00EC70F6">
        <w:rPr>
          <w:rFonts w:eastAsia="Arial" w:cs="Arial"/>
          <w:b/>
          <w:bCs/>
          <w:lang w:val="fr-FR"/>
        </w:rPr>
        <w:t xml:space="preserve">ÉLABORATION DU PROCHAIN RAPPORT SUR L’ÉTAT DES </w:t>
      </w:r>
    </w:p>
    <w:p w14:paraId="5C2518E6" w14:textId="76433814" w:rsidR="00EC2A58" w:rsidRPr="00A10D28" w:rsidRDefault="00A10D28" w:rsidP="00A10D28">
      <w:pPr>
        <w:widowControl w:val="0"/>
        <w:spacing w:after="120" w:line="240" w:lineRule="auto"/>
        <w:jc w:val="center"/>
        <w:rPr>
          <w:rFonts w:eastAsia="Arial" w:cs="Arial"/>
          <w:b/>
          <w:bCs/>
          <w:lang w:val="fr-FR"/>
        </w:rPr>
      </w:pPr>
      <w:r w:rsidRPr="00EC70F6">
        <w:rPr>
          <w:rFonts w:eastAsia="Arial" w:cs="Arial"/>
          <w:b/>
          <w:bCs/>
          <w:lang w:val="fr-FR"/>
        </w:rPr>
        <w:t xml:space="preserve">ESPÈCES MIGRATRICES DANS LE MONDE </w:t>
      </w:r>
    </w:p>
    <w:p w14:paraId="0AB80070" w14:textId="48A521A6" w:rsidR="00EC2A58" w:rsidRPr="00EC2A58" w:rsidRDefault="00EC2A58" w:rsidP="00EC2A58">
      <w:pPr>
        <w:widowControl w:val="0"/>
        <w:suppressAutoHyphens/>
        <w:autoSpaceDE w:val="0"/>
        <w:autoSpaceDN w:val="0"/>
        <w:spacing w:after="0" w:line="240" w:lineRule="auto"/>
        <w:jc w:val="center"/>
        <w:textAlignment w:val="baseline"/>
        <w:rPr>
          <w:rFonts w:ascii="Calibri" w:eastAsia="Calibri" w:hAnsi="Calibri" w:cs="Times New Roman"/>
          <w:lang w:val="fr-FR"/>
        </w:rPr>
      </w:pPr>
      <w:r w:rsidRPr="00EC2A58">
        <w:rPr>
          <w:rFonts w:eastAsia="Arial" w:cs="Arial"/>
          <w:i/>
          <w:iCs/>
          <w:lang w:val="fr-FR"/>
        </w:rPr>
        <w:t xml:space="preserve">(Préparé par le </w:t>
      </w:r>
      <w:r w:rsidR="00401F2B">
        <w:rPr>
          <w:rFonts w:eastAsia="Arial" w:cs="Arial"/>
          <w:i/>
          <w:iCs/>
          <w:lang w:val="fr-FR"/>
        </w:rPr>
        <w:t>Conseil scientifique</w:t>
      </w:r>
      <w:r w:rsidRPr="00EC2A58">
        <w:rPr>
          <w:rFonts w:eastAsia="Arial" w:cs="Arial"/>
          <w:i/>
          <w:iCs/>
          <w:lang w:val="fr-FR"/>
        </w:rPr>
        <w:t>)</w:t>
      </w:r>
    </w:p>
    <w:p w14:paraId="4FF589BA" w14:textId="77777777" w:rsidR="00EC2A58" w:rsidRPr="00EC2A58" w:rsidRDefault="00EC2A58" w:rsidP="00EC2A58">
      <w:pPr>
        <w:widowControl w:val="0"/>
        <w:suppressAutoHyphens/>
        <w:autoSpaceDE w:val="0"/>
        <w:autoSpaceDN w:val="0"/>
        <w:spacing w:after="0" w:line="240" w:lineRule="auto"/>
        <w:jc w:val="both"/>
        <w:textAlignment w:val="baseline"/>
        <w:rPr>
          <w:rFonts w:eastAsia="Times New Roman" w:cs="Arial"/>
          <w:lang w:val="fr-FR"/>
        </w:rPr>
      </w:pPr>
    </w:p>
    <w:p w14:paraId="19B17186" w14:textId="77777777" w:rsidR="00EC2A58" w:rsidRPr="00EC2A58" w:rsidRDefault="00EC2A58" w:rsidP="00EC2A58">
      <w:pPr>
        <w:widowControl w:val="0"/>
        <w:tabs>
          <w:tab w:val="left" w:pos="8295"/>
        </w:tabs>
        <w:suppressAutoHyphens/>
        <w:autoSpaceDE w:val="0"/>
        <w:autoSpaceDN w:val="0"/>
        <w:spacing w:after="0" w:line="240" w:lineRule="auto"/>
        <w:jc w:val="both"/>
        <w:textAlignment w:val="baseline"/>
        <w:rPr>
          <w:rFonts w:eastAsia="Times New Roman" w:cs="Arial"/>
          <w:lang w:val="fr-FR"/>
        </w:rPr>
      </w:pPr>
    </w:p>
    <w:p w14:paraId="475CEA0F" w14:textId="77777777" w:rsidR="00EC2A58" w:rsidRPr="00EC2A58" w:rsidRDefault="00EC2A58" w:rsidP="00EC2A58">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rFonts w:eastAsia="Times New Roman" w:cs="Arial"/>
          <w:noProof/>
        </w:rPr>
        <mc:AlternateContent>
          <mc:Choice Requires="wps">
            <w:drawing>
              <wp:anchor distT="0" distB="0" distL="114300" distR="114300" simplePos="0" relativeHeight="251659264" behindDoc="0" locked="0" layoutInCell="1" allowOverlap="1" wp14:anchorId="77931BEC" wp14:editId="51AEB16D">
                <wp:simplePos x="0" y="0"/>
                <wp:positionH relativeFrom="column">
                  <wp:posOffset>777923</wp:posOffset>
                </wp:positionH>
                <wp:positionV relativeFrom="paragraph">
                  <wp:posOffset>145320</wp:posOffset>
                </wp:positionV>
                <wp:extent cx="4251278" cy="1583141"/>
                <wp:effectExtent l="0" t="0" r="16510" b="17145"/>
                <wp:wrapNone/>
                <wp:docPr id="5" name="Text Box 4"/>
                <wp:cNvGraphicFramePr/>
                <a:graphic xmlns:a="http://schemas.openxmlformats.org/drawingml/2006/main">
                  <a:graphicData uri="http://schemas.microsoft.com/office/word/2010/wordprocessingShape">
                    <wps:wsp>
                      <wps:cNvSpPr txBox="1"/>
                      <wps:spPr>
                        <a:xfrm>
                          <a:off x="0" y="0"/>
                          <a:ext cx="4251278" cy="1583141"/>
                        </a:xfrm>
                        <a:prstGeom prst="rect">
                          <a:avLst/>
                        </a:prstGeom>
                        <a:solidFill>
                          <a:srgbClr val="FFFFFF"/>
                        </a:solidFill>
                        <a:ln w="3172">
                          <a:solidFill>
                            <a:srgbClr val="000000"/>
                          </a:solidFill>
                          <a:prstDash val="solid"/>
                        </a:ln>
                      </wps:spPr>
                      <wps:txbx>
                        <w:txbxContent>
                          <w:p w14:paraId="1663EA6C" w14:textId="77777777" w:rsidR="00EC2A58" w:rsidRPr="00835F7B" w:rsidRDefault="00EC2A58" w:rsidP="00EC2A58">
                            <w:pPr>
                              <w:spacing w:after="0"/>
                              <w:rPr>
                                <w:lang w:val="fr-FR"/>
                              </w:rPr>
                            </w:pPr>
                            <w:r>
                              <w:rPr>
                                <w:rFonts w:eastAsia="Arial" w:cs="Arial"/>
                                <w:lang w:val="fr-FR"/>
                              </w:rPr>
                              <w:t>Résumé:</w:t>
                            </w:r>
                          </w:p>
                          <w:p w14:paraId="1224F1D3" w14:textId="77777777" w:rsidR="00EC2A58" w:rsidRDefault="00EC2A58" w:rsidP="00EC2A58">
                            <w:pPr>
                              <w:spacing w:after="0"/>
                              <w:rPr>
                                <w:rFonts w:cs="Arial"/>
                                <w:lang w:val="fr-FR"/>
                              </w:rPr>
                            </w:pPr>
                          </w:p>
                          <w:p w14:paraId="19ED7A5F" w14:textId="77777777" w:rsidR="00A82820" w:rsidRPr="00AD5A4F" w:rsidRDefault="00A82820" w:rsidP="00A82820">
                            <w:pPr>
                              <w:shd w:val="clear" w:color="auto" w:fill="FFFFFF"/>
                              <w:spacing w:after="0" w:line="240" w:lineRule="auto"/>
                              <w:jc w:val="both"/>
                              <w:rPr>
                                <w:rFonts w:ascii="Aptos" w:eastAsia="Times New Roman" w:hAnsi="Aptos" w:cs="Times New Roman"/>
                                <w:color w:val="222222"/>
                                <w:lang w:val="fr-FR" w:eastAsia="fr-FR"/>
                              </w:rPr>
                            </w:pPr>
                            <w:r w:rsidRPr="00AD5A4F">
                              <w:rPr>
                                <w:rFonts w:eastAsia="Times New Roman" w:cs="Arial"/>
                                <w:color w:val="222222"/>
                                <w:lang w:val="fr-FR" w:eastAsia="fr-FR"/>
                              </w:rPr>
                              <w:t>Ce document rend compte de la mise en œuvre des décisions 14.23–14.24 </w:t>
                            </w:r>
                            <w:r w:rsidRPr="00AD5A4F">
                              <w:rPr>
                                <w:rFonts w:eastAsia="Times New Roman" w:cs="Arial"/>
                                <w:i/>
                                <w:iCs/>
                                <w:color w:val="222222"/>
                                <w:lang w:val="fr-FR" w:eastAsia="fr-FR"/>
                              </w:rPr>
                              <w:t>État de conservation des espèces migratrices</w:t>
                            </w:r>
                            <w:r w:rsidRPr="00AD5A4F">
                              <w:rPr>
                                <w:rFonts w:eastAsia="Times New Roman" w:cs="Arial"/>
                                <w:color w:val="222222"/>
                                <w:lang w:val="fr-FR" w:eastAsia="fr-FR"/>
                              </w:rPr>
                              <w:t> et propose de nouveaux projets de décisions pour adoption. Le projet de décisions ci-joint soutiendrait la réalisation de la Cible 4.1 du Plan stratégique pour les espèces migratrices 2024–2032.</w:t>
                            </w:r>
                          </w:p>
                          <w:p w14:paraId="06021BB4" w14:textId="77777777" w:rsidR="00A82820" w:rsidRDefault="00A82820" w:rsidP="00EC2A58">
                            <w:pPr>
                              <w:spacing w:after="0"/>
                              <w:rPr>
                                <w:rFonts w:cs="Arial"/>
                                <w:lang w:val="fr-FR"/>
                              </w:rPr>
                            </w:pP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77931BEC" id="_x0000_t202" coordsize="21600,21600" o:spt="202" path="m,l,21600r21600,l21600,xe">
                <v:stroke joinstyle="miter"/>
                <v:path gradientshapeok="t" o:connecttype="rect"/>
              </v:shapetype>
              <v:shape id="Text Box 4" o:spid="_x0000_s1026" type="#_x0000_t202" style="position:absolute;margin-left:61.25pt;margin-top:11.45pt;width:334.75pt;height:124.6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HH15gEAANQDAAAOAAAAZHJzL2Uyb0RvYy54bWysU9uO0zAQfUfiHyy/01w2pUvUdAVbFSGt&#10;WKTCBziO3URyPMZ2m5SvZ+yEtgs8IfLgeDzjM2fOjNcPY6/ISVjXga5otkgpEZpD0+lDRb993b25&#10;p8R5phumQIuKnoWjD5vXr9aDKUUOLahGWIIg2pWDqWjrvSmTxPFW9MwtwAiNTgm2Zx5Ne0gaywZE&#10;71WSp+nbZADbGAtcOIen28lJNxFfSsH9s5ROeKIqitx8XG1c67AmmzUrD5aZtuMzDfYPLHrWaUx6&#10;gdoyz8jRdn9A9R234ED6BYc+ASk7LmINWE2W/lbNvmVGxFpQHGcuMrn/B8s/n/bmiyV+/AAjNjAI&#10;MhhXOjwM9YzS9uGPTAn6UcLzRTYxesLxsMiXWb7CRnP0Zcv7u6yIOMn1urHOfxTQk7CpqMW+RLnY&#10;6cl5TImhv0JCNgeqa3adUtGwh/pRWXJi2MNd/AJLvPIiTGkyVPQuW+UR+YXP3UKk8fsbRKCwZa6d&#10;UkWEOUxpTHjVJez8WI+zWDU0Z9QQnwHW1oL9QcmAI1VR9/3IrKBEfdLYs3dZUYQZjEaxXOVo2FtP&#10;fethmiNURT0l0/bRT3OLg2OYf9J7w0MrgkQa3h89yC5KGchNjGbOODpRrnnMw2ze2jHq+hg3PwEA&#10;AP//AwBQSwMEFAAGAAgAAAAhABB2tNTeAAAACgEAAA8AAABkcnMvZG93bnJldi54bWxMj8FOwzAQ&#10;RO9I/IO1SNyoU0shNMSpEAgpBy4pHDi68ZKkjddR7DahX89yguPMPs3OFNvFDeKMU+g9aVivEhBI&#10;jbc9tRo+3l/vHkCEaMiawRNq+MYA2/L6qjC59TPVeN7FVnAIhdxo6GIccylD06EzYeVHJL59+cmZ&#10;yHJqpZ3MzOFukCpJ7qUzPfGHzoz43GFz3J2chsMlkqL6LR3n6TOr0vqlWlcXrW9vlqdHEBGX+AfD&#10;b32uDiV32vsT2SAG1kqljGpQagOCgWyjeNyejUwpkGUh/08ofwAAAP//AwBQSwECLQAUAAYACAAA&#10;ACEAtoM4kv4AAADhAQAAEwAAAAAAAAAAAAAAAAAAAAAAW0NvbnRlbnRfVHlwZXNdLnhtbFBLAQIt&#10;ABQABgAIAAAAIQA4/SH/1gAAAJQBAAALAAAAAAAAAAAAAAAAAC8BAABfcmVscy8ucmVsc1BLAQIt&#10;ABQABgAIAAAAIQAa+HH15gEAANQDAAAOAAAAAAAAAAAAAAAAAC4CAABkcnMvZTJvRG9jLnhtbFBL&#10;AQItABQABgAIAAAAIQAQdrTU3gAAAAoBAAAPAAAAAAAAAAAAAAAAAEAEAABkcnMvZG93bnJldi54&#10;bWxQSwUGAAAAAAQABADzAAAASwUAAAAA&#10;" strokeweight=".08811mm">
                <v:textbox>
                  <w:txbxContent>
                    <w:p w14:paraId="1663EA6C" w14:textId="77777777" w:rsidR="00EC2A58" w:rsidRPr="00835F7B" w:rsidRDefault="00EC2A58" w:rsidP="00EC2A58">
                      <w:pPr>
                        <w:spacing w:after="0"/>
                        <w:rPr>
                          <w:lang w:val="fr-FR"/>
                        </w:rPr>
                      </w:pPr>
                      <w:r>
                        <w:rPr>
                          <w:rFonts w:eastAsia="Arial" w:cs="Arial"/>
                          <w:lang w:val="fr-FR"/>
                        </w:rPr>
                        <w:t>Résumé:</w:t>
                      </w:r>
                    </w:p>
                    <w:p w14:paraId="1224F1D3" w14:textId="77777777" w:rsidR="00EC2A58" w:rsidRDefault="00EC2A58" w:rsidP="00EC2A58">
                      <w:pPr>
                        <w:spacing w:after="0"/>
                        <w:rPr>
                          <w:rFonts w:cs="Arial"/>
                          <w:lang w:val="fr-FR"/>
                        </w:rPr>
                      </w:pPr>
                    </w:p>
                    <w:p w14:paraId="19ED7A5F" w14:textId="77777777" w:rsidR="00A82820" w:rsidRPr="00AD5A4F" w:rsidRDefault="00A82820" w:rsidP="00A82820">
                      <w:pPr>
                        <w:shd w:val="clear" w:color="auto" w:fill="FFFFFF"/>
                        <w:spacing w:after="0" w:line="240" w:lineRule="auto"/>
                        <w:jc w:val="both"/>
                        <w:rPr>
                          <w:rFonts w:ascii="Aptos" w:eastAsia="Times New Roman" w:hAnsi="Aptos" w:cs="Times New Roman"/>
                          <w:color w:val="222222"/>
                          <w:lang w:val="fr-FR" w:eastAsia="fr-FR"/>
                        </w:rPr>
                      </w:pPr>
                      <w:r w:rsidRPr="00AD5A4F">
                        <w:rPr>
                          <w:rFonts w:eastAsia="Times New Roman" w:cs="Arial"/>
                          <w:color w:val="222222"/>
                          <w:lang w:val="fr-FR" w:eastAsia="fr-FR"/>
                        </w:rPr>
                        <w:t>Ce document rend compte de la mise en œuvre des décisions 14.23–14.24 </w:t>
                      </w:r>
                      <w:r w:rsidRPr="00AD5A4F">
                        <w:rPr>
                          <w:rFonts w:eastAsia="Times New Roman" w:cs="Arial"/>
                          <w:i/>
                          <w:iCs/>
                          <w:color w:val="222222"/>
                          <w:lang w:val="fr-FR" w:eastAsia="fr-FR"/>
                        </w:rPr>
                        <w:t>État de conservation des espèces migratrices</w:t>
                      </w:r>
                      <w:r w:rsidRPr="00AD5A4F">
                        <w:rPr>
                          <w:rFonts w:eastAsia="Times New Roman" w:cs="Arial"/>
                          <w:color w:val="222222"/>
                          <w:lang w:val="fr-FR" w:eastAsia="fr-FR"/>
                        </w:rPr>
                        <w:t> et propose de nouveaux projets de décisions pour adoption. Le projet de décisions ci-joint soutiendrait la réalisation de la Cible 4.1 du Plan stratégique pour les espèces migratrices 2024–2032.</w:t>
                      </w:r>
                    </w:p>
                    <w:p w14:paraId="06021BB4" w14:textId="77777777" w:rsidR="00A82820" w:rsidRDefault="00A82820" w:rsidP="00EC2A58">
                      <w:pPr>
                        <w:spacing w:after="0"/>
                        <w:rPr>
                          <w:rFonts w:cs="Arial"/>
                          <w:lang w:val="fr-FR"/>
                        </w:rPr>
                      </w:pPr>
                    </w:p>
                  </w:txbxContent>
                </v:textbox>
              </v:shape>
            </w:pict>
          </mc:Fallback>
        </mc:AlternateContent>
      </w:r>
    </w:p>
    <w:p w14:paraId="528C2D1F"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66ABD8C6"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69A80DF3"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6F2C244D"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0B7995F0"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5279C452"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246D571B"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11B36E12"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2B92520D"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27628854"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0A14BC8F"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58927CB6"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06C725E4"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21055227"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642D7017"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3E321EF6" w14:textId="77777777" w:rsidR="00EC2A58" w:rsidRPr="00EC2A58" w:rsidRDefault="00EC2A58" w:rsidP="00EC2A58">
      <w:pPr>
        <w:widowControl w:val="0"/>
        <w:suppressAutoHyphens/>
        <w:autoSpaceDE w:val="0"/>
        <w:autoSpaceDN w:val="0"/>
        <w:spacing w:after="0" w:line="240" w:lineRule="auto"/>
        <w:textAlignment w:val="baseline"/>
        <w:rPr>
          <w:rFonts w:eastAsia="Times New Roman" w:cs="Arial"/>
          <w:lang w:val="fr-FR"/>
        </w:rPr>
      </w:pPr>
    </w:p>
    <w:p w14:paraId="23DA9FD5" w14:textId="77777777" w:rsidR="005330F7" w:rsidRPr="00EC2A58" w:rsidRDefault="005330F7" w:rsidP="00EC2A58">
      <w:pPr>
        <w:spacing w:after="0" w:line="240" w:lineRule="auto"/>
        <w:rPr>
          <w:lang w:val="fr-FR"/>
        </w:rPr>
      </w:pPr>
    </w:p>
    <w:p w14:paraId="15326767" w14:textId="409EEA3D" w:rsidR="00F573C8" w:rsidRDefault="00F573C8" w:rsidP="00EC2A58">
      <w:pPr>
        <w:spacing w:after="0" w:line="240" w:lineRule="auto"/>
        <w:rPr>
          <w:lang w:val="fr-FR"/>
        </w:rPr>
      </w:pPr>
      <w:r>
        <w:rPr>
          <w:lang w:val="fr-FR"/>
        </w:rPr>
        <w:br w:type="page"/>
      </w:r>
    </w:p>
    <w:p w14:paraId="19638180" w14:textId="77777777" w:rsidR="002A329E" w:rsidRPr="00EC70F6" w:rsidRDefault="002A329E" w:rsidP="002A329E">
      <w:pPr>
        <w:shd w:val="clear" w:color="auto" w:fill="FFFFFF"/>
        <w:spacing w:after="0" w:line="240" w:lineRule="auto"/>
        <w:jc w:val="center"/>
        <w:rPr>
          <w:rFonts w:ascii="Aptos" w:eastAsia="Times New Roman" w:hAnsi="Aptos" w:cs="Times New Roman"/>
          <w:color w:val="222222"/>
          <w:lang w:val="fr-FR" w:eastAsia="fr-FR"/>
        </w:rPr>
      </w:pPr>
      <w:r w:rsidRPr="00EC70F6">
        <w:rPr>
          <w:rFonts w:eastAsia="Times New Roman" w:cs="Arial"/>
          <w:b/>
          <w:bCs/>
          <w:color w:val="222222"/>
          <w:lang w:val="fr-FR" w:eastAsia="fr-FR"/>
        </w:rPr>
        <w:lastRenderedPageBreak/>
        <w:t>ÉLABORATION DU PROCHAIN RAPPORT SUR L’ÉTAT DES</w:t>
      </w:r>
    </w:p>
    <w:p w14:paraId="196BC413" w14:textId="77777777" w:rsidR="002A329E" w:rsidRPr="00EC70F6" w:rsidRDefault="002A329E" w:rsidP="002A329E">
      <w:pPr>
        <w:spacing w:after="0" w:line="240" w:lineRule="auto"/>
        <w:ind w:left="1440" w:firstLine="720"/>
        <w:jc w:val="both"/>
        <w:rPr>
          <w:rFonts w:eastAsia="Arial" w:cs="Arial"/>
          <w:color w:val="000000" w:themeColor="text1"/>
          <w:lang w:val="fr-FR"/>
        </w:rPr>
      </w:pPr>
      <w:r w:rsidRPr="00EC70F6">
        <w:rPr>
          <w:rFonts w:eastAsia="Times New Roman" w:cs="Arial"/>
          <w:b/>
          <w:bCs/>
          <w:color w:val="222222"/>
          <w:shd w:val="clear" w:color="auto" w:fill="FFFFFF"/>
          <w:lang w:val="fr-FR" w:eastAsia="fr-FR"/>
        </w:rPr>
        <w:t>ESPÈCES MIGRATRICES DANS LE MONDE</w:t>
      </w:r>
    </w:p>
    <w:p w14:paraId="564DC5B2" w14:textId="77777777" w:rsidR="002A329E" w:rsidRDefault="002A329E" w:rsidP="002A329E">
      <w:pPr>
        <w:spacing w:after="0" w:line="240" w:lineRule="auto"/>
        <w:jc w:val="both"/>
        <w:rPr>
          <w:rFonts w:eastAsia="Arial" w:cs="Arial"/>
          <w:color w:val="000000" w:themeColor="text1"/>
          <w:lang w:val="fr-FR"/>
        </w:rPr>
      </w:pPr>
    </w:p>
    <w:p w14:paraId="57446C19" w14:textId="77777777" w:rsidR="002A329E" w:rsidRPr="00EC70F6" w:rsidRDefault="002A329E" w:rsidP="002A329E">
      <w:pPr>
        <w:spacing w:after="0" w:line="240" w:lineRule="auto"/>
        <w:jc w:val="both"/>
        <w:rPr>
          <w:rFonts w:eastAsia="Arial" w:cs="Arial"/>
          <w:color w:val="000000" w:themeColor="text1"/>
          <w:lang w:val="fr-FR"/>
        </w:rPr>
      </w:pPr>
    </w:p>
    <w:p w14:paraId="00A631BB" w14:textId="77777777" w:rsidR="002A329E" w:rsidRPr="00EC70F6" w:rsidRDefault="002A329E" w:rsidP="002A329E">
      <w:pPr>
        <w:widowControl w:val="0"/>
        <w:spacing w:after="0" w:line="240" w:lineRule="auto"/>
        <w:rPr>
          <w:rFonts w:eastAsia="Arial" w:cs="Arial"/>
          <w:color w:val="000000" w:themeColor="text1"/>
          <w:lang w:val="fr-FR"/>
        </w:rPr>
      </w:pPr>
      <w:r w:rsidRPr="00EC70F6">
        <w:rPr>
          <w:rFonts w:eastAsia="Arial" w:cs="Arial"/>
          <w:color w:val="000000" w:themeColor="text1"/>
          <w:u w:val="single"/>
          <w:lang w:val="fr-FR"/>
        </w:rPr>
        <w:t>Contexte</w:t>
      </w:r>
    </w:p>
    <w:p w14:paraId="02CE9446" w14:textId="77777777" w:rsidR="002A329E" w:rsidRPr="00EC70F6" w:rsidRDefault="002A329E" w:rsidP="002A329E">
      <w:pPr>
        <w:spacing w:after="0" w:line="240" w:lineRule="auto"/>
        <w:jc w:val="both"/>
        <w:rPr>
          <w:rFonts w:eastAsia="Arial" w:cs="Arial"/>
          <w:color w:val="000000" w:themeColor="text1"/>
          <w:lang w:val="fr-FR"/>
        </w:rPr>
      </w:pPr>
    </w:p>
    <w:p w14:paraId="4A1B03E4" w14:textId="77777777" w:rsidR="002A329E" w:rsidRPr="00EC70F6" w:rsidRDefault="002A329E" w:rsidP="002A329E">
      <w:pPr>
        <w:pStyle w:val="Firstnumbering"/>
        <w:widowControl w:val="0"/>
        <w:numPr>
          <w:ilvl w:val="0"/>
          <w:numId w:val="8"/>
        </w:numPr>
        <w:ind w:left="567" w:hanging="567"/>
        <w:rPr>
          <w:lang w:val="fr-FR"/>
        </w:rPr>
      </w:pPr>
      <w:r w:rsidRPr="00EC70F6">
        <w:rPr>
          <w:lang w:val="fr-FR"/>
        </w:rPr>
        <w:t>Le premier rapport sur l’</w:t>
      </w:r>
      <w:r w:rsidRPr="00EC70F6">
        <w:rPr>
          <w:i/>
          <w:lang w:val="fr-FR"/>
        </w:rPr>
        <w:t>État des espèces migratrices dans le monde</w:t>
      </w:r>
      <w:r w:rsidRPr="00EC70F6">
        <w:rPr>
          <w:lang w:val="fr-FR"/>
        </w:rPr>
        <w:t>, lancé lors de la 14</w:t>
      </w:r>
      <w:r w:rsidRPr="00EC70F6">
        <w:rPr>
          <w:vertAlign w:val="superscript"/>
          <w:lang w:val="fr-FR"/>
        </w:rPr>
        <w:t>e</w:t>
      </w:r>
      <w:r w:rsidRPr="00EC70F6">
        <w:rPr>
          <w:lang w:val="fr-FR"/>
        </w:rPr>
        <w:t xml:space="preserve"> session de la Conférence des Parties (COP14), a fourni une évaluation exhaustive et une base de référence pour l’état de conservation des espèces migratrices. Le rapport traduit les résultats scientifiques sur les pressions qui pèsent sur les espèces migratrices et leurs habitats en un ensemble clair de recommandations pour les Parties à la CMS et la communauté mondiale au sens large. Il met également en évidence des exemples illustrant des situations où la conservation fait déjà la différence, tout en relevant les lacunes en matière de connaissances et de mise en œuvre. Le rapport a joué un rôle important dans l’orientation des discussions de la COP14 et a contribué à donner une visibilité mondiale sans précédent aux espèces migratrices et aux problèmes auxquels elles sont confrontées dans un monde en mutation rapide. Dans le cadre de ses travaux d’évaluation </w:t>
      </w:r>
      <w:r w:rsidRPr="00EC70F6">
        <w:rPr>
          <w:color w:val="000000" w:themeColor="text1"/>
          <w:lang w:val="fr-FR"/>
        </w:rPr>
        <w:t>de l’</w:t>
      </w:r>
      <w:r w:rsidRPr="00EC70F6">
        <w:rPr>
          <w:lang w:val="fr-FR"/>
        </w:rPr>
        <w:t xml:space="preserve">état de conservation des espèces migratrices, le Secrétariat a préparé des projets d’études approfondis sur un certain nombre d’espèces inscrites aux Annexes de la CMS, ainsi qu’une analyse relative à l’utilisation directe et au commerce d’espèces inscrites aux Annexes de la CMS, comme l’a demandé la COP13 dans la décision 13.24 b) et c). </w:t>
      </w:r>
    </w:p>
    <w:p w14:paraId="09712B97" w14:textId="77777777" w:rsidR="002A329E" w:rsidRPr="00EC70F6" w:rsidRDefault="002A329E" w:rsidP="002A329E">
      <w:pPr>
        <w:pStyle w:val="Firstnumbering"/>
        <w:widowControl w:val="0"/>
        <w:rPr>
          <w:lang w:val="fr-FR"/>
        </w:rPr>
      </w:pPr>
    </w:p>
    <w:p w14:paraId="55A1FE58" w14:textId="498DF4C9" w:rsidR="002A329E" w:rsidRPr="00EC70F6" w:rsidRDefault="002A329E" w:rsidP="002A329E">
      <w:pPr>
        <w:pStyle w:val="Firstnumbering"/>
        <w:widowControl w:val="0"/>
        <w:numPr>
          <w:ilvl w:val="0"/>
          <w:numId w:val="8"/>
        </w:numPr>
        <w:ind w:left="567" w:hanging="567"/>
        <w:rPr>
          <w:lang w:val="fr-FR"/>
        </w:rPr>
      </w:pPr>
      <w:r w:rsidRPr="00EC70F6">
        <w:rPr>
          <w:lang w:val="fr-FR"/>
        </w:rPr>
        <w:t xml:space="preserve">La COP14 a adopté la </w:t>
      </w:r>
      <w:hyperlink r:id="rId12" w:history="1">
        <w:r w:rsidRPr="00BB2CE0">
          <w:rPr>
            <w:rStyle w:val="Hyperlink"/>
            <w:lang w:val="fr-FR"/>
          </w:rPr>
          <w:t>Résolution 14.4</w:t>
        </w:r>
      </w:hyperlink>
      <w:r w:rsidRPr="00EC70F6">
        <w:rPr>
          <w:lang w:val="fr-FR"/>
        </w:rPr>
        <w:t xml:space="preserve"> </w:t>
      </w:r>
      <w:r w:rsidRPr="00EC70F6">
        <w:rPr>
          <w:i/>
          <w:lang w:val="fr-FR"/>
        </w:rPr>
        <w:t>Rapport sur l’état des espèces migratrices dans le monde</w:t>
      </w:r>
      <w:r w:rsidRPr="00EC70F6">
        <w:rPr>
          <w:lang w:val="fr-FR"/>
        </w:rPr>
        <w:t xml:space="preserve"> et les </w:t>
      </w:r>
      <w:hyperlink r:id="rId13" w:history="1">
        <w:r w:rsidRPr="00F040EC">
          <w:rPr>
            <w:rStyle w:val="Hyperlink"/>
            <w:lang w:val="fr-FR"/>
          </w:rPr>
          <w:t>décisions 14.20 à 14.24</w:t>
        </w:r>
      </w:hyperlink>
      <w:r w:rsidRPr="00EC70F6">
        <w:rPr>
          <w:lang w:val="fr-FR"/>
        </w:rPr>
        <w:t xml:space="preserve"> </w:t>
      </w:r>
      <w:r w:rsidRPr="00EC70F6">
        <w:rPr>
          <w:i/>
          <w:lang w:val="fr-FR"/>
        </w:rPr>
        <w:t>État de conservation des espèces migratrices</w:t>
      </w:r>
      <w:r w:rsidRPr="00EC70F6">
        <w:rPr>
          <w:lang w:val="fr-FR"/>
        </w:rPr>
        <w:t xml:space="preserve">. </w:t>
      </w:r>
    </w:p>
    <w:p w14:paraId="42A7628A" w14:textId="77777777" w:rsidR="002A329E" w:rsidRPr="00EC70F6" w:rsidRDefault="002A329E" w:rsidP="002A329E">
      <w:pPr>
        <w:pStyle w:val="Firstnumbering"/>
        <w:widowControl w:val="0"/>
        <w:rPr>
          <w:lang w:val="fr-FR"/>
        </w:rPr>
      </w:pPr>
    </w:p>
    <w:p w14:paraId="2A7C298B" w14:textId="77777777" w:rsidR="002A329E" w:rsidRPr="00EC70F6" w:rsidRDefault="002A329E" w:rsidP="002A329E">
      <w:pPr>
        <w:pStyle w:val="Firstnumbering"/>
        <w:widowControl w:val="0"/>
        <w:numPr>
          <w:ilvl w:val="0"/>
          <w:numId w:val="8"/>
        </w:numPr>
        <w:ind w:left="567" w:hanging="567"/>
        <w:rPr>
          <w:lang w:val="fr-FR"/>
        </w:rPr>
      </w:pPr>
      <w:r w:rsidRPr="00EC70F6">
        <w:rPr>
          <w:lang w:val="fr-FR"/>
        </w:rPr>
        <w:t xml:space="preserve">La Résolution 14.4 demande au Secrétariat d’élaborer un rapport sur l’état des espèces migratrices dans le monde pour une session de la Conférence des Parties sur deux, la deuxième édition devant être préparée pour la COP16. </w:t>
      </w:r>
      <w:r w:rsidRPr="00EC70F6">
        <w:rPr>
          <w:color w:val="000000" w:themeColor="text1"/>
          <w:lang w:val="fr-FR"/>
        </w:rPr>
        <w:t>Il comprend, au paragraphe 3,</w:t>
      </w:r>
      <w:r w:rsidRPr="00EC70F6">
        <w:rPr>
          <w:color w:val="EE0000"/>
          <w:lang w:val="fr-FR"/>
        </w:rPr>
        <w:t xml:space="preserve"> </w:t>
      </w:r>
      <w:r w:rsidRPr="00EC70F6">
        <w:rPr>
          <w:lang w:val="fr-FR"/>
        </w:rPr>
        <w:t xml:space="preserve">une orientation sur la structure et le contenu des futurs rapports. </w:t>
      </w:r>
    </w:p>
    <w:p w14:paraId="78527210" w14:textId="77777777" w:rsidR="002A329E" w:rsidRPr="00EC70F6" w:rsidRDefault="002A329E" w:rsidP="002A329E">
      <w:pPr>
        <w:pStyle w:val="Firstnumbering"/>
        <w:widowControl w:val="0"/>
        <w:rPr>
          <w:lang w:val="fr-FR"/>
        </w:rPr>
      </w:pPr>
    </w:p>
    <w:p w14:paraId="0DEED557" w14:textId="77777777" w:rsidR="002A329E" w:rsidRPr="00EC70F6" w:rsidRDefault="002A329E" w:rsidP="002A329E">
      <w:pPr>
        <w:pStyle w:val="Firstnumbering"/>
        <w:widowControl w:val="0"/>
        <w:numPr>
          <w:ilvl w:val="0"/>
          <w:numId w:val="8"/>
        </w:numPr>
        <w:ind w:left="567" w:hanging="567"/>
        <w:rPr>
          <w:lang w:val="fr-FR"/>
        </w:rPr>
      </w:pPr>
      <w:r w:rsidRPr="00EC70F6">
        <w:rPr>
          <w:lang w:val="fr-FR"/>
        </w:rPr>
        <w:t xml:space="preserve">La Résolution 14.4 demande aussi au Secrétariat de concevoir et de gérer un tableau de bord de données en ligne pour compiler des statistiques clés de haut niveau sur les espèces inscrites aux Annexes de la CMS et d’autres espèces migratrices et leurs habitats afin d’étayer l’examen de l’état de conservation des espèces migratrices et de soutenir le suivi de la mise en œuvre de la Convention. </w:t>
      </w:r>
    </w:p>
    <w:p w14:paraId="1E7B1218" w14:textId="77777777" w:rsidR="002A329E" w:rsidRPr="00EC70F6" w:rsidRDefault="002A329E" w:rsidP="002A329E">
      <w:pPr>
        <w:pStyle w:val="Firstnumbering"/>
        <w:widowControl w:val="0"/>
        <w:rPr>
          <w:lang w:val="fr-FR"/>
        </w:rPr>
      </w:pPr>
    </w:p>
    <w:p w14:paraId="7271F1FD" w14:textId="77777777" w:rsidR="002A329E" w:rsidRPr="00EC70F6" w:rsidRDefault="002A329E" w:rsidP="002A329E">
      <w:pPr>
        <w:pStyle w:val="Firstnumbering"/>
        <w:widowControl w:val="0"/>
        <w:numPr>
          <w:ilvl w:val="0"/>
          <w:numId w:val="8"/>
        </w:numPr>
        <w:ind w:left="567" w:hanging="567"/>
        <w:rPr>
          <w:lang w:val="fr-FR"/>
        </w:rPr>
      </w:pPr>
      <w:r w:rsidRPr="00EC70F6">
        <w:rPr>
          <w:lang w:val="fr-FR"/>
        </w:rPr>
        <w:t xml:space="preserve">La Résolution 14.4 demande au Conseil scientifique de fournir des orientations au Secrétariat sur </w:t>
      </w:r>
      <w:r w:rsidRPr="00EC70F6">
        <w:rPr>
          <w:color w:val="000000" w:themeColor="text1"/>
          <w:lang w:val="fr-FR"/>
        </w:rPr>
        <w:t>le champ d’application du rapport</w:t>
      </w:r>
      <w:r w:rsidRPr="00EC70F6">
        <w:rPr>
          <w:lang w:val="fr-FR"/>
        </w:rPr>
        <w:t xml:space="preserve"> et toute section « coup de projecteur » supplémentaire portant sur des sujets particuliers ou des questions importantes, ainsi que sur l’élaboration du tableau de bord des données de la CMS en ligne. </w:t>
      </w:r>
    </w:p>
    <w:p w14:paraId="396B5A06" w14:textId="77777777" w:rsidR="00896FBB" w:rsidRPr="00896FBB" w:rsidRDefault="00896FBB" w:rsidP="00896FBB">
      <w:pPr>
        <w:widowControl w:val="0"/>
        <w:suppressAutoHyphens/>
        <w:autoSpaceDE w:val="0"/>
        <w:autoSpaceDN w:val="0"/>
        <w:spacing w:after="0" w:line="240" w:lineRule="auto"/>
        <w:jc w:val="both"/>
        <w:textAlignment w:val="baseline"/>
        <w:rPr>
          <w:rFonts w:eastAsia="Times New Roman" w:cs="Arial"/>
          <w:lang w:val="fr-FR"/>
        </w:rPr>
      </w:pPr>
    </w:p>
    <w:p w14:paraId="66697A42" w14:textId="755C77B0" w:rsidR="00EC2A58" w:rsidRDefault="00A43B1A" w:rsidP="00A43B1A">
      <w:pPr>
        <w:pStyle w:val="ListParagraph"/>
        <w:numPr>
          <w:ilvl w:val="0"/>
          <w:numId w:val="5"/>
        </w:numPr>
        <w:spacing w:after="0" w:line="240" w:lineRule="auto"/>
        <w:ind w:left="567" w:hanging="567"/>
        <w:jc w:val="both"/>
        <w:rPr>
          <w:lang w:val="fr-FR"/>
        </w:rPr>
      </w:pPr>
      <w:r w:rsidRPr="00EC70F6">
        <w:rPr>
          <w:lang w:val="fr-FR"/>
        </w:rPr>
        <w:t>Les décisions 14.23 et 14.24 décrivent les actions à entreprendre pour mettre en œuvre la Résolution 14.4 pendant la période intersessions jusqu'à COP15, et confient des tâches spécifiques au Conseil scientifique et au Secrétariat, comme suit :</w:t>
      </w:r>
    </w:p>
    <w:p w14:paraId="3D2FA1D6" w14:textId="77777777" w:rsidR="00A43B1A" w:rsidRPr="00914899" w:rsidRDefault="00A43B1A" w:rsidP="00A43B1A">
      <w:pPr>
        <w:pStyle w:val="ListParagraph"/>
        <w:spacing w:after="0" w:line="240" w:lineRule="auto"/>
        <w:ind w:left="567"/>
        <w:jc w:val="both"/>
        <w:rPr>
          <w:lang w:val="fr-FR"/>
        </w:rPr>
      </w:pPr>
    </w:p>
    <w:p w14:paraId="38EE087C" w14:textId="77777777" w:rsidR="00914899" w:rsidRPr="00E1431D" w:rsidRDefault="00914899" w:rsidP="00914899">
      <w:pPr>
        <w:pStyle w:val="Heading2"/>
        <w:rPr>
          <w:i/>
          <w:iCs/>
          <w:szCs w:val="20"/>
          <w:lang w:val="fr-FR"/>
        </w:rPr>
      </w:pPr>
      <w:bookmarkStart w:id="2" w:name="_Toc162002024"/>
      <w:r w:rsidRPr="00E1431D">
        <w:rPr>
          <w:i/>
          <w:iCs/>
          <w:szCs w:val="20"/>
          <w:lang w:val="fr-FR"/>
        </w:rPr>
        <w:t>Décisions 14.23 – 14.24 État de conservation des espèces migratrices</w:t>
      </w:r>
      <w:bookmarkEnd w:id="2"/>
    </w:p>
    <w:p w14:paraId="1EC83C4A" w14:textId="77777777" w:rsidR="00914899" w:rsidRPr="00E1431D" w:rsidRDefault="00914899" w:rsidP="00914899">
      <w:pPr>
        <w:pStyle w:val="ListParagraph"/>
        <w:spacing w:after="0" w:line="240" w:lineRule="auto"/>
        <w:ind w:left="567"/>
        <w:rPr>
          <w:sz w:val="20"/>
          <w:szCs w:val="20"/>
          <w:lang w:val="fr-FR"/>
        </w:rPr>
      </w:pPr>
    </w:p>
    <w:p w14:paraId="02BDA20D" w14:textId="77777777" w:rsidR="00914899" w:rsidRPr="00E1431D" w:rsidRDefault="00914899" w:rsidP="00914899">
      <w:pPr>
        <w:pStyle w:val="ListParagraph"/>
        <w:spacing w:after="0" w:line="240" w:lineRule="auto"/>
        <w:ind w:left="851"/>
        <w:contextualSpacing w:val="0"/>
        <w:jc w:val="both"/>
        <w:rPr>
          <w:b/>
          <w:bCs/>
          <w:i/>
          <w:iCs/>
          <w:sz w:val="20"/>
          <w:szCs w:val="20"/>
          <w:lang w:val="fr-FR"/>
        </w:rPr>
      </w:pPr>
      <w:r w:rsidRPr="00E1431D">
        <w:rPr>
          <w:b/>
          <w:bCs/>
          <w:i/>
          <w:iCs/>
          <w:sz w:val="20"/>
          <w:szCs w:val="20"/>
          <w:lang w:val="fr-FR"/>
        </w:rPr>
        <w:t>14.23 À l’adresse du Conseil scientifique</w:t>
      </w:r>
    </w:p>
    <w:p w14:paraId="3FFE84EB" w14:textId="77777777" w:rsidR="00914899" w:rsidRPr="00E1431D" w:rsidRDefault="00914899" w:rsidP="00914899">
      <w:pPr>
        <w:pStyle w:val="ListParagraph"/>
        <w:spacing w:after="0" w:line="240" w:lineRule="auto"/>
        <w:ind w:left="851"/>
        <w:contextualSpacing w:val="0"/>
        <w:jc w:val="both"/>
        <w:rPr>
          <w:b/>
          <w:bCs/>
          <w:i/>
          <w:iCs/>
          <w:sz w:val="20"/>
          <w:szCs w:val="20"/>
          <w:lang w:val="fr-FR"/>
        </w:rPr>
      </w:pPr>
    </w:p>
    <w:p w14:paraId="223E0E0E" w14:textId="77777777" w:rsidR="00914899" w:rsidRPr="00BA3193" w:rsidRDefault="00914899" w:rsidP="00914899">
      <w:pPr>
        <w:pStyle w:val="ListParagraph"/>
        <w:spacing w:after="0" w:line="240" w:lineRule="auto"/>
        <w:ind w:left="851"/>
        <w:contextualSpacing w:val="0"/>
        <w:jc w:val="both"/>
        <w:rPr>
          <w:bCs/>
          <w:i/>
          <w:iCs/>
          <w:sz w:val="20"/>
          <w:szCs w:val="20"/>
          <w:lang w:val="fr-FR"/>
        </w:rPr>
      </w:pPr>
      <w:r w:rsidRPr="00BA3193">
        <w:rPr>
          <w:bCs/>
          <w:i/>
          <w:iCs/>
          <w:sz w:val="20"/>
          <w:szCs w:val="20"/>
          <w:lang w:val="fr-FR"/>
        </w:rPr>
        <w:t>Le Conseil scientifique, soutenu par le Secrétariat, est prié:</w:t>
      </w:r>
    </w:p>
    <w:p w14:paraId="41AE0208" w14:textId="77777777" w:rsidR="00914899" w:rsidRPr="00BA3193" w:rsidRDefault="00914899" w:rsidP="00914899">
      <w:pPr>
        <w:pStyle w:val="ListParagraph"/>
        <w:spacing w:after="0" w:line="240" w:lineRule="auto"/>
        <w:ind w:left="567"/>
        <w:contextualSpacing w:val="0"/>
        <w:jc w:val="both"/>
        <w:rPr>
          <w:bCs/>
          <w:i/>
          <w:iCs/>
          <w:sz w:val="20"/>
          <w:szCs w:val="20"/>
          <w:lang w:val="fr-FR"/>
        </w:rPr>
      </w:pPr>
    </w:p>
    <w:p w14:paraId="4B90C9AB" w14:textId="77777777" w:rsidR="00914899" w:rsidRPr="00E1431D" w:rsidRDefault="00914899" w:rsidP="004D45CB">
      <w:pPr>
        <w:pStyle w:val="ListParagraph"/>
        <w:numPr>
          <w:ilvl w:val="0"/>
          <w:numId w:val="3"/>
        </w:numPr>
        <w:spacing w:after="80" w:line="240" w:lineRule="auto"/>
        <w:ind w:left="1276" w:hanging="425"/>
        <w:contextualSpacing w:val="0"/>
        <w:jc w:val="both"/>
        <w:rPr>
          <w:b/>
          <w:bCs/>
          <w:i/>
          <w:iCs/>
          <w:sz w:val="20"/>
          <w:szCs w:val="20"/>
          <w:lang w:val="fr-FR"/>
        </w:rPr>
      </w:pPr>
      <w:r w:rsidRPr="00BA3193">
        <w:rPr>
          <w:bCs/>
          <w:i/>
          <w:iCs/>
          <w:sz w:val="20"/>
          <w:szCs w:val="20"/>
          <w:lang w:val="fr-FR"/>
        </w:rPr>
        <w:t>de fournir des conseils au Secrétariat sur le format, le contenu et toute section « coup de projecteur » supplémentaire sur des sujets spécifiques ou des questions d'importance pour la deuxième édition du rapport sur l'état des espèces migratrices dans le monde ; e</w:t>
      </w:r>
      <w:r w:rsidRPr="00E1431D">
        <w:rPr>
          <w:bCs/>
          <w:i/>
          <w:iCs/>
          <w:sz w:val="20"/>
          <w:szCs w:val="20"/>
          <w:lang w:val="fr-FR"/>
        </w:rPr>
        <w:t>t</w:t>
      </w:r>
    </w:p>
    <w:p w14:paraId="0C957A05" w14:textId="77777777" w:rsidR="00914899" w:rsidRPr="00E1431D" w:rsidRDefault="00914899" w:rsidP="00AB2BEC">
      <w:pPr>
        <w:pStyle w:val="ListParagraph"/>
        <w:numPr>
          <w:ilvl w:val="0"/>
          <w:numId w:val="3"/>
        </w:numPr>
        <w:spacing w:after="0" w:line="240" w:lineRule="auto"/>
        <w:ind w:left="1276" w:hanging="425"/>
        <w:contextualSpacing w:val="0"/>
        <w:jc w:val="both"/>
        <w:rPr>
          <w:b/>
          <w:bCs/>
          <w:i/>
          <w:iCs/>
          <w:sz w:val="20"/>
          <w:szCs w:val="20"/>
          <w:lang w:val="fr-FR"/>
        </w:rPr>
      </w:pPr>
      <w:r w:rsidRPr="00E1431D">
        <w:rPr>
          <w:bCs/>
          <w:i/>
          <w:iCs/>
          <w:sz w:val="20"/>
          <w:szCs w:val="20"/>
          <w:lang w:val="fr-FR"/>
        </w:rPr>
        <w:lastRenderedPageBreak/>
        <w:t>de fournir des conseils au Secrétariat sur le développement du tableau de bord des données de la CMS en ligne.</w:t>
      </w:r>
    </w:p>
    <w:p w14:paraId="5D76BD93" w14:textId="77777777" w:rsidR="00914899" w:rsidRPr="00E1431D" w:rsidRDefault="00914899" w:rsidP="00914899">
      <w:pPr>
        <w:pStyle w:val="ListParagraph"/>
        <w:spacing w:after="0" w:line="240" w:lineRule="auto"/>
        <w:ind w:left="567"/>
        <w:contextualSpacing w:val="0"/>
        <w:jc w:val="both"/>
        <w:rPr>
          <w:i/>
          <w:iCs/>
          <w:lang w:val="fr-FR"/>
        </w:rPr>
      </w:pPr>
    </w:p>
    <w:p w14:paraId="2F538D3D" w14:textId="77777777" w:rsidR="00914899" w:rsidRDefault="00914899" w:rsidP="00914899">
      <w:pPr>
        <w:pStyle w:val="ListParagraph"/>
        <w:spacing w:after="0" w:line="240" w:lineRule="auto"/>
        <w:ind w:left="851"/>
        <w:rPr>
          <w:b/>
          <w:bCs/>
          <w:i/>
          <w:iCs/>
          <w:sz w:val="20"/>
          <w:szCs w:val="20"/>
          <w:lang w:val="fr-FR"/>
        </w:rPr>
      </w:pPr>
      <w:r w:rsidRPr="00B55452">
        <w:rPr>
          <w:b/>
          <w:bCs/>
          <w:i/>
          <w:iCs/>
          <w:sz w:val="20"/>
          <w:szCs w:val="20"/>
          <w:lang w:val="fr-FR"/>
        </w:rPr>
        <w:t>14.24 À l’adresse du Secrétariat</w:t>
      </w:r>
    </w:p>
    <w:p w14:paraId="335E3906" w14:textId="77777777" w:rsidR="00914899" w:rsidRPr="00B55452" w:rsidRDefault="00914899" w:rsidP="00914899">
      <w:pPr>
        <w:pStyle w:val="ListParagraph"/>
        <w:spacing w:after="0" w:line="240" w:lineRule="auto"/>
        <w:ind w:left="851"/>
        <w:rPr>
          <w:b/>
          <w:bCs/>
          <w:i/>
          <w:iCs/>
          <w:sz w:val="20"/>
          <w:szCs w:val="20"/>
          <w:lang w:val="fr-FR"/>
        </w:rPr>
      </w:pPr>
    </w:p>
    <w:p w14:paraId="40BE692E" w14:textId="77777777" w:rsidR="00914899" w:rsidRDefault="00914899" w:rsidP="00914899">
      <w:pPr>
        <w:ind w:left="851"/>
        <w:rPr>
          <w:rFonts w:cs="Arial"/>
          <w:i/>
          <w:iCs/>
          <w:sz w:val="20"/>
          <w:szCs w:val="20"/>
          <w:lang w:val="fr-FR"/>
        </w:rPr>
      </w:pPr>
      <w:r w:rsidRPr="00B55452">
        <w:rPr>
          <w:rFonts w:cs="Arial"/>
          <w:i/>
          <w:iCs/>
          <w:sz w:val="20"/>
          <w:szCs w:val="20"/>
          <w:lang w:val="fr-FR"/>
        </w:rPr>
        <w:t>Le Conseil scientifique, sous réserve de la disponibilité des ressources, est prié :</w:t>
      </w:r>
    </w:p>
    <w:p w14:paraId="63D5E6EB" w14:textId="77777777" w:rsidR="00914899" w:rsidRPr="00B55452" w:rsidRDefault="00914899" w:rsidP="00914899">
      <w:pPr>
        <w:spacing w:after="0" w:line="240" w:lineRule="auto"/>
        <w:ind w:left="851"/>
        <w:rPr>
          <w:rFonts w:cs="Arial"/>
          <w:i/>
          <w:iCs/>
          <w:sz w:val="20"/>
          <w:szCs w:val="20"/>
          <w:lang w:val="fr-FR"/>
        </w:rPr>
      </w:pPr>
    </w:p>
    <w:p w14:paraId="2008C414" w14:textId="77777777" w:rsidR="00914899" w:rsidRPr="00B55452" w:rsidRDefault="00914899" w:rsidP="00914899">
      <w:pPr>
        <w:numPr>
          <w:ilvl w:val="0"/>
          <w:numId w:val="4"/>
        </w:numPr>
        <w:suppressAutoHyphens/>
        <w:autoSpaceDN w:val="0"/>
        <w:spacing w:after="80" w:line="240" w:lineRule="auto"/>
        <w:ind w:left="1276" w:hanging="425"/>
        <w:jc w:val="both"/>
        <w:rPr>
          <w:rFonts w:cs="Arial"/>
          <w:i/>
          <w:iCs/>
          <w:sz w:val="20"/>
          <w:szCs w:val="20"/>
          <w:lang w:val="fr-FR"/>
        </w:rPr>
      </w:pPr>
      <w:r w:rsidRPr="00B55452">
        <w:rPr>
          <w:rFonts w:cs="Arial"/>
          <w:i/>
          <w:iCs/>
          <w:sz w:val="20"/>
          <w:szCs w:val="20"/>
          <w:lang w:val="fr-FR"/>
        </w:rPr>
        <w:t xml:space="preserve">de diffuser les </w:t>
      </w:r>
      <w:r w:rsidRPr="00B55452">
        <w:rPr>
          <w:rFonts w:cs="Arial"/>
          <w:i/>
          <w:iCs/>
          <w:sz w:val="20"/>
          <w:szCs w:val="20"/>
          <w:lang w:val="fr-FR" w:eastAsia="ja-JP"/>
        </w:rPr>
        <w:t xml:space="preserve">rapports sur l'état des espèces migratrices dans le monde, l'évaluation du risque posé aux espèces inscrites à l'Annexe I de la CMS par l'utilisation directe et le commerce, et un examen approfondi de l'état de conservation de chaque espèce inscrite à la CMS </w:t>
      </w:r>
      <w:r w:rsidRPr="00B55452">
        <w:rPr>
          <w:rFonts w:cs="Arial"/>
          <w:i/>
          <w:iCs/>
          <w:sz w:val="20"/>
          <w:szCs w:val="20"/>
          <w:lang w:val="fr-FR"/>
        </w:rPr>
        <w:t>auprès des parties prenantes concernées, et les faire connaître, ainsi que leurs conclusions et recommandations, dans les forums appropriés ;</w:t>
      </w:r>
    </w:p>
    <w:p w14:paraId="0B56ECAA" w14:textId="77777777" w:rsidR="00914899" w:rsidRPr="00B55452" w:rsidRDefault="00914899" w:rsidP="00914899">
      <w:pPr>
        <w:numPr>
          <w:ilvl w:val="0"/>
          <w:numId w:val="4"/>
        </w:numPr>
        <w:suppressAutoHyphens/>
        <w:autoSpaceDN w:val="0"/>
        <w:spacing w:after="80" w:line="240" w:lineRule="auto"/>
        <w:ind w:left="1276" w:hanging="425"/>
        <w:jc w:val="both"/>
        <w:rPr>
          <w:rFonts w:cs="Arial"/>
          <w:i/>
          <w:iCs/>
          <w:sz w:val="20"/>
          <w:szCs w:val="20"/>
          <w:lang w:val="fr-FR"/>
        </w:rPr>
      </w:pPr>
      <w:r w:rsidRPr="00B55452">
        <w:rPr>
          <w:rFonts w:cs="Arial"/>
          <w:i/>
          <w:iCs/>
          <w:sz w:val="20"/>
          <w:szCs w:val="20"/>
          <w:lang w:val="fr-FR"/>
        </w:rPr>
        <w:t>conformément à la Résolution 12.9, de s'engager avec les Parties concernées sur les cas de non-respect potentiel de la Convention identifiés dans le rapport figurant au document UNEP/CMS/COP14/Doc.21.2 de la COP14 afin d'obtenir des informations supplémentaires de la part de ces Parties sur ces cas et de rapporter ces informations à la 56e réunion du Comité permanent ;</w:t>
      </w:r>
    </w:p>
    <w:p w14:paraId="20C1EE7B" w14:textId="77777777" w:rsidR="00914899" w:rsidRPr="00B55452" w:rsidRDefault="00914899" w:rsidP="00914899">
      <w:pPr>
        <w:numPr>
          <w:ilvl w:val="0"/>
          <w:numId w:val="4"/>
        </w:numPr>
        <w:suppressAutoHyphens/>
        <w:autoSpaceDN w:val="0"/>
        <w:spacing w:after="80" w:line="240" w:lineRule="auto"/>
        <w:ind w:left="1276" w:hanging="425"/>
        <w:jc w:val="both"/>
        <w:rPr>
          <w:rFonts w:cs="Arial"/>
          <w:i/>
          <w:iCs/>
          <w:sz w:val="20"/>
          <w:szCs w:val="20"/>
          <w:lang w:val="fr-FR"/>
        </w:rPr>
      </w:pPr>
      <w:r w:rsidRPr="00B55452">
        <w:rPr>
          <w:rFonts w:eastAsia="Segoe UI Emoji" w:cs="Arial"/>
          <w:i/>
          <w:iCs/>
          <w:sz w:val="20"/>
          <w:szCs w:val="20"/>
          <w:lang w:val="fr-FR"/>
        </w:rPr>
        <w:t>d’examiner les conclusions et les recommandations des rapports et étudier leurs implications pour la fixation des priorités lors de l’élaboration du programme de travail à la suite de la COP14 ;</w:t>
      </w:r>
    </w:p>
    <w:p w14:paraId="4AE6AB6A" w14:textId="77777777" w:rsidR="00914899" w:rsidRPr="00B55452" w:rsidRDefault="00914899" w:rsidP="00914899">
      <w:pPr>
        <w:numPr>
          <w:ilvl w:val="0"/>
          <w:numId w:val="4"/>
        </w:numPr>
        <w:suppressAutoHyphens/>
        <w:autoSpaceDN w:val="0"/>
        <w:spacing w:after="80" w:line="240" w:lineRule="auto"/>
        <w:ind w:left="1276" w:hanging="425"/>
        <w:jc w:val="both"/>
        <w:rPr>
          <w:rFonts w:cs="Arial"/>
          <w:i/>
          <w:iCs/>
          <w:sz w:val="20"/>
          <w:szCs w:val="20"/>
          <w:lang w:val="fr-FR"/>
        </w:rPr>
      </w:pPr>
      <w:r w:rsidRPr="00B55452">
        <w:rPr>
          <w:rFonts w:eastAsia="Segoe UI Emoji" w:cs="Arial"/>
          <w:i/>
          <w:iCs/>
          <w:sz w:val="20"/>
          <w:szCs w:val="20"/>
          <w:lang w:val="fr-FR"/>
        </w:rPr>
        <w:t>pendant la période intersessions avant la COP15, d’identifier tout développement majeur concernant l'état de conservation des espèces migratrices, y compris les tendances émergentes ou les menaces, et de préparer un résumé pour la 8</w:t>
      </w:r>
      <w:r w:rsidRPr="00B55452">
        <w:rPr>
          <w:rFonts w:eastAsia="Segoe UI Emoji" w:cs="Arial"/>
          <w:i/>
          <w:iCs/>
          <w:sz w:val="20"/>
          <w:szCs w:val="20"/>
          <w:vertAlign w:val="superscript"/>
          <w:lang w:val="fr-FR"/>
        </w:rPr>
        <w:t xml:space="preserve">e </w:t>
      </w:r>
      <w:r w:rsidRPr="00B55452">
        <w:rPr>
          <w:rFonts w:eastAsia="Segoe UI Emoji" w:cs="Arial"/>
          <w:i/>
          <w:iCs/>
          <w:sz w:val="20"/>
          <w:szCs w:val="20"/>
          <w:lang w:val="fr-FR"/>
        </w:rPr>
        <w:t>Réunion du Comité de session et à l'attention de la COP15 ; et</w:t>
      </w:r>
    </w:p>
    <w:p w14:paraId="0E4AED55" w14:textId="77777777" w:rsidR="00914899" w:rsidRPr="003D5CCE" w:rsidRDefault="00914899" w:rsidP="00914899">
      <w:pPr>
        <w:numPr>
          <w:ilvl w:val="0"/>
          <w:numId w:val="4"/>
        </w:numPr>
        <w:suppressAutoHyphens/>
        <w:autoSpaceDN w:val="0"/>
        <w:spacing w:line="240" w:lineRule="auto"/>
        <w:ind w:left="1276" w:hanging="425"/>
        <w:contextualSpacing/>
        <w:jc w:val="both"/>
        <w:rPr>
          <w:rFonts w:cs="Arial"/>
          <w:i/>
          <w:iCs/>
          <w:sz w:val="20"/>
          <w:szCs w:val="20"/>
          <w:lang w:val="fr-FR"/>
        </w:rPr>
      </w:pPr>
      <w:r w:rsidRPr="00B55452">
        <w:rPr>
          <w:rFonts w:eastAsia="Segoe UI Emoji" w:cs="Arial"/>
          <w:i/>
          <w:iCs/>
          <w:sz w:val="20"/>
          <w:szCs w:val="20"/>
          <w:lang w:val="fr-FR"/>
        </w:rPr>
        <w:t>d’identifier les questions qui pourraient faire l'objet de sections « coup de projecteur » dans les prochains rapports sur l’État des espèces migratrices dans le monde.</w:t>
      </w:r>
    </w:p>
    <w:p w14:paraId="6F921A7C" w14:textId="77777777" w:rsidR="003D5CCE" w:rsidRDefault="003D5CCE" w:rsidP="00402AB4">
      <w:pPr>
        <w:suppressAutoHyphens/>
        <w:autoSpaceDN w:val="0"/>
        <w:spacing w:after="0" w:line="240" w:lineRule="auto"/>
        <w:rPr>
          <w:rFonts w:eastAsia="Segoe UI Emoji" w:cs="Arial"/>
          <w:lang w:val="fr-FR"/>
        </w:rPr>
      </w:pPr>
    </w:p>
    <w:p w14:paraId="22763BBC" w14:textId="77777777" w:rsidR="00402AB4" w:rsidRPr="00EC70F6" w:rsidRDefault="00402AB4" w:rsidP="00402AB4">
      <w:pPr>
        <w:pStyle w:val="Firstnumbering"/>
        <w:widowControl w:val="0"/>
        <w:contextualSpacing/>
        <w:rPr>
          <w:u w:val="single"/>
          <w:lang w:val="fr-FR"/>
        </w:rPr>
      </w:pPr>
      <w:r w:rsidRPr="00EC70F6">
        <w:rPr>
          <w:u w:val="single"/>
          <w:lang w:val="fr-FR"/>
        </w:rPr>
        <w:t>Mise en œuvre de la Résolution 14.4 et des décisions 14.23 et 14.24a) et c) – e).</w:t>
      </w:r>
    </w:p>
    <w:p w14:paraId="2CDE71FE" w14:textId="77777777" w:rsidR="00402AB4" w:rsidRPr="00EC70F6" w:rsidRDefault="00402AB4" w:rsidP="00402AB4">
      <w:pPr>
        <w:pStyle w:val="Firstnumbering"/>
        <w:widowControl w:val="0"/>
        <w:ind w:left="0" w:firstLine="0"/>
        <w:contextualSpacing/>
        <w:rPr>
          <w:lang w:val="fr-FR"/>
        </w:rPr>
      </w:pPr>
    </w:p>
    <w:p w14:paraId="6CC7D6D1" w14:textId="77777777" w:rsidR="00402AB4" w:rsidRPr="00EC70F6" w:rsidRDefault="00402AB4" w:rsidP="00775ED4">
      <w:pPr>
        <w:pStyle w:val="Firstnumbering"/>
        <w:widowControl w:val="0"/>
        <w:numPr>
          <w:ilvl w:val="0"/>
          <w:numId w:val="12"/>
        </w:numPr>
        <w:rPr>
          <w:lang w:val="fr-FR"/>
        </w:rPr>
      </w:pPr>
      <w:r w:rsidRPr="00EC70F6">
        <w:rPr>
          <w:lang w:val="fr-FR"/>
        </w:rPr>
        <w:t>Lors de la 7</w:t>
      </w:r>
      <w:r w:rsidRPr="00EC70F6">
        <w:rPr>
          <w:vertAlign w:val="superscript"/>
          <w:lang w:val="fr-FR"/>
        </w:rPr>
        <w:t>e</w:t>
      </w:r>
      <w:r w:rsidRPr="00EC70F6">
        <w:rPr>
          <w:lang w:val="fr-FR"/>
        </w:rPr>
        <w:t xml:space="preserve"> réunion du Conseil scientifique, un Groupe de travail intersessions </w:t>
      </w:r>
      <w:hyperlink r:id="rId14">
        <w:r w:rsidRPr="00EC70F6">
          <w:rPr>
            <w:rStyle w:val="Hyperlink"/>
            <w:lang w:val="fr-FR"/>
          </w:rPr>
          <w:t>sur l’état des espèces migratrices dans le monde</w:t>
        </w:r>
      </w:hyperlink>
      <w:r w:rsidRPr="00EC70F6">
        <w:rPr>
          <w:lang w:val="fr-FR"/>
        </w:rPr>
        <w:t xml:space="preserve"> a été créé pour fournir des orientations sur le champ d’application du deuxième rapport sur l’état des espèces migratrices dans le monde, les sections supplémentaires « coup de projecteur » éventuelles, ainsi que le processus de sélection des espèces pour les projets d’études. Le Groupe de travail a également discuté du contenu et des fonctionnalités possibles d’un tableau de bord de données de la CMS en ligne, ainsi que d’un rapport intérimaire potentiel à présenter à la COP15.</w:t>
      </w:r>
    </w:p>
    <w:p w14:paraId="4988FCF2" w14:textId="77777777" w:rsidR="00402AB4" w:rsidRPr="00EC70F6" w:rsidRDefault="00402AB4" w:rsidP="00402AB4">
      <w:pPr>
        <w:pStyle w:val="Firstnumbering"/>
        <w:widowControl w:val="0"/>
        <w:rPr>
          <w:rFonts w:eastAsia="Arial" w:cs="Arial"/>
          <w:color w:val="000000" w:themeColor="text1"/>
          <w:u w:val="single"/>
          <w:lang w:val="fr-FR"/>
        </w:rPr>
      </w:pPr>
    </w:p>
    <w:p w14:paraId="275CB4D8" w14:textId="77777777" w:rsidR="00402AB4" w:rsidRPr="00EC70F6" w:rsidRDefault="00402AB4" w:rsidP="00775ED4">
      <w:pPr>
        <w:pStyle w:val="ListParagraph"/>
        <w:keepNext/>
        <w:numPr>
          <w:ilvl w:val="0"/>
          <w:numId w:val="12"/>
        </w:numPr>
        <w:spacing w:after="0" w:line="240" w:lineRule="auto"/>
        <w:ind w:left="567" w:hanging="567"/>
        <w:contextualSpacing w:val="0"/>
        <w:jc w:val="both"/>
        <w:rPr>
          <w:rFonts w:cs="Arial"/>
          <w:color w:val="000000" w:themeColor="text1"/>
          <w:lang w:val="fr-FR"/>
        </w:rPr>
      </w:pPr>
      <w:r w:rsidRPr="00EC70F6">
        <w:rPr>
          <w:rFonts w:cs="Arial"/>
          <w:lang w:val="fr-FR"/>
        </w:rPr>
        <w:t xml:space="preserve">Le Groupe de travail était présidé par </w:t>
      </w:r>
      <w:proofErr w:type="spellStart"/>
      <w:r w:rsidRPr="00EC70F6">
        <w:rPr>
          <w:rFonts w:cs="Arial"/>
          <w:lang w:val="fr-FR"/>
        </w:rPr>
        <w:t>Vanesa</w:t>
      </w:r>
      <w:proofErr w:type="spellEnd"/>
      <w:r w:rsidRPr="00EC70F6">
        <w:rPr>
          <w:rFonts w:cs="Arial"/>
          <w:lang w:val="fr-FR"/>
        </w:rPr>
        <w:t xml:space="preserve"> </w:t>
      </w:r>
      <w:proofErr w:type="spellStart"/>
      <w:r w:rsidRPr="00EC70F6">
        <w:rPr>
          <w:rFonts w:cs="Arial"/>
          <w:lang w:val="fr-FR"/>
        </w:rPr>
        <w:t>Tossenberger</w:t>
      </w:r>
      <w:proofErr w:type="spellEnd"/>
      <w:r w:rsidRPr="00EC70F6">
        <w:rPr>
          <w:rFonts w:cs="Arial"/>
          <w:lang w:val="fr-FR"/>
        </w:rPr>
        <w:t>, membre du Comité de session du Conseil scientifique (</w:t>
      </w:r>
      <w:proofErr w:type="spellStart"/>
      <w:r w:rsidRPr="00EC70F6">
        <w:rPr>
          <w:rFonts w:cs="Arial"/>
          <w:lang w:val="fr-FR"/>
        </w:rPr>
        <w:t>ScC</w:t>
      </w:r>
      <w:proofErr w:type="spellEnd"/>
      <w:r w:rsidRPr="00EC70F6">
        <w:rPr>
          <w:rFonts w:cs="Arial"/>
          <w:lang w:val="fr-FR"/>
        </w:rPr>
        <w:t xml:space="preserve">-SC) nommé par la COP. Le Groupe de travail comprenait également </w:t>
      </w:r>
      <w:r w:rsidRPr="00EC70F6">
        <w:rPr>
          <w:rFonts w:cs="Arial"/>
          <w:color w:val="000000" w:themeColor="text1"/>
          <w:lang w:val="fr-FR"/>
        </w:rPr>
        <w:t xml:space="preserve">le Président, le Vice-Président et les membres du Comité de session, les Conseillers scientifiques et les représentants des organisations observatrices du </w:t>
      </w:r>
      <w:proofErr w:type="spellStart"/>
      <w:r w:rsidRPr="00EC70F6">
        <w:rPr>
          <w:rFonts w:cs="Arial"/>
          <w:color w:val="000000" w:themeColor="text1"/>
          <w:lang w:val="fr-FR"/>
        </w:rPr>
        <w:t>ScC</w:t>
      </w:r>
      <w:proofErr w:type="spellEnd"/>
      <w:r w:rsidRPr="00EC70F6">
        <w:rPr>
          <w:rFonts w:cs="Arial"/>
          <w:color w:val="000000" w:themeColor="text1"/>
          <w:lang w:val="fr-FR"/>
        </w:rPr>
        <w:t xml:space="preserve">-SC. </w:t>
      </w:r>
    </w:p>
    <w:p w14:paraId="2A928FA6" w14:textId="14AD972F" w:rsidR="000A5CB8" w:rsidRDefault="000A5CB8" w:rsidP="00402AB4">
      <w:pPr>
        <w:pStyle w:val="ListParagraph"/>
        <w:keepNext/>
        <w:spacing w:after="0" w:line="240" w:lineRule="auto"/>
        <w:ind w:left="567"/>
        <w:contextualSpacing w:val="0"/>
        <w:jc w:val="both"/>
        <w:rPr>
          <w:rFonts w:cs="Arial"/>
          <w:color w:val="000000" w:themeColor="text1"/>
          <w:lang w:val="fr-FR"/>
        </w:rPr>
      </w:pPr>
      <w:r>
        <w:rPr>
          <w:rFonts w:cs="Arial"/>
          <w:color w:val="000000" w:themeColor="text1"/>
          <w:lang w:val="fr-FR"/>
        </w:rPr>
        <w:br w:type="page"/>
      </w:r>
    </w:p>
    <w:p w14:paraId="539D8A3A" w14:textId="77777777" w:rsidR="00402AB4" w:rsidRPr="00EC70F6" w:rsidRDefault="00402AB4" w:rsidP="00775ED4">
      <w:pPr>
        <w:pStyle w:val="ListParagraph"/>
        <w:keepNext/>
        <w:numPr>
          <w:ilvl w:val="0"/>
          <w:numId w:val="12"/>
        </w:numPr>
        <w:spacing w:after="0" w:line="240" w:lineRule="auto"/>
        <w:ind w:left="567" w:hanging="567"/>
        <w:contextualSpacing w:val="0"/>
        <w:jc w:val="both"/>
        <w:rPr>
          <w:rFonts w:cs="Arial"/>
          <w:lang w:val="fr-FR"/>
        </w:rPr>
      </w:pPr>
      <w:r w:rsidRPr="00EC70F6">
        <w:rPr>
          <w:rFonts w:cs="Arial"/>
          <w:lang w:val="fr-FR"/>
        </w:rPr>
        <w:lastRenderedPageBreak/>
        <w:t>Le Groupe de travail s’est réuni virtuellement à trois reprises et a mené des consultations supplémentaires par correspondance en ligne</w:t>
      </w:r>
      <w:r w:rsidRPr="00EC70F6">
        <w:rPr>
          <w:rFonts w:cs="Arial"/>
          <w:color w:val="000000" w:themeColor="text1"/>
          <w:lang w:val="fr-FR"/>
        </w:rPr>
        <w:t xml:space="preserve">. Il a discuté des sujets inscrits dans son mandat </w:t>
      </w:r>
      <w:r w:rsidRPr="00EC70F6">
        <w:rPr>
          <w:rFonts w:cs="Arial"/>
          <w:lang w:val="fr-FR"/>
        </w:rPr>
        <w:t>et a convenu des recommandations suivantes :</w:t>
      </w:r>
    </w:p>
    <w:p w14:paraId="5DCCB261" w14:textId="77777777" w:rsidR="00402AB4" w:rsidRPr="00EC70F6" w:rsidRDefault="00402AB4" w:rsidP="00402AB4">
      <w:pPr>
        <w:pStyle w:val="ListParagraph"/>
        <w:spacing w:after="0" w:line="240" w:lineRule="auto"/>
        <w:contextualSpacing w:val="0"/>
        <w:rPr>
          <w:rFonts w:cs="Arial"/>
          <w:lang w:val="fr-FR"/>
        </w:rPr>
      </w:pPr>
    </w:p>
    <w:p w14:paraId="10E40EE1" w14:textId="77777777" w:rsidR="00402AB4" w:rsidRPr="00EC70F6" w:rsidRDefault="00402AB4" w:rsidP="00775ED4">
      <w:pPr>
        <w:pStyle w:val="ListParagraph"/>
        <w:keepNext/>
        <w:numPr>
          <w:ilvl w:val="1"/>
          <w:numId w:val="12"/>
        </w:numPr>
        <w:spacing w:after="0" w:line="240" w:lineRule="auto"/>
        <w:ind w:left="993" w:hanging="426"/>
        <w:contextualSpacing w:val="0"/>
        <w:jc w:val="both"/>
        <w:rPr>
          <w:rFonts w:cs="Arial"/>
          <w:lang w:val="fr-FR"/>
        </w:rPr>
      </w:pPr>
      <w:r w:rsidRPr="00EC70F6">
        <w:rPr>
          <w:rFonts w:cs="Arial"/>
          <w:b/>
          <w:bCs/>
          <w:lang w:val="fr-FR"/>
        </w:rPr>
        <w:t xml:space="preserve">Champ d’application et toute section « coup de projecteur » supplémentaire sur des sujets spécifiques ou des questions importantes pour le deuxième rapport sur l’état des espèces migratrices dans le monde : </w:t>
      </w:r>
      <w:r w:rsidRPr="00EC70F6">
        <w:rPr>
          <w:rFonts w:cs="Arial"/>
          <w:lang w:val="fr-FR"/>
        </w:rPr>
        <w:t>le Groupe de travail a identifié huit sections « coup de projecteur » potentielles (voir l’Annexe 2 du présent document).</w:t>
      </w:r>
    </w:p>
    <w:p w14:paraId="181B86D6" w14:textId="77777777" w:rsidR="00402AB4" w:rsidRPr="00EC70F6" w:rsidRDefault="00402AB4" w:rsidP="00402AB4">
      <w:pPr>
        <w:pStyle w:val="ListParagraph"/>
        <w:keepNext/>
        <w:spacing w:after="0" w:line="240" w:lineRule="auto"/>
        <w:ind w:left="993" w:hanging="426"/>
        <w:contextualSpacing w:val="0"/>
        <w:jc w:val="both"/>
        <w:rPr>
          <w:rFonts w:cs="Arial"/>
          <w:lang w:val="fr-FR"/>
        </w:rPr>
      </w:pPr>
    </w:p>
    <w:p w14:paraId="731082F3" w14:textId="77777777" w:rsidR="00402AB4" w:rsidRPr="00EC70F6" w:rsidRDefault="00402AB4" w:rsidP="00775ED4">
      <w:pPr>
        <w:pStyle w:val="ListParagraph"/>
        <w:keepNext/>
        <w:numPr>
          <w:ilvl w:val="1"/>
          <w:numId w:val="12"/>
        </w:numPr>
        <w:spacing w:after="0" w:line="240" w:lineRule="auto"/>
        <w:ind w:left="993" w:hanging="426"/>
        <w:contextualSpacing w:val="0"/>
        <w:jc w:val="both"/>
        <w:rPr>
          <w:rFonts w:cs="Arial"/>
          <w:lang w:val="fr-FR"/>
        </w:rPr>
      </w:pPr>
      <w:r w:rsidRPr="00EC70F6">
        <w:rPr>
          <w:rFonts w:cs="Arial"/>
          <w:b/>
          <w:bCs/>
          <w:lang w:val="fr-FR"/>
        </w:rPr>
        <w:t>Un processus de sélection des espèces pour les projets d’études à inclure dans le deuxième rapport sur l’état des espèces migratrices dans le monde :</w:t>
      </w:r>
      <w:r w:rsidRPr="00EC70F6">
        <w:rPr>
          <w:rFonts w:cs="Arial"/>
          <w:lang w:val="fr-FR"/>
        </w:rPr>
        <w:t xml:space="preserve"> le Groupe de travail a élaboré une liste d'espèces potentielles pour les projets d’études (voir l’Annexe 3 du présent document) et a recommandé que la COP15 mandate le </w:t>
      </w:r>
      <w:proofErr w:type="spellStart"/>
      <w:r w:rsidRPr="00EC70F6">
        <w:rPr>
          <w:rFonts w:cs="Arial"/>
          <w:lang w:val="fr-FR"/>
        </w:rPr>
        <w:t>ScC</w:t>
      </w:r>
      <w:proofErr w:type="spellEnd"/>
      <w:r w:rsidRPr="00EC70F6">
        <w:rPr>
          <w:rFonts w:cs="Arial"/>
          <w:lang w:val="fr-FR"/>
        </w:rPr>
        <w:t xml:space="preserve">-SC pour </w:t>
      </w:r>
      <w:r w:rsidRPr="00EC70F6">
        <w:rPr>
          <w:rFonts w:cs="Arial"/>
          <w:color w:val="000000" w:themeColor="text1"/>
          <w:lang w:val="fr-FR"/>
        </w:rPr>
        <w:t xml:space="preserve">hiérarchiser davantage les espèces et </w:t>
      </w:r>
      <w:r w:rsidRPr="00EC70F6">
        <w:rPr>
          <w:rFonts w:cs="Arial"/>
          <w:lang w:val="fr-FR"/>
        </w:rPr>
        <w:t>fournir un appui au Secrétariat dans l’élaboration des projets d’études, sous réserve de la disponibilité de ressources externes.</w:t>
      </w:r>
    </w:p>
    <w:p w14:paraId="5B7CA1DB" w14:textId="77777777" w:rsidR="00402AB4" w:rsidRPr="00EC70F6" w:rsidRDefault="00402AB4" w:rsidP="00402AB4">
      <w:pPr>
        <w:pStyle w:val="ListParagraph"/>
        <w:spacing w:after="0" w:line="240" w:lineRule="auto"/>
        <w:ind w:left="993" w:hanging="426"/>
        <w:contextualSpacing w:val="0"/>
        <w:rPr>
          <w:rFonts w:cs="Arial"/>
          <w:lang w:val="fr-FR"/>
        </w:rPr>
      </w:pPr>
    </w:p>
    <w:p w14:paraId="575A38E1" w14:textId="77777777" w:rsidR="00402AB4" w:rsidRPr="00EC70F6" w:rsidRDefault="00402AB4" w:rsidP="00775ED4">
      <w:pPr>
        <w:pStyle w:val="ListParagraph"/>
        <w:keepNext/>
        <w:numPr>
          <w:ilvl w:val="1"/>
          <w:numId w:val="12"/>
        </w:numPr>
        <w:spacing w:after="0" w:line="240" w:lineRule="auto"/>
        <w:ind w:left="993" w:hanging="426"/>
        <w:contextualSpacing w:val="0"/>
        <w:jc w:val="both"/>
        <w:rPr>
          <w:rFonts w:cs="Arial"/>
          <w:lang w:val="fr-FR"/>
        </w:rPr>
      </w:pPr>
      <w:r w:rsidRPr="00EC70F6">
        <w:rPr>
          <w:rFonts w:cs="Arial"/>
          <w:b/>
          <w:bCs/>
          <w:lang w:val="fr-FR"/>
        </w:rPr>
        <w:t xml:space="preserve">Contenu et fonctionnalités possibles d’un tableau de bord de données de la CMS en ligne : </w:t>
      </w:r>
      <w:r w:rsidRPr="00EC70F6">
        <w:rPr>
          <w:rFonts w:cs="Arial"/>
          <w:lang w:val="fr-FR"/>
        </w:rPr>
        <w:t>le Groupe de travail a accueilli favorablement un document conceptuel pour un tableau de bord des données de la CMS en ligne, préparé par le PNUE-WCMC, qui inclut une vue d’ensemble des composantes possibles (voir l’Annexe 4 de ce document), et a recommandé que la COP mandate le Secrétariat pour élaborer le tableau de bord des données.</w:t>
      </w:r>
    </w:p>
    <w:p w14:paraId="3B450647" w14:textId="77777777" w:rsidR="00402AB4" w:rsidRPr="00EC70F6" w:rsidRDefault="00402AB4" w:rsidP="00402AB4">
      <w:pPr>
        <w:pStyle w:val="ListParagraph"/>
        <w:spacing w:after="0" w:line="240" w:lineRule="auto"/>
        <w:ind w:left="993" w:hanging="426"/>
        <w:contextualSpacing w:val="0"/>
        <w:rPr>
          <w:rFonts w:cs="Arial"/>
          <w:lang w:val="fr-FR"/>
        </w:rPr>
      </w:pPr>
    </w:p>
    <w:p w14:paraId="620E92E7" w14:textId="77777777" w:rsidR="00402AB4" w:rsidRPr="00EC70F6" w:rsidRDefault="00402AB4" w:rsidP="00775ED4">
      <w:pPr>
        <w:pStyle w:val="ListParagraph"/>
        <w:keepNext/>
        <w:numPr>
          <w:ilvl w:val="1"/>
          <w:numId w:val="12"/>
        </w:numPr>
        <w:spacing w:after="0" w:line="240" w:lineRule="auto"/>
        <w:ind w:left="993" w:hanging="426"/>
        <w:contextualSpacing w:val="0"/>
        <w:jc w:val="both"/>
        <w:rPr>
          <w:rFonts w:cs="Arial"/>
          <w:lang w:val="fr-FR"/>
        </w:rPr>
      </w:pPr>
      <w:r w:rsidRPr="00EC70F6">
        <w:rPr>
          <w:rFonts w:cs="Arial"/>
          <w:b/>
          <w:bCs/>
          <w:lang w:val="fr-FR"/>
        </w:rPr>
        <w:t>Éléments et approche pour identifier toute évolution majeure concernant l’état de conservation des espèces migratrices, y compris les tendances émergentes ou les menaces, qui pourraient être présentés à la COP15</w:t>
      </w:r>
      <w:r w:rsidRPr="00EC70F6">
        <w:rPr>
          <w:rFonts w:cs="Arial"/>
          <w:lang w:val="fr-FR"/>
        </w:rPr>
        <w:t xml:space="preserve"> : en réponse à la décision 14.24 d), le Groupe de travail a recommandé qu’un bref rapport intérimaire soit présenté à la COP15 pour informer les Parties de toute évolution majeure concernant l’état de conservation des espèces migratrices. Le Groupe de travail a recommandé que le rapport fournisse un résumé des changements significatifs dans l’état de conservation des espèces depuis le premier rapport (2024), ainsi que des menaces émergentes et en cours, et des avantages des succès en matière de conservation, afin de contribuer à la sensibilisation et à la participation. En l’absence de financement externe, le Groupe de travail a accueilli favorablement l’offre du PNUE-WCMC de développer le rapport intérimaire en tant que contribution en nature (voir le document </w:t>
      </w:r>
      <w:hyperlink r:id="rId15" w:history="1">
        <w:r w:rsidRPr="00EC70F6">
          <w:rPr>
            <w:rStyle w:val="Hyperlink"/>
            <w:rFonts w:cs="Arial"/>
            <w:lang w:val="fr-FR"/>
          </w:rPr>
          <w:t>UNEP/CMS/COP15/Doc.20.2</w:t>
        </w:r>
      </w:hyperlink>
      <w:r w:rsidRPr="00EC70F6">
        <w:rPr>
          <w:rFonts w:cs="Arial"/>
          <w:lang w:val="fr-FR"/>
        </w:rPr>
        <w:t xml:space="preserve">). Le rapport intérimaire contient un bilan des changements significatifs récents dans l’état de conservation des espèces inscrites aux Annexes de la CMS, un résumé des tendances démographiques et des changements de répartition récemment rapportés dans la littérature scientifique, ainsi que les progrès récents dans l’identification et la protection des habitats importants et des voies de migration pour les espèces migratrices. Les menaces émergentes n’ont pas été systématiquement identifiées dans le rapport, car le Groupe de travail a noté diverses initiatives prévues ou en cours qui pourraient fournir une vue d’ensemble plus exhaustive de ces menaces (par exemple, une analyse prospective prévue par le Groupe de travail sur les changements climatiques), et qui pourraient alimenter le deuxième rapport sur l’état des espèces migratrices dans le monde. </w:t>
      </w:r>
    </w:p>
    <w:p w14:paraId="6426A233" w14:textId="2AA9E932" w:rsidR="000A5CB8" w:rsidRDefault="000A5CB8" w:rsidP="00402AB4">
      <w:pPr>
        <w:pStyle w:val="ListParagraph"/>
        <w:spacing w:after="0" w:line="240" w:lineRule="auto"/>
        <w:contextualSpacing w:val="0"/>
        <w:rPr>
          <w:rFonts w:cs="Arial"/>
          <w:lang w:val="fr-FR"/>
        </w:rPr>
      </w:pPr>
      <w:r>
        <w:rPr>
          <w:rFonts w:cs="Arial"/>
          <w:lang w:val="fr-FR"/>
        </w:rPr>
        <w:br w:type="page"/>
      </w:r>
    </w:p>
    <w:p w14:paraId="39296927" w14:textId="77777777" w:rsidR="00402AB4" w:rsidRPr="00EC70F6" w:rsidRDefault="00402AB4" w:rsidP="00402AB4">
      <w:pPr>
        <w:pStyle w:val="Firstnumbering"/>
        <w:widowControl w:val="0"/>
        <w:rPr>
          <w:u w:val="single"/>
          <w:lang w:val="fr-FR"/>
        </w:rPr>
      </w:pPr>
      <w:r w:rsidRPr="00EC70F6">
        <w:rPr>
          <w:u w:val="single"/>
          <w:lang w:val="fr-FR"/>
        </w:rPr>
        <w:lastRenderedPageBreak/>
        <w:t>Mise en œuvre de la décision 14.24 b)</w:t>
      </w:r>
    </w:p>
    <w:p w14:paraId="04B3C2DB" w14:textId="77777777" w:rsidR="00402AB4" w:rsidRPr="00EC70F6" w:rsidRDefault="00402AB4" w:rsidP="00402AB4">
      <w:pPr>
        <w:pStyle w:val="Firstnumbering"/>
        <w:widowControl w:val="0"/>
        <w:rPr>
          <w:u w:val="single"/>
          <w:lang w:val="fr-FR"/>
        </w:rPr>
      </w:pPr>
    </w:p>
    <w:p w14:paraId="7F46FC2F" w14:textId="77777777" w:rsidR="00402AB4" w:rsidRPr="00EC70F6" w:rsidRDefault="00402AB4" w:rsidP="00775ED4">
      <w:pPr>
        <w:pStyle w:val="NormalWeb"/>
        <w:numPr>
          <w:ilvl w:val="0"/>
          <w:numId w:val="12"/>
        </w:numPr>
        <w:spacing w:before="0" w:beforeAutospacing="0" w:after="0" w:afterAutospacing="0"/>
        <w:ind w:left="567" w:hanging="567"/>
        <w:jc w:val="both"/>
        <w:rPr>
          <w:rFonts w:ascii="Arial" w:hAnsi="Arial" w:cs="Arial"/>
          <w:color w:val="000000" w:themeColor="text1"/>
          <w:sz w:val="22"/>
          <w:szCs w:val="22"/>
          <w:lang w:val="fr-FR"/>
        </w:rPr>
      </w:pPr>
      <w:r w:rsidRPr="00EC70F6">
        <w:rPr>
          <w:rFonts w:ascii="Arial" w:hAnsi="Arial" w:cs="Arial"/>
          <w:sz w:val="22"/>
          <w:szCs w:val="22"/>
          <w:lang w:val="fr-FR"/>
        </w:rPr>
        <w:t>La COP14 a adopté la décision 14.24(b), demandant au Secrétariat de collaborer avec les Parties concernées sur les cas de non-respect potentiel de la Convention identifiés dans l’</w:t>
      </w:r>
      <w:r w:rsidRPr="00EC70F6">
        <w:rPr>
          <w:rStyle w:val="Emphasis"/>
          <w:rFonts w:ascii="Arial" w:eastAsiaTheme="majorEastAsia" w:hAnsi="Arial" w:cs="Arial"/>
          <w:sz w:val="22"/>
          <w:szCs w:val="22"/>
          <w:lang w:val="fr-FR"/>
        </w:rPr>
        <w:t>Évaluation du risque de l’utilisation et du commerce directs pour les espèces inscrites à l’Annexe I de la CMS</w:t>
      </w:r>
      <w:r w:rsidRPr="00EC70F6">
        <w:rPr>
          <w:rFonts w:ascii="Arial" w:hAnsi="Arial" w:cs="Arial"/>
          <w:sz w:val="22"/>
          <w:szCs w:val="22"/>
          <w:lang w:val="fr-FR"/>
        </w:rPr>
        <w:t xml:space="preserve"> (</w:t>
      </w:r>
      <w:hyperlink r:id="rId16" w:history="1">
        <w:r w:rsidRPr="00EC70F6">
          <w:rPr>
            <w:rStyle w:val="Hyperlink"/>
            <w:rFonts w:ascii="Arial" w:eastAsiaTheme="minorEastAsia" w:hAnsi="Arial" w:cs="Arial"/>
            <w:sz w:val="22"/>
            <w:szCs w:val="22"/>
            <w:lang w:val="fr-FR"/>
          </w:rPr>
          <w:t>UNEP/CMS/COP14/Doc.21.2</w:t>
        </w:r>
      </w:hyperlink>
      <w:r w:rsidRPr="00EC70F6">
        <w:rPr>
          <w:rFonts w:ascii="Arial" w:hAnsi="Arial" w:cs="Arial"/>
          <w:sz w:val="22"/>
          <w:szCs w:val="22"/>
          <w:lang w:val="fr-FR"/>
        </w:rPr>
        <w:t xml:space="preserve">). Conformément à ce mandat, le Secrétariat a adressé des lettres à 30 Parties en décembre 2024, corrigeant par la suite certaines inexactitudes </w:t>
      </w:r>
      <w:r w:rsidRPr="00EC70F6">
        <w:rPr>
          <w:rFonts w:ascii="Arial" w:hAnsi="Arial" w:cs="Arial"/>
          <w:color w:val="000000" w:themeColor="text1"/>
          <w:sz w:val="22"/>
          <w:szCs w:val="22"/>
          <w:lang w:val="fr-FR"/>
        </w:rPr>
        <w:t xml:space="preserve">au moyen de rectificatifs. </w:t>
      </w:r>
      <w:r w:rsidRPr="00EC70F6">
        <w:rPr>
          <w:rFonts w:ascii="Arial" w:hAnsi="Arial" w:cs="Arial"/>
          <w:sz w:val="22"/>
          <w:szCs w:val="22"/>
          <w:lang w:val="fr-FR"/>
        </w:rPr>
        <w:t xml:space="preserve">Les lettres rappelaient aux Parties leurs obligations imposées par les dispositions de l’Article III.5 d’interdire strictement le prélèvement des espèces inscrites à l’Annexe I, </w:t>
      </w:r>
      <w:r w:rsidRPr="00EC70F6">
        <w:rPr>
          <w:rFonts w:ascii="Arial" w:hAnsi="Arial" w:cs="Arial"/>
          <w:color w:val="000000" w:themeColor="text1"/>
          <w:sz w:val="22"/>
          <w:szCs w:val="22"/>
          <w:lang w:val="fr-FR"/>
        </w:rPr>
        <w:t>sauf en cas de circonstances exceptionnelles telles que prévues par la Convention.</w:t>
      </w:r>
    </w:p>
    <w:p w14:paraId="614592DB" w14:textId="77777777" w:rsidR="00402AB4" w:rsidRPr="00EC70F6" w:rsidRDefault="00402AB4" w:rsidP="00402AB4">
      <w:pPr>
        <w:pStyle w:val="NormalWeb"/>
        <w:spacing w:before="0" w:beforeAutospacing="0" w:after="0" w:afterAutospacing="0"/>
        <w:ind w:left="567" w:hanging="567"/>
        <w:jc w:val="both"/>
        <w:rPr>
          <w:rFonts w:ascii="Arial" w:hAnsi="Arial" w:cs="Arial"/>
          <w:color w:val="000000" w:themeColor="text1"/>
          <w:sz w:val="22"/>
          <w:szCs w:val="22"/>
          <w:lang w:val="fr-FR"/>
        </w:rPr>
      </w:pPr>
    </w:p>
    <w:p w14:paraId="451FB818" w14:textId="77777777" w:rsidR="00402AB4" w:rsidRDefault="00402AB4" w:rsidP="00775ED4">
      <w:pPr>
        <w:pStyle w:val="NormalWeb"/>
        <w:numPr>
          <w:ilvl w:val="0"/>
          <w:numId w:val="12"/>
        </w:numPr>
        <w:spacing w:before="0" w:beforeAutospacing="0" w:after="0" w:afterAutospacing="0"/>
        <w:ind w:left="567" w:hanging="567"/>
        <w:jc w:val="both"/>
        <w:rPr>
          <w:rFonts w:ascii="Arial" w:hAnsi="Arial" w:cs="Arial"/>
          <w:sz w:val="22"/>
          <w:szCs w:val="22"/>
          <w:lang w:val="fr-FR"/>
        </w:rPr>
      </w:pPr>
      <w:r w:rsidRPr="00EC70F6">
        <w:rPr>
          <w:rFonts w:ascii="Arial" w:hAnsi="Arial" w:cs="Arial"/>
          <w:sz w:val="22"/>
          <w:szCs w:val="22"/>
          <w:lang w:val="fr-FR"/>
        </w:rPr>
        <w:t xml:space="preserve">En mars 2025, neuf Parties avaient soumis des réponses apportant des clarifications sur les cas identifiés, y compris des explications concernant des circonstances exceptionnelles (par exemple, la réhabilitation de tortues non </w:t>
      </w:r>
      <w:proofErr w:type="spellStart"/>
      <w:r w:rsidRPr="00EC70F6">
        <w:rPr>
          <w:rFonts w:ascii="Arial" w:hAnsi="Arial" w:cs="Arial"/>
          <w:sz w:val="22"/>
          <w:szCs w:val="22"/>
          <w:lang w:val="fr-FR"/>
        </w:rPr>
        <w:t>relâchables</w:t>
      </w:r>
      <w:proofErr w:type="spellEnd"/>
      <w:r w:rsidRPr="00EC70F6">
        <w:rPr>
          <w:rFonts w:ascii="Arial" w:hAnsi="Arial" w:cs="Arial"/>
          <w:sz w:val="22"/>
          <w:szCs w:val="22"/>
          <w:lang w:val="fr-FR"/>
        </w:rPr>
        <w:t>, les réintroductions d’</w:t>
      </w:r>
      <w:r w:rsidRPr="00EC70F6">
        <w:rPr>
          <w:rFonts w:ascii="Arial" w:hAnsi="Arial" w:cs="Arial"/>
          <w:i/>
          <w:iCs/>
          <w:sz w:val="22"/>
          <w:szCs w:val="22"/>
          <w:lang w:val="fr-FR"/>
        </w:rPr>
        <w:t xml:space="preserve">Oryx </w:t>
      </w:r>
      <w:proofErr w:type="spellStart"/>
      <w:r w:rsidRPr="00EC70F6">
        <w:rPr>
          <w:rFonts w:ascii="Arial" w:hAnsi="Arial" w:cs="Arial"/>
          <w:i/>
          <w:iCs/>
          <w:sz w:val="22"/>
          <w:szCs w:val="22"/>
          <w:lang w:val="fr-FR"/>
        </w:rPr>
        <w:t>dammah</w:t>
      </w:r>
      <w:proofErr w:type="spellEnd"/>
      <w:r w:rsidRPr="00EC70F6">
        <w:rPr>
          <w:rFonts w:ascii="Arial" w:hAnsi="Arial" w:cs="Arial"/>
          <w:color w:val="000000" w:themeColor="text1"/>
          <w:sz w:val="22"/>
          <w:szCs w:val="22"/>
          <w:lang w:val="fr-FR"/>
        </w:rPr>
        <w:t>, les spécimens pré-Convention de la CITES, et les confiscations de spécimens commercialisés illégalement</w:t>
      </w:r>
      <w:r w:rsidRPr="00EC70F6">
        <w:rPr>
          <w:rFonts w:ascii="Arial" w:hAnsi="Arial" w:cs="Arial"/>
          <w:sz w:val="22"/>
          <w:szCs w:val="22"/>
          <w:lang w:val="fr-FR"/>
        </w:rPr>
        <w:t>). Le Secrétariat a fait part de ces évolutions à la 56</w:t>
      </w:r>
      <w:r w:rsidRPr="00EC70F6">
        <w:rPr>
          <w:rFonts w:ascii="Arial" w:hAnsi="Arial" w:cs="Arial"/>
          <w:sz w:val="22"/>
          <w:szCs w:val="22"/>
          <w:vertAlign w:val="superscript"/>
          <w:lang w:val="fr-FR"/>
        </w:rPr>
        <w:t>e</w:t>
      </w:r>
      <w:r w:rsidRPr="00EC70F6">
        <w:rPr>
          <w:rFonts w:ascii="Arial" w:hAnsi="Arial" w:cs="Arial"/>
          <w:sz w:val="22"/>
          <w:szCs w:val="22"/>
          <w:lang w:val="fr-FR"/>
        </w:rPr>
        <w:t xml:space="preserve"> réunion du Comité permanent (</w:t>
      </w:r>
      <w:hyperlink r:id="rId17" w:history="1">
        <w:r w:rsidRPr="00EC70F6">
          <w:rPr>
            <w:rStyle w:val="Hyperlink"/>
            <w:rFonts w:ascii="Arial" w:eastAsiaTheme="minorEastAsia" w:hAnsi="Arial" w:cs="Arial"/>
            <w:sz w:val="22"/>
            <w:szCs w:val="22"/>
            <w:lang w:val="fr-FR"/>
          </w:rPr>
          <w:t>UNEP/CMS/StC56/Doc.14/Rev.2</w:t>
        </w:r>
      </w:hyperlink>
      <w:r w:rsidRPr="00EC70F6">
        <w:rPr>
          <w:rFonts w:ascii="Arial" w:hAnsi="Arial" w:cs="Arial"/>
          <w:sz w:val="22"/>
          <w:szCs w:val="22"/>
          <w:lang w:val="fr-FR"/>
        </w:rPr>
        <w:t xml:space="preserve">). Le Comité permanent a pris note du rapport, a encouragé des réponses supplémentaires et a soutenu le suivi continu du Secrétariat avec les autres Parties. </w:t>
      </w:r>
    </w:p>
    <w:p w14:paraId="2EEC9C44" w14:textId="77777777" w:rsidR="00AB0526" w:rsidRPr="00EC70F6" w:rsidRDefault="00AB0526" w:rsidP="00AB0526">
      <w:pPr>
        <w:pStyle w:val="NormalWeb"/>
        <w:spacing w:before="0" w:beforeAutospacing="0" w:after="0" w:afterAutospacing="0"/>
        <w:ind w:left="567"/>
        <w:jc w:val="both"/>
        <w:rPr>
          <w:rFonts w:ascii="Arial" w:hAnsi="Arial" w:cs="Arial"/>
          <w:sz w:val="22"/>
          <w:szCs w:val="22"/>
          <w:lang w:val="fr-FR"/>
        </w:rPr>
      </w:pPr>
    </w:p>
    <w:p w14:paraId="5BA72C06" w14:textId="77777777" w:rsidR="00402AB4" w:rsidRPr="00EC70F6" w:rsidRDefault="00402AB4" w:rsidP="00775ED4">
      <w:pPr>
        <w:pStyle w:val="NormalWeb"/>
        <w:numPr>
          <w:ilvl w:val="0"/>
          <w:numId w:val="12"/>
        </w:numPr>
        <w:spacing w:before="0" w:beforeAutospacing="0" w:after="0" w:afterAutospacing="0"/>
        <w:ind w:left="567" w:hanging="567"/>
        <w:jc w:val="both"/>
        <w:rPr>
          <w:lang w:val="fr-FR"/>
        </w:rPr>
      </w:pPr>
      <w:r w:rsidRPr="00EC70F6">
        <w:rPr>
          <w:rFonts w:ascii="Arial" w:hAnsi="Arial" w:cs="Arial"/>
          <w:sz w:val="22"/>
          <w:szCs w:val="22"/>
          <w:lang w:val="fr-FR"/>
        </w:rPr>
        <w:t xml:space="preserve">Un des principaux enseignements de ce processus est que les autorités de gestion de la CITES n’ont pas toujours accès à des informations suffisantes sur les espèces inscrites à l’Annexe I de la CMS lorsqu’elles émettent des avis de commerce non préjudiciable pour délivrer leurs </w:t>
      </w:r>
      <w:r w:rsidRPr="00EC70F6">
        <w:rPr>
          <w:rFonts w:ascii="Arial" w:hAnsi="Arial" w:cs="Arial"/>
          <w:color w:val="000000" w:themeColor="text1"/>
          <w:sz w:val="22"/>
          <w:szCs w:val="22"/>
          <w:lang w:val="fr-FR"/>
        </w:rPr>
        <w:t xml:space="preserve">permis. </w:t>
      </w:r>
      <w:r w:rsidRPr="00EC70F6">
        <w:rPr>
          <w:rFonts w:ascii="Arial" w:hAnsi="Arial" w:cs="Arial"/>
          <w:sz w:val="22"/>
          <w:szCs w:val="22"/>
          <w:lang w:val="fr-FR"/>
        </w:rPr>
        <w:t>Pour combler cette lacune, le Secrétariat se propose de préparer des documents d’information ciblés à l’intention des autorités de gestion de la CITES des Parties à la CMS afin de soutenir la prise en considération des obligations de l’Annexe I de la CMS parallèlement à leurs processus de délivrance de permis CITES. Cette démarche permettrait de garantir que les décisions commerciales soient cohérentes avec les deux conventions et qu’elles contribuent à une protection efficace des espèces migratrices.</w:t>
      </w:r>
    </w:p>
    <w:p w14:paraId="3750BDF8" w14:textId="77777777" w:rsidR="00402AB4" w:rsidRPr="00EC70F6" w:rsidRDefault="00402AB4" w:rsidP="00402AB4">
      <w:pPr>
        <w:pStyle w:val="NormalWeb"/>
        <w:spacing w:before="0" w:beforeAutospacing="0" w:after="0" w:afterAutospacing="0"/>
        <w:ind w:left="567"/>
        <w:jc w:val="both"/>
        <w:rPr>
          <w:rFonts w:ascii="Arial" w:hAnsi="Arial" w:cs="Arial"/>
          <w:sz w:val="22"/>
          <w:szCs w:val="22"/>
          <w:lang w:val="fr-FR"/>
        </w:rPr>
      </w:pPr>
    </w:p>
    <w:p w14:paraId="2F949A21" w14:textId="77777777" w:rsidR="00402AB4" w:rsidRPr="00EC70F6" w:rsidRDefault="00402AB4" w:rsidP="00402AB4">
      <w:pPr>
        <w:pStyle w:val="Heading1"/>
        <w:spacing w:before="0" w:line="240" w:lineRule="auto"/>
        <w:jc w:val="both"/>
        <w:rPr>
          <w:rFonts w:ascii="Arial" w:eastAsia="Arial" w:hAnsi="Arial" w:cs="Arial"/>
          <w:color w:val="000000" w:themeColor="text1"/>
          <w:sz w:val="22"/>
          <w:szCs w:val="22"/>
          <w:u w:val="single"/>
          <w:lang w:val="fr-FR"/>
        </w:rPr>
      </w:pPr>
      <w:r w:rsidRPr="00EC70F6">
        <w:rPr>
          <w:rFonts w:ascii="Arial" w:eastAsia="Arial" w:hAnsi="Arial" w:cs="Arial"/>
          <w:color w:val="000000" w:themeColor="text1"/>
          <w:sz w:val="22"/>
          <w:szCs w:val="22"/>
          <w:u w:val="single"/>
          <w:lang w:val="fr-FR"/>
        </w:rPr>
        <w:t>Actions recommandées</w:t>
      </w:r>
    </w:p>
    <w:p w14:paraId="72E99EF4" w14:textId="77777777" w:rsidR="00402AB4" w:rsidRPr="00EC70F6" w:rsidRDefault="00402AB4" w:rsidP="00402AB4">
      <w:pPr>
        <w:spacing w:after="0" w:line="240" w:lineRule="auto"/>
        <w:rPr>
          <w:rFonts w:cs="Arial"/>
          <w:lang w:val="fr-FR"/>
        </w:rPr>
      </w:pPr>
    </w:p>
    <w:p w14:paraId="0783F4F9" w14:textId="77777777" w:rsidR="00402AB4" w:rsidRPr="00EC70F6" w:rsidRDefault="00402AB4" w:rsidP="00775ED4">
      <w:pPr>
        <w:pStyle w:val="Firstnumbering"/>
        <w:numPr>
          <w:ilvl w:val="0"/>
          <w:numId w:val="12"/>
        </w:numPr>
        <w:ind w:left="567" w:hanging="567"/>
        <w:rPr>
          <w:rFonts w:eastAsia="Arial" w:cs="Arial"/>
          <w:color w:val="000000" w:themeColor="text1"/>
          <w:lang w:val="fr-FR"/>
        </w:rPr>
      </w:pPr>
      <w:r w:rsidRPr="00EC70F6">
        <w:rPr>
          <w:rFonts w:eastAsia="Arial" w:cs="Arial"/>
          <w:color w:val="000000" w:themeColor="text1"/>
          <w:lang w:val="fr-FR"/>
        </w:rPr>
        <w:t>Il est recommandé à la Conférence des Parties :</w:t>
      </w:r>
    </w:p>
    <w:p w14:paraId="6C59B185" w14:textId="77777777" w:rsidR="00402AB4" w:rsidRPr="00EC70F6" w:rsidRDefault="00402AB4" w:rsidP="00402AB4">
      <w:pPr>
        <w:pStyle w:val="Firstnumbering"/>
        <w:ind w:left="720" w:firstLine="0"/>
        <w:rPr>
          <w:rFonts w:eastAsia="Arial" w:cs="Arial"/>
          <w:color w:val="000000" w:themeColor="text1"/>
          <w:lang w:val="fr-FR"/>
        </w:rPr>
      </w:pPr>
    </w:p>
    <w:p w14:paraId="47FC3CF1" w14:textId="77777777" w:rsidR="00402AB4" w:rsidRPr="00EC70F6" w:rsidRDefault="00402AB4" w:rsidP="00402AB4">
      <w:pPr>
        <w:pStyle w:val="ListParagraph"/>
        <w:numPr>
          <w:ilvl w:val="0"/>
          <w:numId w:val="9"/>
        </w:numPr>
        <w:spacing w:after="0" w:line="240" w:lineRule="auto"/>
        <w:ind w:left="993" w:hanging="426"/>
        <w:contextualSpacing w:val="0"/>
        <w:jc w:val="both"/>
        <w:rPr>
          <w:rFonts w:eastAsia="Arial" w:cs="Arial"/>
          <w:lang w:val="fr-FR"/>
        </w:rPr>
      </w:pPr>
      <w:r w:rsidRPr="00EC70F6">
        <w:rPr>
          <w:rFonts w:eastAsia="Arial" w:cs="Arial"/>
          <w:color w:val="000000" w:themeColor="text1"/>
          <w:lang w:val="fr-FR"/>
        </w:rPr>
        <w:t>d'adopter les projets de décision figurant à l'Annexe 1 du présent document ;</w:t>
      </w:r>
    </w:p>
    <w:p w14:paraId="32BACCAF" w14:textId="77777777" w:rsidR="00402AB4" w:rsidRPr="00EC70F6" w:rsidRDefault="00402AB4" w:rsidP="00402AB4">
      <w:pPr>
        <w:pStyle w:val="ListParagraph"/>
        <w:spacing w:after="0" w:line="240" w:lineRule="auto"/>
        <w:ind w:left="993" w:hanging="426"/>
        <w:contextualSpacing w:val="0"/>
        <w:jc w:val="both"/>
        <w:rPr>
          <w:rFonts w:eastAsia="Arial" w:cs="Arial"/>
          <w:color w:val="000000" w:themeColor="text1"/>
          <w:lang w:val="fr-FR"/>
        </w:rPr>
      </w:pPr>
    </w:p>
    <w:p w14:paraId="434B14F7" w14:textId="77777777" w:rsidR="00402AB4" w:rsidRPr="00EC70F6" w:rsidRDefault="00402AB4" w:rsidP="00402AB4">
      <w:pPr>
        <w:pStyle w:val="ListParagraph"/>
        <w:numPr>
          <w:ilvl w:val="0"/>
          <w:numId w:val="9"/>
        </w:numPr>
        <w:spacing w:after="0" w:line="240" w:lineRule="auto"/>
        <w:ind w:left="993" w:hanging="426"/>
        <w:contextualSpacing w:val="0"/>
        <w:jc w:val="both"/>
        <w:rPr>
          <w:rFonts w:eastAsia="Arial" w:cs="Arial"/>
          <w:color w:val="000000" w:themeColor="text1"/>
          <w:lang w:val="fr-FR"/>
        </w:rPr>
      </w:pPr>
      <w:r w:rsidRPr="00EC70F6">
        <w:rPr>
          <w:rFonts w:eastAsia="Arial" w:cs="Arial"/>
          <w:color w:val="000000" w:themeColor="text1"/>
          <w:lang w:val="fr-FR"/>
        </w:rPr>
        <w:t xml:space="preserve">d’abroger les décisions </w:t>
      </w:r>
      <w:r w:rsidRPr="00EC70F6">
        <w:rPr>
          <w:rFonts w:cs="Arial"/>
          <w:lang w:val="fr-FR"/>
        </w:rPr>
        <w:t>14.20 à 14.24.</w:t>
      </w:r>
    </w:p>
    <w:p w14:paraId="386B124A" w14:textId="77777777" w:rsidR="003D5CCE" w:rsidRPr="003D5CCE" w:rsidRDefault="003D5CCE" w:rsidP="003D5CCE">
      <w:pPr>
        <w:suppressAutoHyphens/>
        <w:autoSpaceDN w:val="0"/>
        <w:spacing w:line="240" w:lineRule="auto"/>
        <w:contextualSpacing/>
        <w:rPr>
          <w:rFonts w:cs="Arial"/>
          <w:lang w:val="fr-FR"/>
        </w:rPr>
      </w:pPr>
    </w:p>
    <w:p w14:paraId="317D8F45" w14:textId="77777777" w:rsidR="00914899" w:rsidRDefault="00914899" w:rsidP="00EC2A58">
      <w:pPr>
        <w:spacing w:after="0" w:line="240" w:lineRule="auto"/>
        <w:rPr>
          <w:lang w:val="fr-FR"/>
        </w:rPr>
      </w:pPr>
    </w:p>
    <w:p w14:paraId="35E92483" w14:textId="77777777" w:rsidR="00281D47" w:rsidRDefault="00281D47" w:rsidP="00EC2A58">
      <w:pPr>
        <w:spacing w:after="0" w:line="240" w:lineRule="auto"/>
        <w:rPr>
          <w:lang w:val="fr-FR"/>
        </w:rPr>
        <w:sectPr w:rsidR="00281D47" w:rsidSect="007C0105">
          <w:headerReference w:type="even" r:id="rId18"/>
          <w:headerReference w:type="default" r:id="rId19"/>
          <w:footerReference w:type="even" r:id="rId20"/>
          <w:footerReference w:type="default" r:id="rId21"/>
          <w:headerReference w:type="first" r:id="rId22"/>
          <w:pgSz w:w="11906" w:h="16838" w:code="9"/>
          <w:pgMar w:top="1440" w:right="1440" w:bottom="1440" w:left="1440" w:header="568" w:footer="720" w:gutter="0"/>
          <w:cols w:space="720"/>
          <w:titlePg/>
          <w:docGrid w:linePitch="360"/>
        </w:sectPr>
      </w:pPr>
    </w:p>
    <w:p w14:paraId="4C1E79C8" w14:textId="3F25A0B2" w:rsidR="00281D47" w:rsidRDefault="00281D47" w:rsidP="00281D47">
      <w:pPr>
        <w:spacing w:after="0" w:line="240" w:lineRule="auto"/>
        <w:jc w:val="right"/>
        <w:rPr>
          <w:b/>
          <w:bCs/>
          <w:lang w:val="fr-FR"/>
        </w:rPr>
      </w:pPr>
      <w:r w:rsidRPr="00281D47">
        <w:rPr>
          <w:b/>
          <w:bCs/>
          <w:lang w:val="fr-FR"/>
        </w:rPr>
        <w:lastRenderedPageBreak/>
        <w:t>ANNEXE 1</w:t>
      </w:r>
    </w:p>
    <w:p w14:paraId="19029982" w14:textId="77777777" w:rsidR="00281D47" w:rsidRDefault="00281D47" w:rsidP="00281D47">
      <w:pPr>
        <w:spacing w:after="0" w:line="240" w:lineRule="auto"/>
        <w:jc w:val="both"/>
        <w:rPr>
          <w:lang w:val="fr-FR"/>
        </w:rPr>
      </w:pPr>
    </w:p>
    <w:p w14:paraId="4FC2C3A9" w14:textId="1A5F520A" w:rsidR="001E61D4" w:rsidRPr="00EC70F6" w:rsidRDefault="001E61D4" w:rsidP="001E61D4">
      <w:pPr>
        <w:pStyle w:val="paragraph"/>
        <w:pBdr>
          <w:top w:val="single" w:sz="6" w:space="0" w:color="FFFFFF"/>
          <w:left w:val="single" w:sz="6" w:space="0" w:color="FFFFFF"/>
          <w:bottom w:val="single" w:sz="6" w:space="0" w:color="FFFFFF"/>
          <w:right w:val="single" w:sz="6" w:space="0" w:color="FFFFFF"/>
        </w:pBdr>
        <w:spacing w:before="0" w:beforeAutospacing="0" w:after="0" w:afterAutospacing="0"/>
        <w:jc w:val="center"/>
        <w:textAlignment w:val="baseline"/>
        <w:rPr>
          <w:rFonts w:ascii="Arial" w:hAnsi="Arial" w:cs="Arial"/>
          <w:sz w:val="22"/>
          <w:szCs w:val="22"/>
          <w:lang w:val="fr-FR"/>
        </w:rPr>
      </w:pPr>
      <w:r w:rsidRPr="00EC70F6">
        <w:rPr>
          <w:rStyle w:val="normaltextrun"/>
          <w:rFonts w:ascii="Arial" w:eastAsiaTheme="majorEastAsia" w:hAnsi="Arial" w:cs="Arial"/>
          <w:b/>
          <w:bCs/>
          <w:caps/>
          <w:sz w:val="22"/>
          <w:szCs w:val="22"/>
          <w:lang w:val="fr-FR"/>
        </w:rPr>
        <w:t>État des esp</w:t>
      </w:r>
      <w:r>
        <w:rPr>
          <w:rStyle w:val="normaltextrun"/>
          <w:rFonts w:ascii="Arial" w:eastAsiaTheme="majorEastAsia" w:hAnsi="Arial" w:cs="Arial"/>
          <w:b/>
          <w:bCs/>
          <w:caps/>
          <w:sz w:val="22"/>
          <w:szCs w:val="22"/>
          <w:lang w:val="fr-FR"/>
        </w:rPr>
        <w:t>È</w:t>
      </w:r>
      <w:r w:rsidRPr="00EC70F6">
        <w:rPr>
          <w:rStyle w:val="normaltextrun"/>
          <w:rFonts w:ascii="Arial" w:eastAsiaTheme="majorEastAsia" w:hAnsi="Arial" w:cs="Arial"/>
          <w:b/>
          <w:bCs/>
          <w:caps/>
          <w:sz w:val="22"/>
          <w:szCs w:val="22"/>
          <w:lang w:val="fr-FR"/>
        </w:rPr>
        <w:t>ces migratrices dans le monde</w:t>
      </w:r>
    </w:p>
    <w:p w14:paraId="7DD91CE2" w14:textId="77777777" w:rsidR="001E61D4" w:rsidRPr="00EC70F6" w:rsidRDefault="001E61D4" w:rsidP="001E61D4">
      <w:pPr>
        <w:pStyle w:val="paragraph"/>
        <w:spacing w:before="0" w:beforeAutospacing="0" w:after="0" w:afterAutospacing="0"/>
        <w:jc w:val="both"/>
        <w:textAlignment w:val="baseline"/>
        <w:rPr>
          <w:rStyle w:val="eop"/>
          <w:rFonts w:ascii="Arial" w:eastAsiaTheme="majorEastAsia" w:hAnsi="Arial" w:cs="Arial"/>
          <w:sz w:val="22"/>
          <w:szCs w:val="22"/>
          <w:lang w:val="fr-FR"/>
        </w:rPr>
      </w:pPr>
    </w:p>
    <w:p w14:paraId="0D35F8ED" w14:textId="77777777" w:rsidR="001E61D4" w:rsidRPr="00EC70F6" w:rsidRDefault="001E61D4" w:rsidP="001E61D4">
      <w:pPr>
        <w:pStyle w:val="paragraph"/>
        <w:spacing w:before="0" w:beforeAutospacing="0" w:after="0" w:afterAutospacing="0"/>
        <w:jc w:val="both"/>
        <w:textAlignment w:val="baseline"/>
        <w:rPr>
          <w:rStyle w:val="eop"/>
          <w:rFonts w:ascii="Arial" w:eastAsiaTheme="majorEastAsia" w:hAnsi="Arial" w:cs="Arial"/>
          <w:sz w:val="22"/>
          <w:szCs w:val="22"/>
          <w:lang w:val="fr-FR"/>
        </w:rPr>
      </w:pPr>
      <w:r w:rsidRPr="00EC70F6">
        <w:rPr>
          <w:rStyle w:val="eop"/>
          <w:rFonts w:ascii="Arial" w:eastAsiaTheme="majorEastAsia" w:hAnsi="Arial" w:cs="Arial"/>
          <w:sz w:val="22"/>
          <w:szCs w:val="22"/>
          <w:lang w:val="fr-FR"/>
        </w:rPr>
        <w:t> </w:t>
      </w:r>
    </w:p>
    <w:p w14:paraId="6A9B4216" w14:textId="77777777" w:rsidR="001E61D4" w:rsidRPr="00EC70F6" w:rsidRDefault="001E61D4" w:rsidP="001E61D4">
      <w:pPr>
        <w:pStyle w:val="paragraph"/>
        <w:spacing w:before="0" w:beforeAutospacing="0" w:after="0" w:afterAutospacing="0"/>
        <w:jc w:val="both"/>
        <w:textAlignment w:val="baseline"/>
        <w:rPr>
          <w:rFonts w:ascii="Arial" w:hAnsi="Arial" w:cs="Arial"/>
          <w:sz w:val="22"/>
          <w:szCs w:val="22"/>
          <w:lang w:val="fr-FR"/>
        </w:rPr>
      </w:pPr>
      <w:r w:rsidRPr="00EC70F6">
        <w:rPr>
          <w:rStyle w:val="normaltextrun"/>
          <w:rFonts w:ascii="Arial" w:eastAsiaTheme="majorEastAsia" w:hAnsi="Arial" w:cs="Arial"/>
          <w:b/>
          <w:bCs/>
          <w:sz w:val="22"/>
          <w:szCs w:val="22"/>
          <w:lang w:val="fr-FR"/>
        </w:rPr>
        <w:t>À l’adresse du Conseil scientifique</w:t>
      </w:r>
      <w:r w:rsidRPr="00EC70F6">
        <w:rPr>
          <w:rStyle w:val="eop"/>
          <w:rFonts w:ascii="Arial" w:eastAsiaTheme="majorEastAsia" w:hAnsi="Arial" w:cs="Arial"/>
          <w:sz w:val="22"/>
          <w:szCs w:val="22"/>
          <w:lang w:val="fr-FR"/>
        </w:rPr>
        <w:t> </w:t>
      </w:r>
    </w:p>
    <w:p w14:paraId="6143235A" w14:textId="77777777" w:rsidR="001E61D4" w:rsidRPr="00EC70F6" w:rsidRDefault="001E61D4" w:rsidP="001E61D4">
      <w:pPr>
        <w:pStyle w:val="paragraph"/>
        <w:spacing w:before="0" w:beforeAutospacing="0" w:after="0" w:afterAutospacing="0"/>
        <w:jc w:val="both"/>
        <w:textAlignment w:val="baseline"/>
        <w:rPr>
          <w:rFonts w:ascii="Arial" w:hAnsi="Arial" w:cs="Arial"/>
          <w:sz w:val="22"/>
          <w:szCs w:val="22"/>
          <w:lang w:val="fr-FR"/>
        </w:rPr>
      </w:pPr>
      <w:r w:rsidRPr="00EC70F6">
        <w:rPr>
          <w:rStyle w:val="eop"/>
          <w:rFonts w:ascii="Arial" w:eastAsiaTheme="majorEastAsia" w:hAnsi="Arial" w:cs="Arial"/>
          <w:sz w:val="22"/>
          <w:szCs w:val="22"/>
          <w:lang w:val="fr-FR"/>
        </w:rPr>
        <w:t> </w:t>
      </w:r>
    </w:p>
    <w:p w14:paraId="67B019F8" w14:textId="77777777" w:rsidR="001E61D4" w:rsidRPr="00EC70F6" w:rsidRDefault="001E61D4" w:rsidP="001E61D4">
      <w:pPr>
        <w:pStyle w:val="paragraph"/>
        <w:spacing w:before="0" w:beforeAutospacing="0" w:after="0" w:afterAutospacing="0"/>
        <w:ind w:left="840" w:hanging="840"/>
        <w:jc w:val="both"/>
        <w:textAlignment w:val="baseline"/>
        <w:rPr>
          <w:rFonts w:ascii="Arial" w:hAnsi="Arial" w:cs="Arial"/>
          <w:sz w:val="22"/>
          <w:szCs w:val="22"/>
          <w:lang w:val="fr-FR"/>
        </w:rPr>
      </w:pPr>
      <w:r w:rsidRPr="00EC70F6">
        <w:rPr>
          <w:rStyle w:val="normaltextrun"/>
          <w:rFonts w:ascii="Arial" w:eastAsiaTheme="majorEastAsia" w:hAnsi="Arial" w:cs="Arial"/>
          <w:sz w:val="22"/>
          <w:szCs w:val="22"/>
          <w:lang w:val="fr-FR"/>
        </w:rPr>
        <w:t>15.AA</w:t>
      </w:r>
      <w:r w:rsidRPr="00EC70F6">
        <w:rPr>
          <w:rStyle w:val="tabchar"/>
          <w:rFonts w:ascii="Arial" w:eastAsiaTheme="majorEastAsia" w:hAnsi="Arial" w:cs="Arial"/>
          <w:sz w:val="22"/>
          <w:szCs w:val="22"/>
          <w:lang w:val="fr-FR"/>
        </w:rPr>
        <w:t xml:space="preserve"> </w:t>
      </w:r>
      <w:r w:rsidRPr="00EC70F6">
        <w:rPr>
          <w:rStyle w:val="tabchar"/>
          <w:rFonts w:ascii="Arial" w:eastAsiaTheme="majorEastAsia" w:hAnsi="Arial" w:cs="Arial"/>
          <w:sz w:val="22"/>
          <w:szCs w:val="22"/>
          <w:lang w:val="fr-FR"/>
        </w:rPr>
        <w:tab/>
      </w:r>
      <w:r w:rsidRPr="00EC70F6">
        <w:rPr>
          <w:rStyle w:val="normaltextrun"/>
          <w:rFonts w:ascii="Arial" w:eastAsiaTheme="majorEastAsia" w:hAnsi="Arial" w:cs="Arial"/>
          <w:sz w:val="22"/>
          <w:szCs w:val="22"/>
          <w:lang w:val="fr-FR"/>
        </w:rPr>
        <w:t>Le Conseil scientifique est invité à :</w:t>
      </w:r>
      <w:r w:rsidRPr="00EC70F6">
        <w:rPr>
          <w:rStyle w:val="eop"/>
          <w:rFonts w:ascii="Arial" w:eastAsiaTheme="majorEastAsia" w:hAnsi="Arial" w:cs="Arial"/>
          <w:sz w:val="22"/>
          <w:szCs w:val="22"/>
          <w:lang w:val="fr-FR"/>
        </w:rPr>
        <w:t> </w:t>
      </w:r>
    </w:p>
    <w:p w14:paraId="69E13CF9" w14:textId="77777777" w:rsidR="001E61D4" w:rsidRPr="00EC70F6" w:rsidRDefault="001E61D4" w:rsidP="001E61D4">
      <w:pPr>
        <w:pStyle w:val="paragraph"/>
        <w:spacing w:before="0" w:beforeAutospacing="0" w:after="0" w:afterAutospacing="0"/>
        <w:jc w:val="both"/>
        <w:textAlignment w:val="baseline"/>
        <w:rPr>
          <w:rFonts w:ascii="Arial" w:hAnsi="Arial" w:cs="Arial"/>
          <w:sz w:val="22"/>
          <w:szCs w:val="22"/>
          <w:lang w:val="fr-FR"/>
        </w:rPr>
      </w:pPr>
      <w:r w:rsidRPr="00EC70F6">
        <w:rPr>
          <w:rStyle w:val="eop"/>
          <w:rFonts w:ascii="Arial" w:eastAsiaTheme="majorEastAsia" w:hAnsi="Arial" w:cs="Arial"/>
          <w:sz w:val="22"/>
          <w:szCs w:val="22"/>
          <w:lang w:val="fr-FR"/>
        </w:rPr>
        <w:t> </w:t>
      </w:r>
    </w:p>
    <w:p w14:paraId="00ECFC4B" w14:textId="77777777" w:rsidR="001E61D4" w:rsidRPr="00EC70F6" w:rsidRDefault="001E61D4" w:rsidP="001E61D4">
      <w:pPr>
        <w:pStyle w:val="paragraph"/>
        <w:numPr>
          <w:ilvl w:val="0"/>
          <w:numId w:val="11"/>
        </w:numPr>
        <w:tabs>
          <w:tab w:val="clear" w:pos="720"/>
        </w:tabs>
        <w:spacing w:before="0" w:beforeAutospacing="0" w:after="0" w:afterAutospacing="0"/>
        <w:ind w:left="1418" w:hanging="567"/>
        <w:jc w:val="both"/>
        <w:textAlignment w:val="baseline"/>
        <w:rPr>
          <w:rFonts w:ascii="Arial" w:hAnsi="Arial" w:cs="Arial"/>
          <w:sz w:val="22"/>
          <w:szCs w:val="22"/>
          <w:lang w:val="fr-FR"/>
        </w:rPr>
      </w:pPr>
      <w:r w:rsidRPr="00EC70F6">
        <w:rPr>
          <w:rStyle w:val="normaltextrun"/>
          <w:rFonts w:ascii="Arial" w:eastAsiaTheme="majorEastAsia" w:hAnsi="Arial" w:cs="Arial"/>
          <w:sz w:val="22"/>
          <w:szCs w:val="22"/>
          <w:lang w:val="fr-FR"/>
        </w:rPr>
        <w:t>soutenir le Secrétariat dans la mise en œuvre de la décision 15.BB.</w:t>
      </w:r>
    </w:p>
    <w:p w14:paraId="1E9788F0" w14:textId="77777777" w:rsidR="001E61D4" w:rsidRPr="00EC70F6" w:rsidRDefault="001E61D4" w:rsidP="001E61D4">
      <w:pPr>
        <w:pStyle w:val="paragraph"/>
        <w:spacing w:before="0" w:beforeAutospacing="0" w:after="0" w:afterAutospacing="0"/>
        <w:jc w:val="both"/>
        <w:rPr>
          <w:rStyle w:val="normaltextrun"/>
          <w:rFonts w:ascii="Arial" w:eastAsiaTheme="majorEastAsia" w:hAnsi="Arial" w:cs="Arial"/>
          <w:b/>
          <w:bCs/>
          <w:i/>
          <w:iCs/>
          <w:sz w:val="22"/>
          <w:szCs w:val="22"/>
          <w:lang w:val="fr-FR"/>
        </w:rPr>
      </w:pPr>
    </w:p>
    <w:p w14:paraId="366D21CD" w14:textId="77777777" w:rsidR="001E61D4" w:rsidRPr="00EC70F6" w:rsidRDefault="001E61D4" w:rsidP="001E61D4">
      <w:pPr>
        <w:pStyle w:val="paragraph"/>
        <w:spacing w:before="0" w:beforeAutospacing="0" w:after="0" w:afterAutospacing="0"/>
        <w:jc w:val="both"/>
        <w:textAlignment w:val="baseline"/>
        <w:rPr>
          <w:rFonts w:ascii="Arial" w:hAnsi="Arial" w:cs="Arial"/>
          <w:sz w:val="22"/>
          <w:szCs w:val="22"/>
          <w:lang w:val="fr-FR"/>
        </w:rPr>
      </w:pPr>
      <w:r w:rsidRPr="00EC70F6">
        <w:rPr>
          <w:rStyle w:val="normaltextrun"/>
          <w:rFonts w:ascii="Arial" w:eastAsiaTheme="majorEastAsia" w:hAnsi="Arial" w:cs="Arial"/>
          <w:b/>
          <w:bCs/>
          <w:i/>
          <w:iCs/>
          <w:sz w:val="22"/>
          <w:szCs w:val="22"/>
          <w:lang w:val="fr-FR"/>
        </w:rPr>
        <w:t>À l’adresse du Secrétariat</w:t>
      </w:r>
      <w:r w:rsidRPr="00EC70F6">
        <w:rPr>
          <w:rStyle w:val="eop"/>
          <w:rFonts w:ascii="Arial" w:eastAsiaTheme="majorEastAsia" w:hAnsi="Arial" w:cs="Arial"/>
          <w:sz w:val="22"/>
          <w:szCs w:val="22"/>
          <w:lang w:val="fr-FR"/>
        </w:rPr>
        <w:t> </w:t>
      </w:r>
    </w:p>
    <w:p w14:paraId="13B686CF" w14:textId="77777777" w:rsidR="001E61D4" w:rsidRPr="00EC70F6" w:rsidRDefault="001E61D4" w:rsidP="001E61D4">
      <w:pPr>
        <w:pStyle w:val="paragraph"/>
        <w:spacing w:before="0" w:beforeAutospacing="0" w:after="0" w:afterAutospacing="0"/>
        <w:jc w:val="both"/>
        <w:textAlignment w:val="baseline"/>
        <w:rPr>
          <w:rFonts w:ascii="Arial" w:hAnsi="Arial" w:cs="Arial"/>
          <w:sz w:val="22"/>
          <w:szCs w:val="22"/>
          <w:lang w:val="fr-FR"/>
        </w:rPr>
      </w:pPr>
      <w:r w:rsidRPr="00EC70F6">
        <w:rPr>
          <w:rStyle w:val="eop"/>
          <w:rFonts w:ascii="Arial" w:eastAsiaTheme="majorEastAsia" w:hAnsi="Arial" w:cs="Arial"/>
          <w:sz w:val="22"/>
          <w:szCs w:val="22"/>
          <w:lang w:val="fr-FR"/>
        </w:rPr>
        <w:t> </w:t>
      </w:r>
    </w:p>
    <w:p w14:paraId="5C5E8060" w14:textId="77777777" w:rsidR="001E61D4" w:rsidRPr="00EC70F6" w:rsidRDefault="001E61D4" w:rsidP="001E61D4">
      <w:pPr>
        <w:pStyle w:val="paragraph"/>
        <w:spacing w:before="0" w:beforeAutospacing="0" w:after="0" w:afterAutospacing="0"/>
        <w:ind w:left="840" w:hanging="840"/>
        <w:jc w:val="both"/>
        <w:textAlignment w:val="baseline"/>
        <w:rPr>
          <w:rStyle w:val="eop"/>
          <w:rFonts w:ascii="Arial" w:eastAsiaTheme="majorEastAsia" w:hAnsi="Arial" w:cs="Arial"/>
          <w:sz w:val="22"/>
          <w:szCs w:val="22"/>
          <w:lang w:val="fr-FR"/>
        </w:rPr>
      </w:pPr>
      <w:r w:rsidRPr="00EC70F6">
        <w:rPr>
          <w:rStyle w:val="normaltextrun"/>
          <w:rFonts w:ascii="Arial" w:eastAsiaTheme="majorEastAsia" w:hAnsi="Arial" w:cs="Arial"/>
          <w:sz w:val="22"/>
          <w:szCs w:val="22"/>
          <w:lang w:val="fr-FR"/>
        </w:rPr>
        <w:t>15.BB</w:t>
      </w:r>
      <w:r w:rsidRPr="00EC70F6">
        <w:rPr>
          <w:rStyle w:val="tabchar"/>
          <w:rFonts w:ascii="Arial" w:eastAsiaTheme="majorEastAsia" w:hAnsi="Arial" w:cs="Arial"/>
          <w:sz w:val="22"/>
          <w:szCs w:val="22"/>
          <w:lang w:val="fr-FR"/>
        </w:rPr>
        <w:t xml:space="preserve"> </w:t>
      </w:r>
      <w:r w:rsidRPr="00EC70F6">
        <w:rPr>
          <w:rStyle w:val="tabchar"/>
          <w:rFonts w:ascii="Arial" w:eastAsiaTheme="majorEastAsia" w:hAnsi="Arial" w:cs="Arial"/>
          <w:sz w:val="22"/>
          <w:szCs w:val="22"/>
          <w:lang w:val="fr-FR"/>
        </w:rPr>
        <w:tab/>
      </w:r>
      <w:r w:rsidRPr="00EC70F6">
        <w:rPr>
          <w:rStyle w:val="normaltextrun"/>
          <w:rFonts w:ascii="Arial" w:eastAsiaTheme="majorEastAsia" w:hAnsi="Arial" w:cs="Arial"/>
          <w:sz w:val="22"/>
          <w:szCs w:val="22"/>
          <w:lang w:val="fr-FR"/>
        </w:rPr>
        <w:t>Le Secrétariat est chargé, sous réserve de la disponibilité de ressources externes et en coopération avec le Conseil scientifique :</w:t>
      </w:r>
    </w:p>
    <w:p w14:paraId="306FC029" w14:textId="77777777" w:rsidR="001E61D4" w:rsidRPr="00EC70F6" w:rsidRDefault="001E61D4" w:rsidP="001E61D4">
      <w:pPr>
        <w:pStyle w:val="paragraph"/>
        <w:spacing w:before="0" w:beforeAutospacing="0" w:after="0" w:afterAutospacing="0"/>
        <w:ind w:left="840" w:hanging="840"/>
        <w:jc w:val="both"/>
        <w:textAlignment w:val="baseline"/>
        <w:rPr>
          <w:rFonts w:ascii="Arial" w:hAnsi="Arial" w:cs="Arial"/>
          <w:sz w:val="22"/>
          <w:szCs w:val="22"/>
          <w:lang w:val="fr-FR"/>
        </w:rPr>
      </w:pPr>
    </w:p>
    <w:p w14:paraId="4A2BC434" w14:textId="77777777" w:rsidR="001E61D4" w:rsidRPr="00EC70F6" w:rsidRDefault="001E61D4" w:rsidP="001E61D4">
      <w:pPr>
        <w:pStyle w:val="paragraph"/>
        <w:numPr>
          <w:ilvl w:val="0"/>
          <w:numId w:val="10"/>
        </w:numPr>
        <w:tabs>
          <w:tab w:val="clear" w:pos="630"/>
        </w:tabs>
        <w:spacing w:before="0" w:beforeAutospacing="0" w:after="0" w:afterAutospacing="0"/>
        <w:ind w:left="1418" w:hanging="567"/>
        <w:jc w:val="both"/>
        <w:textAlignment w:val="baseline"/>
        <w:rPr>
          <w:rStyle w:val="normaltextrun"/>
          <w:rFonts w:ascii="Arial" w:hAnsi="Arial" w:cs="Arial"/>
          <w:sz w:val="22"/>
          <w:szCs w:val="22"/>
          <w:lang w:val="fr-FR"/>
        </w:rPr>
      </w:pPr>
      <w:bookmarkStart w:id="5" w:name="_Hlk210661268"/>
      <w:r w:rsidRPr="00EC70F6">
        <w:rPr>
          <w:rStyle w:val="normaltextrun"/>
          <w:rFonts w:ascii="Arial" w:eastAsiaTheme="majorEastAsia" w:hAnsi="Arial" w:cs="Arial"/>
          <w:sz w:val="22"/>
          <w:szCs w:val="22"/>
          <w:lang w:val="fr-FR"/>
        </w:rPr>
        <w:t>d'élaborer le deuxième rapport sur l’état des espèces migratrices dans le monde et de le présenter à la Conférence des Parties lors de sa 16</w:t>
      </w:r>
      <w:r w:rsidRPr="00EC70F6">
        <w:rPr>
          <w:rStyle w:val="normaltextrun"/>
          <w:rFonts w:ascii="Arial" w:eastAsiaTheme="majorEastAsia" w:hAnsi="Arial" w:cs="Arial"/>
          <w:sz w:val="22"/>
          <w:szCs w:val="22"/>
          <w:vertAlign w:val="superscript"/>
          <w:lang w:val="fr-FR"/>
        </w:rPr>
        <w:t>e</w:t>
      </w:r>
      <w:r w:rsidRPr="00EC70F6">
        <w:rPr>
          <w:rStyle w:val="normaltextrun"/>
          <w:rFonts w:ascii="Arial" w:eastAsiaTheme="majorEastAsia" w:hAnsi="Arial" w:cs="Arial"/>
          <w:sz w:val="22"/>
          <w:szCs w:val="22"/>
          <w:lang w:val="fr-FR"/>
        </w:rPr>
        <w:t xml:space="preserve"> réunion, en tenant compte des thèmes spécifiques ou des questions importantes identifiés dans l’Annexe 2 du document UNEP/CMS/COP15/Doc.19 ;</w:t>
      </w:r>
    </w:p>
    <w:p w14:paraId="0C12DA88" w14:textId="77777777" w:rsidR="001E61D4" w:rsidRPr="00EC70F6" w:rsidRDefault="001E61D4" w:rsidP="001E61D4">
      <w:pPr>
        <w:pStyle w:val="paragraph"/>
        <w:spacing w:before="0" w:beforeAutospacing="0" w:after="0" w:afterAutospacing="0"/>
        <w:ind w:left="1418" w:hanging="567"/>
        <w:jc w:val="both"/>
        <w:textAlignment w:val="baseline"/>
        <w:rPr>
          <w:rStyle w:val="normaltextrun"/>
          <w:rFonts w:ascii="Arial" w:hAnsi="Arial" w:cs="Arial"/>
          <w:sz w:val="22"/>
          <w:szCs w:val="22"/>
          <w:lang w:val="fr-FR"/>
        </w:rPr>
      </w:pPr>
    </w:p>
    <w:p w14:paraId="4A564C80" w14:textId="77777777" w:rsidR="001E61D4" w:rsidRPr="00EC70F6" w:rsidRDefault="001E61D4" w:rsidP="001E61D4">
      <w:pPr>
        <w:pStyle w:val="paragraph"/>
        <w:numPr>
          <w:ilvl w:val="0"/>
          <w:numId w:val="10"/>
        </w:numPr>
        <w:tabs>
          <w:tab w:val="clear" w:pos="630"/>
        </w:tabs>
        <w:spacing w:before="0" w:beforeAutospacing="0" w:after="0" w:afterAutospacing="0"/>
        <w:ind w:left="1418" w:hanging="567"/>
        <w:jc w:val="both"/>
        <w:textAlignment w:val="baseline"/>
        <w:rPr>
          <w:rFonts w:ascii="Arial" w:hAnsi="Arial" w:cs="Arial"/>
          <w:sz w:val="22"/>
          <w:szCs w:val="22"/>
          <w:lang w:val="fr-FR"/>
        </w:rPr>
      </w:pPr>
      <w:r w:rsidRPr="00EC70F6">
        <w:rPr>
          <w:rFonts w:ascii="Arial" w:hAnsi="Arial" w:cs="Arial"/>
          <w:sz w:val="22"/>
          <w:szCs w:val="22"/>
          <w:lang w:val="fr-FR"/>
        </w:rPr>
        <w:t xml:space="preserve">de préparer des études de cas à inclure dans le deuxième rapport sur l’état des espèces migratrices dans le monde </w:t>
      </w:r>
      <w:r w:rsidRPr="00EC70F6">
        <w:rPr>
          <w:rStyle w:val="normaltextrun"/>
          <w:rFonts w:ascii="Arial" w:eastAsiaTheme="majorEastAsia" w:hAnsi="Arial" w:cs="Arial"/>
          <w:sz w:val="22"/>
          <w:szCs w:val="22"/>
          <w:lang w:val="fr-FR"/>
        </w:rPr>
        <w:t>en prenant en considération les espèces identifiées dans l’Annexe 3 du document UNEP/CMS/COP15/Doc.19</w:t>
      </w:r>
      <w:r w:rsidRPr="00EC70F6">
        <w:rPr>
          <w:rFonts w:ascii="Arial" w:hAnsi="Arial" w:cs="Arial"/>
          <w:sz w:val="22"/>
          <w:szCs w:val="22"/>
          <w:lang w:val="fr-FR"/>
        </w:rPr>
        <w:t xml:space="preserve"> ;</w:t>
      </w:r>
    </w:p>
    <w:bookmarkEnd w:id="5"/>
    <w:p w14:paraId="6BC1B412" w14:textId="77777777" w:rsidR="001E61D4" w:rsidRPr="00EC70F6" w:rsidRDefault="001E61D4" w:rsidP="001E61D4">
      <w:pPr>
        <w:pStyle w:val="ListParagraph"/>
        <w:spacing w:after="0" w:line="240" w:lineRule="auto"/>
        <w:ind w:left="1418" w:hanging="567"/>
        <w:contextualSpacing w:val="0"/>
        <w:jc w:val="both"/>
        <w:rPr>
          <w:rFonts w:cs="Arial"/>
          <w:lang w:val="fr-FR"/>
        </w:rPr>
      </w:pPr>
    </w:p>
    <w:p w14:paraId="0126141F" w14:textId="77777777" w:rsidR="001E61D4" w:rsidRPr="00EC70F6" w:rsidRDefault="001E61D4" w:rsidP="001E61D4">
      <w:pPr>
        <w:pStyle w:val="paragraph"/>
        <w:numPr>
          <w:ilvl w:val="0"/>
          <w:numId w:val="10"/>
        </w:numPr>
        <w:tabs>
          <w:tab w:val="clear" w:pos="630"/>
        </w:tabs>
        <w:spacing w:before="0" w:beforeAutospacing="0" w:after="0" w:afterAutospacing="0"/>
        <w:ind w:left="1418" w:hanging="567"/>
        <w:jc w:val="both"/>
        <w:textAlignment w:val="baseline"/>
        <w:rPr>
          <w:rFonts w:ascii="Arial" w:hAnsi="Arial" w:cs="Arial"/>
          <w:sz w:val="22"/>
          <w:szCs w:val="22"/>
          <w:lang w:val="fr-FR"/>
        </w:rPr>
      </w:pPr>
      <w:r w:rsidRPr="00EC70F6">
        <w:rPr>
          <w:rFonts w:ascii="Arial" w:hAnsi="Arial" w:cs="Arial"/>
          <w:sz w:val="22"/>
          <w:szCs w:val="22"/>
          <w:lang w:val="fr-FR"/>
        </w:rPr>
        <w:t xml:space="preserve">d'élaborer un plan pour un tableau de bord de données de la CMS, en tenant compte de la structure possible </w:t>
      </w:r>
      <w:r w:rsidRPr="00EC70F6">
        <w:rPr>
          <w:rFonts w:ascii="Arial" w:hAnsi="Arial" w:cs="Arial"/>
          <w:color w:val="000000" w:themeColor="text1"/>
          <w:sz w:val="22"/>
          <w:szCs w:val="22"/>
          <w:lang w:val="fr-FR"/>
        </w:rPr>
        <w:t xml:space="preserve">présentée </w:t>
      </w:r>
      <w:r w:rsidRPr="00EC70F6">
        <w:rPr>
          <w:rFonts w:ascii="Arial" w:hAnsi="Arial" w:cs="Arial"/>
          <w:sz w:val="22"/>
          <w:szCs w:val="22"/>
          <w:lang w:val="fr-FR"/>
        </w:rPr>
        <w:t xml:space="preserve">dans l’Annexe 4 du </w:t>
      </w:r>
      <w:r w:rsidRPr="00EC70F6">
        <w:rPr>
          <w:rStyle w:val="normaltextrun"/>
          <w:rFonts w:ascii="Arial" w:eastAsiaTheme="majorEastAsia" w:hAnsi="Arial" w:cs="Arial"/>
          <w:sz w:val="22"/>
          <w:szCs w:val="22"/>
          <w:lang w:val="fr-FR"/>
        </w:rPr>
        <w:t>document UNEP/CMS/COP15/Doc.19</w:t>
      </w:r>
      <w:r w:rsidRPr="00EC70F6">
        <w:rPr>
          <w:rFonts w:ascii="Arial" w:hAnsi="Arial" w:cs="Arial"/>
          <w:sz w:val="22"/>
          <w:szCs w:val="22"/>
          <w:lang w:val="fr-FR"/>
        </w:rPr>
        <w:t xml:space="preserve"> ;</w:t>
      </w:r>
    </w:p>
    <w:p w14:paraId="2CDEAD39" w14:textId="77777777" w:rsidR="001E61D4" w:rsidRPr="00EC70F6" w:rsidRDefault="001E61D4" w:rsidP="001E61D4">
      <w:pPr>
        <w:pStyle w:val="ListParagraph"/>
        <w:spacing w:after="0" w:line="240" w:lineRule="auto"/>
        <w:ind w:left="1418" w:hanging="567"/>
        <w:contextualSpacing w:val="0"/>
        <w:jc w:val="both"/>
        <w:rPr>
          <w:rFonts w:cs="Arial"/>
          <w:lang w:val="fr-FR"/>
        </w:rPr>
      </w:pPr>
    </w:p>
    <w:p w14:paraId="75A833E1" w14:textId="77777777" w:rsidR="001E61D4" w:rsidRPr="00EC70F6" w:rsidRDefault="001E61D4" w:rsidP="001E61D4">
      <w:pPr>
        <w:pStyle w:val="paragraph"/>
        <w:numPr>
          <w:ilvl w:val="0"/>
          <w:numId w:val="10"/>
        </w:numPr>
        <w:tabs>
          <w:tab w:val="clear" w:pos="630"/>
        </w:tabs>
        <w:spacing w:before="0" w:beforeAutospacing="0" w:after="0" w:afterAutospacing="0"/>
        <w:ind w:left="1418" w:hanging="567"/>
        <w:jc w:val="both"/>
        <w:textAlignment w:val="baseline"/>
        <w:rPr>
          <w:rFonts w:ascii="Arial" w:hAnsi="Arial" w:cs="Arial"/>
          <w:sz w:val="22"/>
          <w:szCs w:val="22"/>
          <w:lang w:val="fr-FR"/>
        </w:rPr>
      </w:pPr>
      <w:r w:rsidRPr="00EC70F6">
        <w:rPr>
          <w:rFonts w:ascii="Arial" w:hAnsi="Arial" w:cs="Arial"/>
          <w:sz w:val="22"/>
          <w:szCs w:val="22"/>
          <w:lang w:val="fr-FR"/>
        </w:rPr>
        <w:t xml:space="preserve">de préparer et distribuer des documents d’information ciblés aux autorités de gestion de la CITES des Parties à la CMS, afin de soutenir leur prise en considération des obligations prévues à l’Annexe I de la CMS dans leurs processus de délivrance de permis CITES. </w:t>
      </w:r>
    </w:p>
    <w:p w14:paraId="445FB8AD" w14:textId="77777777" w:rsidR="00AB0526" w:rsidRDefault="00AB0526" w:rsidP="00281D47">
      <w:pPr>
        <w:spacing w:after="0" w:line="240" w:lineRule="auto"/>
        <w:jc w:val="both"/>
        <w:rPr>
          <w:lang w:val="fr-FR"/>
        </w:rPr>
      </w:pPr>
    </w:p>
    <w:p w14:paraId="73E078A6" w14:textId="77777777" w:rsidR="00281D47" w:rsidRDefault="00281D47" w:rsidP="00281D47">
      <w:pPr>
        <w:spacing w:after="0" w:line="240" w:lineRule="auto"/>
        <w:jc w:val="both"/>
        <w:rPr>
          <w:lang w:val="fr-FR"/>
        </w:rPr>
      </w:pPr>
    </w:p>
    <w:p w14:paraId="40EF0B5A" w14:textId="77777777" w:rsidR="00281D47" w:rsidRDefault="00281D47" w:rsidP="00281D47">
      <w:pPr>
        <w:spacing w:after="0" w:line="240" w:lineRule="auto"/>
        <w:jc w:val="both"/>
        <w:rPr>
          <w:lang w:val="fr-FR"/>
        </w:rPr>
        <w:sectPr w:rsidR="00281D47" w:rsidSect="007C0105">
          <w:headerReference w:type="first" r:id="rId23"/>
          <w:footerReference w:type="first" r:id="rId24"/>
          <w:pgSz w:w="11906" w:h="16838" w:code="9"/>
          <w:pgMar w:top="1440" w:right="1440" w:bottom="1440" w:left="1440" w:header="568" w:footer="720" w:gutter="0"/>
          <w:cols w:space="720"/>
          <w:titlePg/>
          <w:docGrid w:linePitch="360"/>
        </w:sectPr>
      </w:pPr>
    </w:p>
    <w:p w14:paraId="4F683DFF" w14:textId="7B572EE7" w:rsidR="00281D47" w:rsidRDefault="008252F3" w:rsidP="008252F3">
      <w:pPr>
        <w:spacing w:after="0" w:line="240" w:lineRule="auto"/>
        <w:jc w:val="right"/>
        <w:rPr>
          <w:b/>
          <w:bCs/>
          <w:lang w:val="fr-FR"/>
        </w:rPr>
      </w:pPr>
      <w:r w:rsidRPr="008252F3">
        <w:rPr>
          <w:b/>
          <w:bCs/>
          <w:lang w:val="fr-FR"/>
        </w:rPr>
        <w:lastRenderedPageBreak/>
        <w:t>ANNEXE 2</w:t>
      </w:r>
    </w:p>
    <w:p w14:paraId="066D1B6F" w14:textId="77777777" w:rsidR="00CD29EC" w:rsidRPr="00EC70F6" w:rsidRDefault="00CD29EC" w:rsidP="00CD29EC">
      <w:pPr>
        <w:spacing w:after="0" w:line="240" w:lineRule="auto"/>
        <w:rPr>
          <w:rFonts w:cs="Arial"/>
          <w:lang w:val="fr-FR"/>
        </w:rPr>
      </w:pPr>
    </w:p>
    <w:p w14:paraId="22C2246D" w14:textId="77777777" w:rsidR="00CD29EC" w:rsidRPr="00EC70F6" w:rsidRDefault="00CD29EC" w:rsidP="00CD29EC">
      <w:pPr>
        <w:spacing w:after="0" w:line="240" w:lineRule="auto"/>
        <w:jc w:val="center"/>
        <w:rPr>
          <w:rFonts w:cs="Arial"/>
          <w:b/>
          <w:bCs/>
          <w:lang w:val="fr-FR"/>
        </w:rPr>
      </w:pPr>
      <w:r w:rsidRPr="00EC70F6">
        <w:rPr>
          <w:rFonts w:cs="Arial"/>
          <w:b/>
          <w:bCs/>
          <w:lang w:val="fr-FR"/>
        </w:rPr>
        <w:t>LISTE DES SUJETS POTENTIELS POUR LA RUBRIQUE « COUP DE PROJECTEUR » DU DEUXIÈME RAPPORT SUR L’ÉTAT DES ESPÈCES MIGRATRICES DANS LE MONDE</w:t>
      </w:r>
    </w:p>
    <w:p w14:paraId="0CFC3ECB" w14:textId="77777777" w:rsidR="00CD29EC" w:rsidRPr="00EC70F6" w:rsidRDefault="00CD29EC" w:rsidP="00CD29EC">
      <w:pPr>
        <w:spacing w:after="0" w:line="240" w:lineRule="auto"/>
        <w:jc w:val="center"/>
        <w:rPr>
          <w:rFonts w:cs="Arial"/>
          <w:b/>
          <w:bCs/>
          <w:lang w:val="fr-FR"/>
        </w:rPr>
      </w:pPr>
    </w:p>
    <w:p w14:paraId="4401B961" w14:textId="77777777" w:rsidR="00CD29EC" w:rsidRPr="00EC70F6" w:rsidRDefault="00CD29EC" w:rsidP="00CD29EC">
      <w:pPr>
        <w:spacing w:after="0" w:line="240" w:lineRule="auto"/>
        <w:jc w:val="both"/>
        <w:rPr>
          <w:rFonts w:eastAsia="Times New Roman" w:cs="Arial"/>
          <w:lang w:val="fr-FR"/>
        </w:rPr>
      </w:pPr>
      <w:r w:rsidRPr="00EC70F6">
        <w:rPr>
          <w:rFonts w:eastAsia="Times New Roman" w:cs="Arial"/>
          <w:lang w:val="fr-FR"/>
        </w:rPr>
        <w:t>Ce tableau fournit un aperçu des sujets identifiés par le Conseil scientifique en vue de leur prise en considération par le Secrétariat lors de l’élaboration du deuxième rapport sur l’état des espèces migratrices dans le monde.</w:t>
      </w:r>
    </w:p>
    <w:p w14:paraId="349EA038" w14:textId="77777777" w:rsidR="00CD29EC" w:rsidRPr="00EC70F6" w:rsidRDefault="00CD29EC" w:rsidP="00CD29EC">
      <w:pPr>
        <w:spacing w:after="0" w:line="240" w:lineRule="auto"/>
        <w:jc w:val="both"/>
        <w:rPr>
          <w:rFonts w:eastAsia="Times New Roman" w:cs="Arial"/>
          <w:lang w:val="fr-FR"/>
        </w:rPr>
      </w:pPr>
    </w:p>
    <w:tbl>
      <w:tblPr>
        <w:tblpPr w:leftFromText="141" w:rightFromText="141" w:vertAnchor="text" w:horzAnchor="margin" w:tblpY="88"/>
        <w:tblW w:w="5186"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803"/>
        <w:gridCol w:w="2947"/>
        <w:gridCol w:w="5601"/>
      </w:tblGrid>
      <w:tr w:rsidR="00CD29EC" w:rsidRPr="00EC70F6" w14:paraId="3DA5645D" w14:textId="77777777" w:rsidTr="00F53E9A">
        <w:trPr>
          <w:trHeight w:val="309"/>
          <w:tblHeader/>
        </w:trPr>
        <w:tc>
          <w:tcPr>
            <w:tcW w:w="429" w:type="pct"/>
            <w:tcMar>
              <w:top w:w="0" w:type="dxa"/>
              <w:left w:w="108" w:type="dxa"/>
              <w:bottom w:w="0" w:type="dxa"/>
              <w:right w:w="108" w:type="dxa"/>
            </w:tcMar>
            <w:vAlign w:val="center"/>
            <w:hideMark/>
          </w:tcPr>
          <w:p w14:paraId="44754442" w14:textId="77777777" w:rsidR="00CD29EC" w:rsidRPr="00EC70F6" w:rsidRDefault="00CD29EC" w:rsidP="00DA39F6">
            <w:pPr>
              <w:spacing w:before="40" w:after="40" w:line="240" w:lineRule="auto"/>
              <w:jc w:val="center"/>
              <w:rPr>
                <w:rFonts w:cs="Arial"/>
                <w:b/>
                <w:bCs/>
                <w:lang w:val="fr-FR"/>
              </w:rPr>
            </w:pPr>
            <w:r w:rsidRPr="00EC70F6">
              <w:rPr>
                <w:rFonts w:cs="Arial"/>
                <w:b/>
                <w:bCs/>
                <w:lang w:val="fr-FR"/>
              </w:rPr>
              <w:t>Sujet nº</w:t>
            </w:r>
          </w:p>
        </w:tc>
        <w:tc>
          <w:tcPr>
            <w:tcW w:w="1576" w:type="pct"/>
            <w:tcMar>
              <w:top w:w="0" w:type="dxa"/>
              <w:left w:w="108" w:type="dxa"/>
              <w:bottom w:w="0" w:type="dxa"/>
              <w:right w:w="108" w:type="dxa"/>
            </w:tcMar>
            <w:vAlign w:val="center"/>
            <w:hideMark/>
          </w:tcPr>
          <w:p w14:paraId="61C86F7E" w14:textId="77777777" w:rsidR="00CD29EC" w:rsidRPr="00EC70F6" w:rsidRDefault="00CD29EC" w:rsidP="00DA39F6">
            <w:pPr>
              <w:spacing w:before="40" w:after="40" w:line="240" w:lineRule="auto"/>
              <w:jc w:val="center"/>
              <w:rPr>
                <w:rFonts w:cs="Arial"/>
                <w:b/>
                <w:bCs/>
                <w:lang w:val="fr-FR"/>
              </w:rPr>
            </w:pPr>
            <w:r w:rsidRPr="00EC70F6">
              <w:rPr>
                <w:rFonts w:cs="Arial"/>
                <w:b/>
                <w:bCs/>
                <w:lang w:val="fr-FR"/>
              </w:rPr>
              <w:t>Sujet</w:t>
            </w:r>
          </w:p>
        </w:tc>
        <w:tc>
          <w:tcPr>
            <w:tcW w:w="2995" w:type="pct"/>
            <w:vAlign w:val="center"/>
          </w:tcPr>
          <w:p w14:paraId="616A149B" w14:textId="77777777" w:rsidR="00CD29EC" w:rsidRPr="00EC70F6" w:rsidRDefault="00CD29EC" w:rsidP="00DA39F6">
            <w:pPr>
              <w:spacing w:before="40" w:after="40" w:line="240" w:lineRule="auto"/>
              <w:jc w:val="center"/>
              <w:rPr>
                <w:rFonts w:cs="Arial"/>
                <w:b/>
                <w:bCs/>
                <w:lang w:val="fr-FR"/>
              </w:rPr>
            </w:pPr>
            <w:r w:rsidRPr="00EC70F6">
              <w:rPr>
                <w:rFonts w:cs="Arial"/>
                <w:b/>
                <w:bCs/>
                <w:lang w:val="fr-FR"/>
              </w:rPr>
              <w:t>Informations de contexte</w:t>
            </w:r>
          </w:p>
        </w:tc>
      </w:tr>
      <w:tr w:rsidR="00CD29EC" w:rsidRPr="00835F7B" w14:paraId="5AF1B0DE" w14:textId="77777777" w:rsidTr="00F53E9A">
        <w:trPr>
          <w:trHeight w:val="446"/>
        </w:trPr>
        <w:tc>
          <w:tcPr>
            <w:tcW w:w="429" w:type="pct"/>
            <w:tcMar>
              <w:top w:w="0" w:type="dxa"/>
              <w:left w:w="108" w:type="dxa"/>
              <w:bottom w:w="0" w:type="dxa"/>
              <w:right w:w="108" w:type="dxa"/>
            </w:tcMar>
            <w:hideMark/>
          </w:tcPr>
          <w:p w14:paraId="0D080666" w14:textId="77777777" w:rsidR="00CD29EC" w:rsidRPr="00EC70F6" w:rsidRDefault="00CD29EC" w:rsidP="00DA39F6">
            <w:pPr>
              <w:spacing w:before="40" w:after="40" w:line="240" w:lineRule="auto"/>
              <w:jc w:val="center"/>
              <w:rPr>
                <w:rFonts w:eastAsia="Calibri" w:cs="Arial"/>
              </w:rPr>
            </w:pPr>
            <w:r w:rsidRPr="00EC70F6">
              <w:rPr>
                <w:rFonts w:eastAsia="Calibri" w:cs="Arial"/>
              </w:rPr>
              <w:t>1</w:t>
            </w:r>
          </w:p>
        </w:tc>
        <w:tc>
          <w:tcPr>
            <w:tcW w:w="1576" w:type="pct"/>
            <w:tcMar>
              <w:top w:w="0" w:type="dxa"/>
              <w:left w:w="108" w:type="dxa"/>
              <w:bottom w:w="0" w:type="dxa"/>
              <w:right w:w="108" w:type="dxa"/>
            </w:tcMar>
            <w:hideMark/>
          </w:tcPr>
          <w:p w14:paraId="07EA3CE4" w14:textId="77777777" w:rsidR="00CD29EC" w:rsidRPr="00DF4B67" w:rsidRDefault="00CD29EC" w:rsidP="00DA39F6">
            <w:pPr>
              <w:spacing w:before="40" w:after="40" w:line="240" w:lineRule="auto"/>
              <w:jc w:val="both"/>
              <w:rPr>
                <w:rFonts w:cs="Arial"/>
                <w:lang w:val="fr-FR"/>
              </w:rPr>
            </w:pPr>
            <w:r w:rsidRPr="00DF4B67">
              <w:rPr>
                <w:rFonts w:cs="Arial"/>
                <w:lang w:val="fr-FR"/>
              </w:rPr>
              <w:t xml:space="preserve">Identifier les questions interdisciplinaires (par exemple, les changements climatiques, la santé) et les intégrer dans les flux de travail de la CMS </w:t>
            </w:r>
          </w:p>
        </w:tc>
        <w:tc>
          <w:tcPr>
            <w:tcW w:w="2995" w:type="pct"/>
          </w:tcPr>
          <w:p w14:paraId="402EB565" w14:textId="77777777" w:rsidR="00CD29EC" w:rsidRPr="00EC70F6" w:rsidRDefault="00CD29EC" w:rsidP="00DA39F6">
            <w:pPr>
              <w:spacing w:before="40" w:after="40" w:line="240" w:lineRule="auto"/>
              <w:ind w:left="79" w:right="132"/>
              <w:jc w:val="both"/>
              <w:rPr>
                <w:rFonts w:eastAsia="Calibri" w:cs="Arial"/>
                <w:lang w:val="fr-FR"/>
              </w:rPr>
            </w:pPr>
            <w:r w:rsidRPr="00EC70F6">
              <w:rPr>
                <w:rFonts w:eastAsia="Calibri" w:cs="Arial"/>
                <w:lang w:val="fr-FR"/>
              </w:rPr>
              <w:t>La CMS porte sur un certain nombre de questions interdisciplinaires. Une section « coup de projecteur » qui démontre comment le travail effectué dans le cadre des différents axes de travail s’intègre et se renforce mutuellement montrerait comment les actions menées dans le cadre de la Convention ont des avantages multiples et assurent des synergies à la fois entre les différents axes de travail au sein de la CMS et avec les obligations des Parties dans le cadre d’autres accords environnementaux multilatéraux (par exemple, la CDB, la CITES, la Convention de Ramsar).</w:t>
            </w:r>
          </w:p>
        </w:tc>
      </w:tr>
      <w:tr w:rsidR="00CD29EC" w:rsidRPr="00835F7B" w14:paraId="77C39571" w14:textId="77777777" w:rsidTr="00F53E9A">
        <w:trPr>
          <w:trHeight w:val="446"/>
        </w:trPr>
        <w:tc>
          <w:tcPr>
            <w:tcW w:w="429" w:type="pct"/>
            <w:tcMar>
              <w:top w:w="0" w:type="dxa"/>
              <w:left w:w="108" w:type="dxa"/>
              <w:bottom w:w="0" w:type="dxa"/>
              <w:right w:w="108" w:type="dxa"/>
            </w:tcMar>
          </w:tcPr>
          <w:p w14:paraId="051B11F0" w14:textId="77777777" w:rsidR="00CD29EC" w:rsidRPr="00EC70F6" w:rsidRDefault="00CD29EC" w:rsidP="00DA39F6">
            <w:pPr>
              <w:spacing w:before="40" w:after="40" w:line="240" w:lineRule="auto"/>
              <w:jc w:val="center"/>
              <w:rPr>
                <w:rFonts w:eastAsia="Calibri" w:cs="Arial"/>
              </w:rPr>
            </w:pPr>
            <w:r w:rsidRPr="00EC70F6">
              <w:rPr>
                <w:rFonts w:eastAsia="Calibri" w:cs="Arial"/>
              </w:rPr>
              <w:t>2</w:t>
            </w:r>
          </w:p>
        </w:tc>
        <w:tc>
          <w:tcPr>
            <w:tcW w:w="1576" w:type="pct"/>
            <w:tcMar>
              <w:top w:w="0" w:type="dxa"/>
              <w:left w:w="108" w:type="dxa"/>
              <w:bottom w:w="0" w:type="dxa"/>
              <w:right w:w="108" w:type="dxa"/>
            </w:tcMar>
          </w:tcPr>
          <w:p w14:paraId="7A8BDD21" w14:textId="77777777" w:rsidR="00CD29EC" w:rsidRPr="00DF4B67" w:rsidRDefault="00CD29EC" w:rsidP="00DA39F6">
            <w:pPr>
              <w:pStyle w:val="Heading2"/>
              <w:spacing w:before="40" w:after="40" w:line="240" w:lineRule="auto"/>
              <w:ind w:left="0"/>
              <w:jc w:val="both"/>
              <w:rPr>
                <w:rFonts w:eastAsia="Calibri" w:cs="Arial"/>
                <w:b w:val="0"/>
                <w:sz w:val="22"/>
                <w:szCs w:val="22"/>
                <w:lang w:val="fr-FR"/>
              </w:rPr>
            </w:pPr>
            <w:r w:rsidRPr="00DF4B67">
              <w:rPr>
                <w:rFonts w:eastAsia="Calibri" w:cs="Arial"/>
                <w:b w:val="0"/>
                <w:sz w:val="22"/>
                <w:szCs w:val="22"/>
                <w:lang w:val="fr-FR"/>
              </w:rPr>
              <w:t>Surveillance des espèces et des habitats (données de référence)</w:t>
            </w:r>
          </w:p>
        </w:tc>
        <w:tc>
          <w:tcPr>
            <w:tcW w:w="2995" w:type="pct"/>
          </w:tcPr>
          <w:p w14:paraId="62AF3CFD" w14:textId="77777777" w:rsidR="00CD29EC" w:rsidRPr="00EC70F6" w:rsidRDefault="00CD29EC" w:rsidP="00DA39F6">
            <w:pPr>
              <w:spacing w:before="40" w:after="40" w:line="240" w:lineRule="auto"/>
              <w:ind w:left="79" w:right="132"/>
              <w:jc w:val="both"/>
              <w:rPr>
                <w:rFonts w:eastAsia="Calibri" w:cs="Arial"/>
                <w:lang w:val="fr-FR"/>
              </w:rPr>
            </w:pPr>
            <w:r w:rsidRPr="00EC70F6">
              <w:rPr>
                <w:rFonts w:eastAsia="Calibri" w:cs="Arial"/>
                <w:lang w:val="fr-FR"/>
              </w:rPr>
              <w:t xml:space="preserve">La surveillance des espèces et l’établissement de données de référence pour les espèces et les habitats sont essentiels pour comprendre les tendances des populations, informer la gestion de la conservation et évaluer l’efficacité des interventions et des actions. </w:t>
            </w:r>
          </w:p>
        </w:tc>
      </w:tr>
      <w:tr w:rsidR="00CD29EC" w:rsidRPr="00835F7B" w14:paraId="547346DD" w14:textId="77777777" w:rsidTr="00F53E9A">
        <w:trPr>
          <w:trHeight w:val="446"/>
        </w:trPr>
        <w:tc>
          <w:tcPr>
            <w:tcW w:w="429" w:type="pct"/>
            <w:tcBorders>
              <w:bottom w:val="single" w:sz="4" w:space="0" w:color="auto"/>
            </w:tcBorders>
            <w:tcMar>
              <w:top w:w="0" w:type="dxa"/>
              <w:left w:w="108" w:type="dxa"/>
              <w:bottom w:w="0" w:type="dxa"/>
              <w:right w:w="108" w:type="dxa"/>
            </w:tcMar>
          </w:tcPr>
          <w:p w14:paraId="25490098" w14:textId="77777777" w:rsidR="00CD29EC" w:rsidRPr="00EC70F6" w:rsidRDefault="00CD29EC" w:rsidP="00DA39F6">
            <w:pPr>
              <w:spacing w:before="40" w:after="40" w:line="240" w:lineRule="auto"/>
              <w:jc w:val="center"/>
              <w:rPr>
                <w:rFonts w:eastAsia="Calibri" w:cs="Arial"/>
              </w:rPr>
            </w:pPr>
            <w:r w:rsidRPr="00EC70F6">
              <w:rPr>
                <w:rFonts w:eastAsia="Calibri" w:cs="Arial"/>
              </w:rPr>
              <w:t>3</w:t>
            </w:r>
          </w:p>
        </w:tc>
        <w:tc>
          <w:tcPr>
            <w:tcW w:w="1576" w:type="pct"/>
            <w:tcBorders>
              <w:bottom w:val="single" w:sz="4" w:space="0" w:color="auto"/>
            </w:tcBorders>
            <w:tcMar>
              <w:top w:w="0" w:type="dxa"/>
              <w:left w:w="108" w:type="dxa"/>
              <w:bottom w:w="0" w:type="dxa"/>
              <w:right w:w="108" w:type="dxa"/>
            </w:tcMar>
          </w:tcPr>
          <w:p w14:paraId="7CA89A76" w14:textId="77777777" w:rsidR="00CD29EC" w:rsidRPr="00DF4B67" w:rsidRDefault="00CD29EC" w:rsidP="00DA39F6">
            <w:pPr>
              <w:pStyle w:val="Heading2"/>
              <w:spacing w:before="40" w:after="40" w:line="240" w:lineRule="auto"/>
              <w:ind w:left="0"/>
              <w:jc w:val="both"/>
              <w:rPr>
                <w:rFonts w:eastAsia="Calibri" w:cs="Arial"/>
                <w:b w:val="0"/>
                <w:sz w:val="22"/>
                <w:szCs w:val="22"/>
                <w:lang w:val="fr-FR"/>
              </w:rPr>
            </w:pPr>
            <w:r w:rsidRPr="00DF4B67">
              <w:rPr>
                <w:rFonts w:eastAsia="Calibri" w:cs="Arial"/>
                <w:b w:val="0"/>
                <w:sz w:val="22"/>
                <w:szCs w:val="22"/>
                <w:lang w:val="fr-FR"/>
              </w:rPr>
              <w:t xml:space="preserve">Efforts de mise en œuvre liés à la santé </w:t>
            </w:r>
          </w:p>
        </w:tc>
        <w:tc>
          <w:tcPr>
            <w:tcW w:w="2995" w:type="pct"/>
            <w:tcBorders>
              <w:bottom w:val="single" w:sz="4" w:space="0" w:color="auto"/>
            </w:tcBorders>
          </w:tcPr>
          <w:p w14:paraId="6B3A9980" w14:textId="77777777" w:rsidR="00CD29EC" w:rsidRPr="00EC70F6" w:rsidRDefault="00CD29EC" w:rsidP="00DA39F6">
            <w:pPr>
              <w:spacing w:before="40" w:after="40" w:line="240" w:lineRule="auto"/>
              <w:ind w:left="79" w:right="132"/>
              <w:jc w:val="both"/>
              <w:rPr>
                <w:rFonts w:eastAsia="Calibri" w:cs="Arial"/>
                <w:lang w:val="fr-FR"/>
              </w:rPr>
            </w:pPr>
            <w:r w:rsidRPr="00EC70F6">
              <w:rPr>
                <w:rFonts w:eastAsia="Calibri" w:cs="Arial"/>
                <w:lang w:val="fr-FR"/>
              </w:rPr>
              <w:t xml:space="preserve">Les facteurs de déclin des populations d’espèces migratrices sont étroitement liés à l’émergence de maladies et de problèmes de santé. L’interconnexion entre la santé de l’environnement, des humains, du bétail et des espèces sauvages nécessite des approches intégrées et signifie que les efforts visant à protéger les espèces migratrices et leurs habitats promeuvent également la santé et la résilience des écosystèmes. </w:t>
            </w:r>
          </w:p>
          <w:p w14:paraId="421FAE6C" w14:textId="77777777" w:rsidR="00CD29EC" w:rsidRPr="00EC70F6" w:rsidRDefault="00CD29EC" w:rsidP="00DA39F6">
            <w:pPr>
              <w:spacing w:before="40" w:after="40" w:line="240" w:lineRule="auto"/>
              <w:ind w:left="79" w:right="132"/>
              <w:jc w:val="both"/>
              <w:rPr>
                <w:rFonts w:eastAsia="Calibri" w:cs="Arial"/>
                <w:lang w:val="fr-FR"/>
              </w:rPr>
            </w:pPr>
            <w:r w:rsidRPr="00EC70F6">
              <w:rPr>
                <w:rFonts w:eastAsia="Calibri" w:cs="Arial"/>
                <w:lang w:val="fr-FR"/>
              </w:rPr>
              <w:t>La santé des espèces sauvages est une question interdisciplinaire étroitement liée à d’autres travaux de la CMS, notamment sur le commerce illégal et non durable, avec un accent sur le risque de retombée d'agents pathogènes, et des efforts pour réduire l’interface entre les espèces inscrites aux Annexes de la CMS, le bétail, les animaux domestiques et les humains (une approche « Une seule santé »).</w:t>
            </w:r>
          </w:p>
        </w:tc>
      </w:tr>
      <w:tr w:rsidR="00CD29EC" w:rsidRPr="00835F7B" w14:paraId="5602F096" w14:textId="77777777" w:rsidTr="00F53E9A">
        <w:trPr>
          <w:trHeight w:val="446"/>
        </w:trPr>
        <w:tc>
          <w:tcPr>
            <w:tcW w:w="429" w:type="pct"/>
            <w:tcBorders>
              <w:bottom w:val="single" w:sz="4" w:space="0" w:color="auto"/>
            </w:tcBorders>
            <w:tcMar>
              <w:top w:w="0" w:type="dxa"/>
              <w:left w:w="108" w:type="dxa"/>
              <w:bottom w:w="0" w:type="dxa"/>
              <w:right w:w="108" w:type="dxa"/>
            </w:tcMar>
          </w:tcPr>
          <w:p w14:paraId="6572801F" w14:textId="77777777" w:rsidR="00CD29EC" w:rsidRPr="00EC70F6" w:rsidRDefault="00CD29EC" w:rsidP="00DA39F6">
            <w:pPr>
              <w:spacing w:before="40" w:after="40" w:line="240" w:lineRule="auto"/>
              <w:jc w:val="center"/>
              <w:rPr>
                <w:rFonts w:eastAsia="Calibri" w:cs="Arial"/>
              </w:rPr>
            </w:pPr>
            <w:r w:rsidRPr="00EC70F6">
              <w:rPr>
                <w:rFonts w:eastAsia="Calibri" w:cs="Arial"/>
              </w:rPr>
              <w:t>4</w:t>
            </w:r>
          </w:p>
        </w:tc>
        <w:tc>
          <w:tcPr>
            <w:tcW w:w="1576" w:type="pct"/>
            <w:tcBorders>
              <w:bottom w:val="single" w:sz="4" w:space="0" w:color="auto"/>
            </w:tcBorders>
            <w:tcMar>
              <w:top w:w="0" w:type="dxa"/>
              <w:left w:w="108" w:type="dxa"/>
              <w:bottom w:w="0" w:type="dxa"/>
              <w:right w:w="108" w:type="dxa"/>
            </w:tcMar>
          </w:tcPr>
          <w:p w14:paraId="74AA1E6B" w14:textId="77777777" w:rsidR="00CD29EC" w:rsidRPr="00DF4B67" w:rsidRDefault="00CD29EC" w:rsidP="00DA39F6">
            <w:pPr>
              <w:pStyle w:val="Heading2"/>
              <w:spacing w:before="40" w:after="40" w:line="240" w:lineRule="auto"/>
              <w:ind w:left="81"/>
              <w:jc w:val="both"/>
              <w:rPr>
                <w:rFonts w:eastAsia="Calibri" w:cs="Arial"/>
                <w:b w:val="0"/>
                <w:sz w:val="22"/>
                <w:szCs w:val="22"/>
                <w:lang w:val="fr-FR"/>
              </w:rPr>
            </w:pPr>
            <w:r w:rsidRPr="00DF4B67">
              <w:rPr>
                <w:rFonts w:eastAsia="Calibri" w:cs="Arial"/>
                <w:b w:val="0"/>
                <w:sz w:val="22"/>
                <w:szCs w:val="22"/>
                <w:lang w:val="fr-FR"/>
              </w:rPr>
              <w:t>Écosystèmes d’eau douce et obstacles à la connectivité (par exemple, barrages)</w:t>
            </w:r>
          </w:p>
        </w:tc>
        <w:tc>
          <w:tcPr>
            <w:tcW w:w="2995" w:type="pct"/>
            <w:tcBorders>
              <w:bottom w:val="single" w:sz="4" w:space="0" w:color="auto"/>
            </w:tcBorders>
          </w:tcPr>
          <w:p w14:paraId="3D5DE40F" w14:textId="77777777" w:rsidR="00CD29EC" w:rsidRPr="00EC70F6" w:rsidRDefault="00CD29EC" w:rsidP="00DA39F6">
            <w:pPr>
              <w:spacing w:before="40" w:after="40" w:line="240" w:lineRule="auto"/>
              <w:ind w:left="79" w:right="132"/>
              <w:jc w:val="both"/>
              <w:rPr>
                <w:rFonts w:eastAsia="Calibri" w:cs="Arial"/>
                <w:lang w:val="fr-FR"/>
              </w:rPr>
            </w:pPr>
            <w:r w:rsidRPr="00EC70F6">
              <w:rPr>
                <w:rFonts w:eastAsia="Calibri" w:cs="Arial"/>
                <w:lang w:val="fr-FR"/>
              </w:rPr>
              <w:t xml:space="preserve">Les écosystèmes d’eau douce sont essentiels à la conservation des espèces, mais ils sont menacés par des obstacles à la connectivité, notamment les barrages. Ces obstacles peuvent perturber la migration des espèces qui utilisent les écosystèmes d’eau douce, notamment l’anguille européenne, les esturgeons, les dauphins de rivière et les poissons de l'Amazone, les empêchant d’atteindre les zones critiques de </w:t>
            </w:r>
            <w:r w:rsidRPr="00EC70F6">
              <w:rPr>
                <w:rFonts w:eastAsia="Calibri" w:cs="Arial"/>
                <w:lang w:val="fr-FR"/>
              </w:rPr>
              <w:lastRenderedPageBreak/>
              <w:t>reproduction et d’alimentation. Il est essentiel pour la survie de ces espèces de surmonter ces obstacles</w:t>
            </w:r>
            <w:r w:rsidRPr="00EC70F6">
              <w:rPr>
                <w:rFonts w:cs="Arial"/>
                <w:lang w:val="fr-FR"/>
              </w:rPr>
              <w:t xml:space="preserve"> </w:t>
            </w:r>
            <w:r w:rsidRPr="00EC70F6">
              <w:rPr>
                <w:rFonts w:eastAsia="Calibri" w:cs="Arial"/>
                <w:lang w:val="fr-FR"/>
              </w:rPr>
              <w:t>et de remédier à leurs impacts en aval sur les habitats clés.</w:t>
            </w:r>
          </w:p>
        </w:tc>
      </w:tr>
      <w:tr w:rsidR="00CD29EC" w:rsidRPr="00835F7B" w14:paraId="71D72875" w14:textId="77777777" w:rsidTr="00F53E9A">
        <w:trPr>
          <w:trHeight w:val="446"/>
        </w:trPr>
        <w:tc>
          <w:tcPr>
            <w:tcW w:w="429" w:type="pct"/>
            <w:tcBorders>
              <w:top w:val="nil"/>
            </w:tcBorders>
            <w:tcMar>
              <w:top w:w="0" w:type="dxa"/>
              <w:left w:w="108" w:type="dxa"/>
              <w:bottom w:w="0" w:type="dxa"/>
              <w:right w:w="108" w:type="dxa"/>
            </w:tcMar>
          </w:tcPr>
          <w:p w14:paraId="35193318" w14:textId="77777777" w:rsidR="00CD29EC" w:rsidRPr="00EC70F6" w:rsidRDefault="00CD29EC" w:rsidP="00DA39F6">
            <w:pPr>
              <w:spacing w:before="40" w:after="40" w:line="240" w:lineRule="auto"/>
              <w:jc w:val="center"/>
              <w:rPr>
                <w:rFonts w:eastAsia="Calibri" w:cs="Arial"/>
              </w:rPr>
            </w:pPr>
            <w:r w:rsidRPr="00EC70F6">
              <w:rPr>
                <w:rFonts w:eastAsia="Calibri" w:cs="Arial"/>
              </w:rPr>
              <w:lastRenderedPageBreak/>
              <w:t>5</w:t>
            </w:r>
          </w:p>
        </w:tc>
        <w:tc>
          <w:tcPr>
            <w:tcW w:w="1576" w:type="pct"/>
            <w:tcBorders>
              <w:top w:val="nil"/>
              <w:bottom w:val="single" w:sz="4" w:space="0" w:color="auto"/>
            </w:tcBorders>
            <w:tcMar>
              <w:top w:w="0" w:type="dxa"/>
              <w:left w:w="108" w:type="dxa"/>
              <w:bottom w:w="0" w:type="dxa"/>
              <w:right w:w="108" w:type="dxa"/>
            </w:tcMar>
          </w:tcPr>
          <w:p w14:paraId="22C9EF12" w14:textId="77777777" w:rsidR="00CD29EC" w:rsidRPr="00DF4B67" w:rsidRDefault="00CD29EC" w:rsidP="00DA39F6">
            <w:pPr>
              <w:pStyle w:val="Heading2"/>
              <w:spacing w:before="40" w:after="40" w:line="240" w:lineRule="auto"/>
              <w:ind w:left="81"/>
              <w:rPr>
                <w:rFonts w:eastAsia="Calibri" w:cs="Arial"/>
                <w:b w:val="0"/>
                <w:sz w:val="22"/>
                <w:szCs w:val="22"/>
                <w:lang w:val="fr-FR"/>
              </w:rPr>
            </w:pPr>
            <w:r w:rsidRPr="00DF4B67">
              <w:rPr>
                <w:rFonts w:eastAsia="Calibri" w:cs="Arial"/>
                <w:b w:val="0"/>
                <w:sz w:val="22"/>
                <w:szCs w:val="22"/>
                <w:lang w:val="fr-FR"/>
              </w:rPr>
              <w:t xml:space="preserve">Obstacles à la connectivité </w:t>
            </w:r>
          </w:p>
        </w:tc>
        <w:tc>
          <w:tcPr>
            <w:tcW w:w="2995" w:type="pct"/>
            <w:tcBorders>
              <w:top w:val="nil"/>
              <w:bottom w:val="single" w:sz="4" w:space="0" w:color="auto"/>
            </w:tcBorders>
          </w:tcPr>
          <w:p w14:paraId="37E546BA" w14:textId="77777777" w:rsidR="00CD29EC" w:rsidRPr="00EC70F6" w:rsidRDefault="00CD29EC" w:rsidP="00DA39F6">
            <w:pPr>
              <w:spacing w:before="40" w:after="40" w:line="240" w:lineRule="auto"/>
              <w:ind w:left="79" w:right="132"/>
              <w:jc w:val="both"/>
              <w:rPr>
                <w:rFonts w:eastAsia="Calibri" w:cs="Arial"/>
                <w:lang w:val="fr-FR"/>
              </w:rPr>
            </w:pPr>
            <w:r w:rsidRPr="00EC70F6">
              <w:rPr>
                <w:rFonts w:eastAsia="Calibri" w:cs="Arial"/>
                <w:lang w:val="fr-FR"/>
              </w:rPr>
              <w:t>Les barrières et obstacles physiques et anthropogéniques, tels que les infrastructures linéaires et autres, empêchent la libre circulation et peuvent entraîner des changements de comportement importants chez les espèces migratrices, dont les effets sont particulièrement importants lorsqu’ils se produisent à des points critiques ou à des goulots d’étranglement le long d’une route migratoire. En outre, ces barrières peuvent également limiter la capacité des espèces migratrices à s’adapter à l’évolution des conditions climatiques. Les menaces causées par les barrages, les routes, les chemins de fer et autres infrastructures peuvent être atténuées par des mesures d’évitement, d’atténuation et de restauration, l’évitement étant le mécanisme le plus important et le plus rentable. La compréhension et la modélisation des zones sensibles et des principales voies migratoires constituent des étapes essentielles pour garantir l’identification des risques et des impacts potentiels dès la phase de planification d’un projet de développement, avant toute construction d’infrastructures. Par ailleurs, elles permettent d’assurer l’intégration des aspects relatifs aux espèces migratrices dans les outils de planification spatiale, tels que les études d’impact sur l’environnement, ainsi que dans l’aménagement du territoire dans les écosystèmes marins et terrestres.</w:t>
            </w:r>
          </w:p>
        </w:tc>
      </w:tr>
      <w:tr w:rsidR="00CD29EC" w:rsidRPr="00835F7B" w14:paraId="78428195" w14:textId="77777777" w:rsidTr="00F53E9A">
        <w:trPr>
          <w:trHeight w:val="446"/>
        </w:trPr>
        <w:tc>
          <w:tcPr>
            <w:tcW w:w="429" w:type="pct"/>
            <w:tcMar>
              <w:top w:w="0" w:type="dxa"/>
              <w:left w:w="108" w:type="dxa"/>
              <w:bottom w:w="0" w:type="dxa"/>
              <w:right w:w="108" w:type="dxa"/>
            </w:tcMar>
          </w:tcPr>
          <w:p w14:paraId="6637F701" w14:textId="77777777" w:rsidR="00CD29EC" w:rsidRPr="00EC70F6" w:rsidRDefault="00CD29EC" w:rsidP="00DA39F6">
            <w:pPr>
              <w:spacing w:before="40" w:after="40" w:line="240" w:lineRule="auto"/>
              <w:jc w:val="center"/>
              <w:rPr>
                <w:rFonts w:eastAsia="Calibri" w:cs="Arial"/>
              </w:rPr>
            </w:pPr>
            <w:r w:rsidRPr="00EC70F6">
              <w:rPr>
                <w:rFonts w:eastAsia="Calibri" w:cs="Arial"/>
              </w:rPr>
              <w:t>6</w:t>
            </w:r>
          </w:p>
        </w:tc>
        <w:tc>
          <w:tcPr>
            <w:tcW w:w="1576" w:type="pct"/>
            <w:tcBorders>
              <w:bottom w:val="single" w:sz="4" w:space="0" w:color="auto"/>
            </w:tcBorders>
            <w:tcMar>
              <w:top w:w="0" w:type="dxa"/>
              <w:left w:w="108" w:type="dxa"/>
              <w:bottom w:w="0" w:type="dxa"/>
              <w:right w:w="108" w:type="dxa"/>
            </w:tcMar>
          </w:tcPr>
          <w:p w14:paraId="0C0BCDCA" w14:textId="77777777" w:rsidR="00CD29EC" w:rsidRPr="00DF4B67" w:rsidRDefault="00CD29EC" w:rsidP="00DA39F6">
            <w:pPr>
              <w:pStyle w:val="Heading2"/>
              <w:spacing w:before="40" w:after="40" w:line="240" w:lineRule="auto"/>
              <w:ind w:left="81"/>
              <w:rPr>
                <w:rFonts w:eastAsia="Calibri" w:cs="Arial"/>
                <w:b w:val="0"/>
                <w:sz w:val="22"/>
                <w:szCs w:val="22"/>
                <w:lang w:val="fr-FR"/>
              </w:rPr>
            </w:pPr>
            <w:r w:rsidRPr="00DF4B67">
              <w:rPr>
                <w:rFonts w:eastAsia="Calibri" w:cs="Arial"/>
                <w:b w:val="0"/>
                <w:sz w:val="22"/>
                <w:szCs w:val="22"/>
                <w:lang w:val="fr-FR"/>
              </w:rPr>
              <w:t xml:space="preserve">Prélèvements illégaux ou non durables </w:t>
            </w:r>
          </w:p>
        </w:tc>
        <w:tc>
          <w:tcPr>
            <w:tcW w:w="2995" w:type="pct"/>
            <w:tcBorders>
              <w:bottom w:val="single" w:sz="4" w:space="0" w:color="auto"/>
            </w:tcBorders>
          </w:tcPr>
          <w:p w14:paraId="3BE26B7D" w14:textId="77777777" w:rsidR="00CD29EC" w:rsidRPr="00EC70F6" w:rsidRDefault="00CD29EC" w:rsidP="00DA39F6">
            <w:pPr>
              <w:spacing w:before="40" w:after="40" w:line="240" w:lineRule="auto"/>
              <w:ind w:left="79" w:right="132"/>
              <w:jc w:val="both"/>
              <w:rPr>
                <w:rFonts w:eastAsia="Calibri" w:cs="Arial"/>
                <w:lang w:val="fr-FR"/>
              </w:rPr>
            </w:pPr>
            <w:r w:rsidRPr="00EC70F6">
              <w:rPr>
                <w:rFonts w:eastAsia="Calibri" w:cs="Arial"/>
                <w:lang w:val="fr-FR"/>
              </w:rPr>
              <w:t xml:space="preserve">Le prélèvement illégal ou non durable à des fins domestiques (et souvent aussi pour le commerce international) constitue une menace pour de nombreuses espèces de la CMS. Tandis que les accords environnementaux multilatéraux, tels que la CITES, se concentrent sur le commerce international, l’utilisation et le commerce domestiques — notamment pour la subsistance, </w:t>
            </w:r>
            <w:r w:rsidRPr="00EC70F6">
              <w:rPr>
                <w:rFonts w:eastAsia="Calibri" w:cs="Arial"/>
                <w:color w:val="000000" w:themeColor="text1"/>
                <w:lang w:val="fr-FR"/>
              </w:rPr>
              <w:t xml:space="preserve">l’alimentation, les pratiques culturelles ou religieuses, les fibres, les objets de curiosité, la lutte contre les nuisibles et la vente locale </w:t>
            </w:r>
            <w:r w:rsidRPr="00EC70F6">
              <w:rPr>
                <w:rFonts w:eastAsia="Calibri" w:cs="Arial"/>
                <w:lang w:val="fr-FR"/>
              </w:rPr>
              <w:t xml:space="preserve">— exercent une pression considérable sur les espèces inscrites aux Annexes de la CMS. </w:t>
            </w:r>
          </w:p>
        </w:tc>
      </w:tr>
      <w:tr w:rsidR="00CD29EC" w:rsidRPr="00835F7B" w14:paraId="4F30B6C7" w14:textId="77777777" w:rsidTr="00F53E9A">
        <w:trPr>
          <w:trHeight w:val="446"/>
        </w:trPr>
        <w:tc>
          <w:tcPr>
            <w:tcW w:w="429" w:type="pct"/>
            <w:tcMar>
              <w:top w:w="0" w:type="dxa"/>
              <w:left w:w="108" w:type="dxa"/>
              <w:bottom w:w="0" w:type="dxa"/>
              <w:right w:w="108" w:type="dxa"/>
            </w:tcMar>
          </w:tcPr>
          <w:p w14:paraId="2A7235E7" w14:textId="77777777" w:rsidR="00CD29EC" w:rsidRPr="00EC70F6" w:rsidRDefault="00CD29EC" w:rsidP="00DA39F6">
            <w:pPr>
              <w:spacing w:before="40" w:after="40" w:line="240" w:lineRule="auto"/>
              <w:jc w:val="center"/>
              <w:rPr>
                <w:rFonts w:eastAsia="Calibri" w:cs="Arial"/>
              </w:rPr>
            </w:pPr>
            <w:r w:rsidRPr="00EC70F6">
              <w:rPr>
                <w:rFonts w:eastAsia="Calibri" w:cs="Arial"/>
              </w:rPr>
              <w:t>7</w:t>
            </w:r>
          </w:p>
        </w:tc>
        <w:tc>
          <w:tcPr>
            <w:tcW w:w="1576" w:type="pct"/>
            <w:tcBorders>
              <w:bottom w:val="single" w:sz="4" w:space="0" w:color="auto"/>
            </w:tcBorders>
            <w:tcMar>
              <w:top w:w="0" w:type="dxa"/>
              <w:left w:w="108" w:type="dxa"/>
              <w:bottom w:w="0" w:type="dxa"/>
              <w:right w:w="108" w:type="dxa"/>
            </w:tcMar>
          </w:tcPr>
          <w:p w14:paraId="7A8AB3A9" w14:textId="77777777" w:rsidR="00CD29EC" w:rsidRPr="00DF4B67" w:rsidRDefault="00CD29EC" w:rsidP="00DA39F6">
            <w:pPr>
              <w:pStyle w:val="Heading2"/>
              <w:spacing w:before="40" w:after="40" w:line="240" w:lineRule="auto"/>
              <w:ind w:left="81"/>
              <w:rPr>
                <w:rFonts w:eastAsia="Calibri" w:cs="Arial"/>
                <w:b w:val="0"/>
                <w:sz w:val="22"/>
                <w:szCs w:val="22"/>
                <w:lang w:val="fr-FR"/>
              </w:rPr>
            </w:pPr>
            <w:r w:rsidRPr="00DF4B67">
              <w:rPr>
                <w:rFonts w:eastAsia="Calibri" w:cs="Arial"/>
                <w:b w:val="0"/>
                <w:sz w:val="22"/>
                <w:szCs w:val="22"/>
                <w:lang w:val="fr-FR"/>
              </w:rPr>
              <w:t xml:space="preserve">Avantages multiples des espèces migratoires </w:t>
            </w:r>
          </w:p>
        </w:tc>
        <w:tc>
          <w:tcPr>
            <w:tcW w:w="2995" w:type="pct"/>
            <w:tcBorders>
              <w:bottom w:val="single" w:sz="4" w:space="0" w:color="auto"/>
            </w:tcBorders>
          </w:tcPr>
          <w:p w14:paraId="361B44F2" w14:textId="77777777" w:rsidR="00CD29EC" w:rsidRPr="00EC70F6" w:rsidRDefault="00CD29EC" w:rsidP="00DA39F6">
            <w:pPr>
              <w:spacing w:before="40" w:after="40" w:line="240" w:lineRule="auto"/>
              <w:ind w:left="79" w:right="132"/>
              <w:jc w:val="both"/>
              <w:rPr>
                <w:rFonts w:cs="Arial"/>
                <w:lang w:val="fr-FR"/>
              </w:rPr>
            </w:pPr>
            <w:r w:rsidRPr="00EC70F6">
              <w:rPr>
                <w:rFonts w:cs="Arial"/>
                <w:lang w:val="fr-FR"/>
              </w:rPr>
              <w:t xml:space="preserve">Les espèces migratrices jouent un rôle déterminant dans le maintien d’écosystèmes sains et fonctionnels ; elles sont essentielles à l’intégrité écologique, fournissent des services écosystémiques, soutiennent </w:t>
            </w:r>
            <w:r w:rsidRPr="00EC70F6">
              <w:rPr>
                <w:rFonts w:cs="Arial"/>
                <w:color w:val="000000" w:themeColor="text1"/>
                <w:lang w:val="fr-FR"/>
              </w:rPr>
              <w:t>l’atténuation des effets des changements climatiques et l’adaptation à ceux-ci,</w:t>
            </w:r>
            <w:r w:rsidRPr="00EC70F6">
              <w:rPr>
                <w:rFonts w:cs="Arial"/>
                <w:lang w:val="fr-FR"/>
              </w:rPr>
              <w:t xml:space="preserve"> et apportent des avantages aux populations, notamment des bénéfices culturels, sanitaires et de subsistance pour les peuples autochtones et les communautés locales.</w:t>
            </w:r>
          </w:p>
        </w:tc>
      </w:tr>
    </w:tbl>
    <w:p w14:paraId="79B323C5" w14:textId="77777777" w:rsidR="00212B8E" w:rsidRDefault="00212B8E" w:rsidP="00212B8E">
      <w:pPr>
        <w:spacing w:after="0" w:line="240" w:lineRule="auto"/>
        <w:jc w:val="both"/>
        <w:rPr>
          <w:lang w:val="fr-FR"/>
        </w:rPr>
      </w:pPr>
    </w:p>
    <w:p w14:paraId="4BBEA971" w14:textId="77777777" w:rsidR="00212B8E" w:rsidRDefault="00212B8E" w:rsidP="00212B8E">
      <w:pPr>
        <w:spacing w:after="0" w:line="240" w:lineRule="auto"/>
        <w:jc w:val="both"/>
        <w:rPr>
          <w:lang w:val="fr-FR"/>
        </w:rPr>
        <w:sectPr w:rsidR="00212B8E" w:rsidSect="007C0105">
          <w:headerReference w:type="even" r:id="rId25"/>
          <w:headerReference w:type="first" r:id="rId26"/>
          <w:pgSz w:w="11906" w:h="16838" w:code="9"/>
          <w:pgMar w:top="1440" w:right="1440" w:bottom="1440" w:left="1440" w:header="568" w:footer="720" w:gutter="0"/>
          <w:cols w:space="720"/>
          <w:titlePg/>
          <w:docGrid w:linePitch="360"/>
        </w:sectPr>
      </w:pPr>
    </w:p>
    <w:p w14:paraId="31740A5F" w14:textId="07196253" w:rsidR="00212B8E" w:rsidRDefault="00212B8E" w:rsidP="002C778E">
      <w:pPr>
        <w:spacing w:after="0" w:line="240" w:lineRule="auto"/>
        <w:ind w:right="-613"/>
        <w:jc w:val="right"/>
        <w:rPr>
          <w:b/>
          <w:bCs/>
          <w:lang w:val="fr-FR"/>
        </w:rPr>
      </w:pPr>
      <w:r w:rsidRPr="00212B8E">
        <w:rPr>
          <w:b/>
          <w:bCs/>
          <w:lang w:val="fr-FR"/>
        </w:rPr>
        <w:lastRenderedPageBreak/>
        <w:t>ANNEXE 3</w:t>
      </w:r>
    </w:p>
    <w:p w14:paraId="50DF9738" w14:textId="77777777" w:rsidR="00CD29EC" w:rsidRDefault="00CD29EC" w:rsidP="002C778E">
      <w:pPr>
        <w:spacing w:after="0" w:line="240" w:lineRule="auto"/>
        <w:ind w:right="-613"/>
        <w:jc w:val="both"/>
        <w:rPr>
          <w:lang w:val="fr-FR"/>
        </w:rPr>
      </w:pPr>
    </w:p>
    <w:p w14:paraId="3E59CE67" w14:textId="77777777" w:rsidR="00EA19F0" w:rsidRPr="00EC70F6" w:rsidRDefault="00EA19F0" w:rsidP="00BA2537">
      <w:pPr>
        <w:spacing w:after="0" w:line="240" w:lineRule="auto"/>
        <w:ind w:left="-284" w:right="-613"/>
        <w:jc w:val="both"/>
        <w:rPr>
          <w:rFonts w:cs="Arial"/>
          <w:lang w:val="fr-FR"/>
        </w:rPr>
      </w:pPr>
      <w:r w:rsidRPr="00EC70F6">
        <w:rPr>
          <w:rFonts w:cs="Arial"/>
          <w:lang w:val="fr-FR"/>
        </w:rPr>
        <w:t>Tableau 1 : Liste des espèces potentielles identifiées par le Conseil scientifique pour faire l’objet de projets d’études</w:t>
      </w:r>
    </w:p>
    <w:p w14:paraId="16501BAA" w14:textId="77777777" w:rsidR="00EA19F0" w:rsidRPr="00EC70F6" w:rsidRDefault="00EA19F0" w:rsidP="00EA19F0">
      <w:pPr>
        <w:spacing w:after="0" w:line="240" w:lineRule="auto"/>
        <w:rPr>
          <w:rFonts w:cs="Arial"/>
          <w:lang w:val="fr-FR"/>
        </w:rPr>
      </w:pPr>
    </w:p>
    <w:tbl>
      <w:tblPr>
        <w:tblStyle w:val="TableGrid"/>
        <w:tblW w:w="10065" w:type="dxa"/>
        <w:tblInd w:w="-289" w:type="dxa"/>
        <w:tblLayout w:type="fixed"/>
        <w:tblCellMar>
          <w:left w:w="28" w:type="dxa"/>
          <w:right w:w="28" w:type="dxa"/>
        </w:tblCellMar>
        <w:tblLook w:val="04A0" w:firstRow="1" w:lastRow="0" w:firstColumn="1" w:lastColumn="0" w:noHBand="0" w:noVBand="1"/>
      </w:tblPr>
      <w:tblGrid>
        <w:gridCol w:w="1271"/>
        <w:gridCol w:w="1559"/>
        <w:gridCol w:w="851"/>
        <w:gridCol w:w="1134"/>
        <w:gridCol w:w="1417"/>
        <w:gridCol w:w="709"/>
        <w:gridCol w:w="3124"/>
      </w:tblGrid>
      <w:tr w:rsidR="00EA19F0" w:rsidRPr="00EC70F6" w14:paraId="3471AE47" w14:textId="77777777" w:rsidTr="003728C7">
        <w:trPr>
          <w:trHeight w:val="276"/>
          <w:tblHeader/>
        </w:trPr>
        <w:tc>
          <w:tcPr>
            <w:tcW w:w="1271" w:type="dxa"/>
            <w:vMerge w:val="restart"/>
            <w:shd w:val="clear" w:color="auto" w:fill="E7E6E6" w:themeFill="background2"/>
            <w:noWrap/>
            <w:hideMark/>
          </w:tcPr>
          <w:p w14:paraId="1A41FEDC" w14:textId="77777777" w:rsidR="00EA19F0" w:rsidRPr="00EC70F6" w:rsidRDefault="00EA19F0" w:rsidP="00F53E9A">
            <w:pPr>
              <w:rPr>
                <w:rFonts w:ascii="Arial" w:hAnsi="Arial" w:cs="Arial"/>
                <w:b/>
                <w:bCs/>
                <w:sz w:val="18"/>
                <w:szCs w:val="18"/>
                <w:lang w:val="fr-FR"/>
              </w:rPr>
            </w:pPr>
            <w:r w:rsidRPr="00EC70F6">
              <w:rPr>
                <w:rFonts w:ascii="Arial" w:hAnsi="Arial" w:cs="Arial"/>
                <w:b/>
                <w:bCs/>
                <w:sz w:val="18"/>
                <w:szCs w:val="18"/>
                <w:lang w:val="fr-FR"/>
              </w:rPr>
              <w:t>Nom commun</w:t>
            </w:r>
          </w:p>
        </w:tc>
        <w:tc>
          <w:tcPr>
            <w:tcW w:w="1559" w:type="dxa"/>
            <w:vMerge w:val="restart"/>
            <w:shd w:val="clear" w:color="auto" w:fill="E7E6E6" w:themeFill="background2"/>
            <w:noWrap/>
            <w:hideMark/>
          </w:tcPr>
          <w:p w14:paraId="70DAF6F1" w14:textId="77777777" w:rsidR="00EA19F0" w:rsidRPr="00EC70F6" w:rsidRDefault="00EA19F0" w:rsidP="00F53E9A">
            <w:pPr>
              <w:rPr>
                <w:rFonts w:ascii="Arial" w:hAnsi="Arial" w:cs="Arial"/>
                <w:b/>
                <w:bCs/>
                <w:sz w:val="18"/>
                <w:szCs w:val="18"/>
                <w:lang w:val="fr-FR"/>
              </w:rPr>
            </w:pPr>
            <w:r w:rsidRPr="00EC70F6">
              <w:rPr>
                <w:rFonts w:ascii="Arial" w:hAnsi="Arial" w:cs="Arial"/>
                <w:b/>
                <w:bCs/>
                <w:sz w:val="18"/>
                <w:szCs w:val="18"/>
                <w:lang w:val="fr-FR"/>
              </w:rPr>
              <w:t>Nom scientifique</w:t>
            </w:r>
          </w:p>
        </w:tc>
        <w:tc>
          <w:tcPr>
            <w:tcW w:w="3402" w:type="dxa"/>
            <w:gridSpan w:val="3"/>
            <w:shd w:val="clear" w:color="auto" w:fill="E7E6E6" w:themeFill="background2"/>
            <w:noWrap/>
            <w:hideMark/>
          </w:tcPr>
          <w:p w14:paraId="1B405E29" w14:textId="77777777" w:rsidR="00EA19F0" w:rsidRPr="00EC70F6" w:rsidRDefault="00EA19F0" w:rsidP="00F53E9A">
            <w:pPr>
              <w:jc w:val="center"/>
              <w:rPr>
                <w:rFonts w:ascii="Arial" w:hAnsi="Arial" w:cs="Arial"/>
                <w:b/>
                <w:bCs/>
                <w:sz w:val="18"/>
                <w:szCs w:val="18"/>
                <w:lang w:val="fr-FR"/>
              </w:rPr>
            </w:pPr>
            <w:r w:rsidRPr="00EC70F6">
              <w:rPr>
                <w:rFonts w:ascii="Arial" w:hAnsi="Arial" w:cs="Arial"/>
                <w:b/>
                <w:bCs/>
                <w:sz w:val="18"/>
                <w:szCs w:val="18"/>
                <w:lang w:val="fr-FR"/>
              </w:rPr>
              <w:t>Évaluation de l’UICN</w:t>
            </w:r>
          </w:p>
        </w:tc>
        <w:tc>
          <w:tcPr>
            <w:tcW w:w="709" w:type="dxa"/>
            <w:vMerge w:val="restart"/>
            <w:shd w:val="clear" w:color="auto" w:fill="E7E6E6" w:themeFill="background2"/>
            <w:hideMark/>
          </w:tcPr>
          <w:p w14:paraId="0F68FFDF" w14:textId="77777777" w:rsidR="00EA19F0" w:rsidRPr="00EC70F6" w:rsidRDefault="00EA19F0" w:rsidP="00F53E9A">
            <w:pPr>
              <w:jc w:val="center"/>
              <w:rPr>
                <w:rFonts w:ascii="Arial" w:hAnsi="Arial" w:cs="Arial"/>
                <w:b/>
                <w:bCs/>
                <w:sz w:val="18"/>
                <w:szCs w:val="18"/>
                <w:lang w:val="fr-FR"/>
              </w:rPr>
            </w:pPr>
            <w:r w:rsidRPr="00EC70F6">
              <w:rPr>
                <w:rFonts w:ascii="Arial" w:hAnsi="Arial" w:cs="Arial"/>
                <w:b/>
                <w:bCs/>
                <w:sz w:val="18"/>
                <w:szCs w:val="18"/>
                <w:lang w:val="fr-FR"/>
              </w:rPr>
              <w:t>Annexe CMS</w:t>
            </w:r>
          </w:p>
        </w:tc>
        <w:tc>
          <w:tcPr>
            <w:tcW w:w="3124" w:type="dxa"/>
            <w:vMerge w:val="restart"/>
            <w:shd w:val="clear" w:color="auto" w:fill="E7E6E6" w:themeFill="background2"/>
            <w:hideMark/>
          </w:tcPr>
          <w:p w14:paraId="4A2CD199" w14:textId="77777777" w:rsidR="00EA19F0" w:rsidRPr="00EC70F6" w:rsidRDefault="00EA19F0" w:rsidP="00F53E9A">
            <w:pPr>
              <w:rPr>
                <w:rFonts w:ascii="Arial" w:hAnsi="Arial" w:cs="Arial"/>
                <w:b/>
                <w:bCs/>
                <w:sz w:val="18"/>
                <w:szCs w:val="18"/>
                <w:lang w:val="fr-FR"/>
              </w:rPr>
            </w:pPr>
            <w:r w:rsidRPr="00EC70F6">
              <w:rPr>
                <w:rFonts w:ascii="Arial" w:hAnsi="Arial" w:cs="Arial"/>
                <w:b/>
                <w:bCs/>
                <w:sz w:val="18"/>
                <w:szCs w:val="18"/>
                <w:lang w:val="fr-FR"/>
              </w:rPr>
              <w:t>Observations/notes</w:t>
            </w:r>
          </w:p>
        </w:tc>
      </w:tr>
      <w:tr w:rsidR="00EA19F0" w:rsidRPr="00EC70F6" w14:paraId="5992C0EC" w14:textId="77777777" w:rsidTr="003728C7">
        <w:trPr>
          <w:trHeight w:val="279"/>
        </w:trPr>
        <w:tc>
          <w:tcPr>
            <w:tcW w:w="1271" w:type="dxa"/>
            <w:vMerge/>
            <w:noWrap/>
          </w:tcPr>
          <w:p w14:paraId="0837AF84" w14:textId="77777777" w:rsidR="00EA19F0" w:rsidRPr="00EC70F6" w:rsidRDefault="00EA19F0" w:rsidP="00F53E9A">
            <w:pPr>
              <w:rPr>
                <w:rFonts w:ascii="Arial" w:hAnsi="Arial" w:cs="Arial"/>
                <w:b/>
                <w:bCs/>
                <w:sz w:val="18"/>
                <w:szCs w:val="18"/>
                <w:lang w:val="fr-FR"/>
              </w:rPr>
            </w:pPr>
          </w:p>
        </w:tc>
        <w:tc>
          <w:tcPr>
            <w:tcW w:w="1559" w:type="dxa"/>
            <w:vMerge/>
            <w:noWrap/>
          </w:tcPr>
          <w:p w14:paraId="5B5506A3" w14:textId="77777777" w:rsidR="00EA19F0" w:rsidRPr="00EC70F6" w:rsidRDefault="00EA19F0" w:rsidP="00F53E9A">
            <w:pPr>
              <w:rPr>
                <w:rFonts w:ascii="Arial" w:hAnsi="Arial" w:cs="Arial"/>
                <w:b/>
                <w:bCs/>
                <w:sz w:val="18"/>
                <w:szCs w:val="18"/>
                <w:lang w:val="fr-FR"/>
              </w:rPr>
            </w:pPr>
          </w:p>
        </w:tc>
        <w:tc>
          <w:tcPr>
            <w:tcW w:w="851" w:type="dxa"/>
            <w:shd w:val="clear" w:color="auto" w:fill="E7E6E6" w:themeFill="background2"/>
            <w:noWrap/>
          </w:tcPr>
          <w:p w14:paraId="67EC7115" w14:textId="77777777" w:rsidR="00EA19F0" w:rsidRPr="00EC70F6" w:rsidRDefault="00EA19F0" w:rsidP="00F53E9A">
            <w:pPr>
              <w:jc w:val="center"/>
              <w:rPr>
                <w:rFonts w:ascii="Arial" w:hAnsi="Arial" w:cs="Arial"/>
                <w:b/>
                <w:bCs/>
                <w:sz w:val="18"/>
                <w:szCs w:val="18"/>
                <w:lang w:val="fr-FR"/>
              </w:rPr>
            </w:pPr>
            <w:r w:rsidRPr="00EC70F6">
              <w:rPr>
                <w:rFonts w:ascii="Arial" w:hAnsi="Arial" w:cs="Arial"/>
                <w:b/>
                <w:bCs/>
                <w:sz w:val="18"/>
                <w:szCs w:val="18"/>
                <w:lang w:val="fr-FR"/>
              </w:rPr>
              <w:t>Statut sur la Liste rouge</w:t>
            </w:r>
          </w:p>
        </w:tc>
        <w:tc>
          <w:tcPr>
            <w:tcW w:w="1134" w:type="dxa"/>
            <w:shd w:val="clear" w:color="auto" w:fill="E7E6E6" w:themeFill="background2"/>
          </w:tcPr>
          <w:p w14:paraId="74BB129C" w14:textId="77777777" w:rsidR="00EA19F0" w:rsidRPr="00EC70F6" w:rsidRDefault="00EA19F0" w:rsidP="00F53E9A">
            <w:pPr>
              <w:jc w:val="center"/>
              <w:rPr>
                <w:rFonts w:ascii="Arial" w:hAnsi="Arial" w:cs="Arial"/>
                <w:b/>
                <w:bCs/>
                <w:sz w:val="18"/>
                <w:szCs w:val="18"/>
                <w:lang w:val="fr-FR"/>
              </w:rPr>
            </w:pPr>
            <w:r w:rsidRPr="00EC70F6">
              <w:rPr>
                <w:rFonts w:ascii="Arial" w:hAnsi="Arial" w:cs="Arial"/>
                <w:b/>
                <w:bCs/>
                <w:sz w:val="18"/>
                <w:szCs w:val="18"/>
                <w:lang w:val="fr-FR"/>
              </w:rPr>
              <w:t>Tendance de la Liste rouge</w:t>
            </w:r>
          </w:p>
        </w:tc>
        <w:tc>
          <w:tcPr>
            <w:tcW w:w="1417" w:type="dxa"/>
            <w:shd w:val="clear" w:color="auto" w:fill="E7E6E6" w:themeFill="background2"/>
          </w:tcPr>
          <w:p w14:paraId="47C5DEA9" w14:textId="2BF15303" w:rsidR="00EA19F0" w:rsidRPr="00EC70F6" w:rsidRDefault="00EA19F0" w:rsidP="00F53E9A">
            <w:pPr>
              <w:jc w:val="center"/>
              <w:rPr>
                <w:rFonts w:ascii="Arial" w:hAnsi="Arial" w:cs="Arial"/>
                <w:b/>
                <w:bCs/>
                <w:sz w:val="18"/>
                <w:szCs w:val="18"/>
                <w:lang w:val="fr-FR"/>
              </w:rPr>
            </w:pPr>
            <w:r w:rsidRPr="00EC70F6">
              <w:rPr>
                <w:rFonts w:ascii="Arial" w:hAnsi="Arial" w:cs="Arial"/>
                <w:b/>
                <w:bCs/>
                <w:sz w:val="18"/>
                <w:szCs w:val="18"/>
                <w:lang w:val="fr-FR"/>
              </w:rPr>
              <w:t>Champ d’application/</w:t>
            </w:r>
            <w:r w:rsidR="00835F7B">
              <w:rPr>
                <w:rFonts w:ascii="Arial" w:hAnsi="Arial" w:cs="Arial"/>
                <w:b/>
                <w:bCs/>
                <w:sz w:val="18"/>
                <w:szCs w:val="18"/>
                <w:lang w:val="fr-FR"/>
              </w:rPr>
              <w:t xml:space="preserve"> </w:t>
            </w:r>
            <w:r w:rsidRPr="00EC70F6">
              <w:rPr>
                <w:rFonts w:ascii="Arial" w:hAnsi="Arial" w:cs="Arial"/>
                <w:b/>
                <w:bCs/>
                <w:sz w:val="18"/>
                <w:szCs w:val="18"/>
                <w:lang w:val="fr-FR"/>
              </w:rPr>
              <w:t>date</w:t>
            </w:r>
          </w:p>
        </w:tc>
        <w:tc>
          <w:tcPr>
            <w:tcW w:w="709" w:type="dxa"/>
            <w:vMerge/>
          </w:tcPr>
          <w:p w14:paraId="0CFBDA21" w14:textId="77777777" w:rsidR="00EA19F0" w:rsidRPr="00EC70F6" w:rsidRDefault="00EA19F0" w:rsidP="00F53E9A">
            <w:pPr>
              <w:jc w:val="center"/>
              <w:rPr>
                <w:rFonts w:ascii="Arial" w:hAnsi="Arial" w:cs="Arial"/>
                <w:b/>
                <w:bCs/>
                <w:sz w:val="18"/>
                <w:szCs w:val="18"/>
                <w:lang w:val="fr-FR"/>
              </w:rPr>
            </w:pPr>
          </w:p>
        </w:tc>
        <w:tc>
          <w:tcPr>
            <w:tcW w:w="3124" w:type="dxa"/>
            <w:vMerge/>
          </w:tcPr>
          <w:p w14:paraId="34EBEA92" w14:textId="77777777" w:rsidR="00EA19F0" w:rsidRPr="00EC70F6" w:rsidRDefault="00EA19F0" w:rsidP="00F53E9A">
            <w:pPr>
              <w:rPr>
                <w:rFonts w:ascii="Arial" w:hAnsi="Arial" w:cs="Arial"/>
                <w:b/>
                <w:bCs/>
                <w:sz w:val="18"/>
                <w:szCs w:val="18"/>
                <w:lang w:val="fr-FR"/>
              </w:rPr>
            </w:pPr>
          </w:p>
        </w:tc>
      </w:tr>
      <w:tr w:rsidR="00EA19F0" w:rsidRPr="00EC70F6" w14:paraId="67E921EA" w14:textId="77777777" w:rsidTr="003728C7">
        <w:trPr>
          <w:trHeight w:val="301"/>
        </w:trPr>
        <w:tc>
          <w:tcPr>
            <w:tcW w:w="1271" w:type="dxa"/>
            <w:noWrap/>
            <w:hideMark/>
          </w:tcPr>
          <w:p w14:paraId="6E000E6D"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Canard à ailes blanches</w:t>
            </w:r>
          </w:p>
        </w:tc>
        <w:tc>
          <w:tcPr>
            <w:tcW w:w="1559" w:type="dxa"/>
            <w:noWrap/>
            <w:hideMark/>
          </w:tcPr>
          <w:p w14:paraId="13364CA2"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Asarcornis</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scutulata</w:t>
            </w:r>
            <w:proofErr w:type="spellEnd"/>
          </w:p>
        </w:tc>
        <w:tc>
          <w:tcPr>
            <w:tcW w:w="851" w:type="dxa"/>
            <w:noWrap/>
            <w:hideMark/>
          </w:tcPr>
          <w:p w14:paraId="25269F05"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55AF572F"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42B09425"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(2024)</w:t>
            </w:r>
          </w:p>
        </w:tc>
        <w:tc>
          <w:tcPr>
            <w:tcW w:w="709" w:type="dxa"/>
            <w:noWrap/>
            <w:hideMark/>
          </w:tcPr>
          <w:p w14:paraId="0B3022C4"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50B26C14" w14:textId="77777777" w:rsidR="00EA19F0" w:rsidRPr="00EC70F6" w:rsidRDefault="00EA19F0" w:rsidP="00F53E9A">
            <w:pPr>
              <w:rPr>
                <w:rFonts w:ascii="Arial" w:hAnsi="Arial" w:cs="Arial"/>
                <w:sz w:val="18"/>
                <w:szCs w:val="18"/>
                <w:lang w:val="fr-FR"/>
              </w:rPr>
            </w:pPr>
          </w:p>
        </w:tc>
      </w:tr>
      <w:tr w:rsidR="00EA19F0" w:rsidRPr="00EC70F6" w14:paraId="59812934" w14:textId="77777777" w:rsidTr="003728C7">
        <w:trPr>
          <w:trHeight w:val="301"/>
        </w:trPr>
        <w:tc>
          <w:tcPr>
            <w:tcW w:w="1271" w:type="dxa"/>
            <w:noWrap/>
            <w:hideMark/>
          </w:tcPr>
          <w:p w14:paraId="75C7085D"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Pluvier de Mongolie</w:t>
            </w:r>
          </w:p>
        </w:tc>
        <w:tc>
          <w:tcPr>
            <w:tcW w:w="1559" w:type="dxa"/>
            <w:noWrap/>
            <w:hideMark/>
          </w:tcPr>
          <w:p w14:paraId="6F98C960"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Charadrius </w:t>
            </w:r>
            <w:proofErr w:type="spellStart"/>
            <w:r w:rsidRPr="00EC70F6">
              <w:rPr>
                <w:rFonts w:ascii="Arial" w:hAnsi="Arial" w:cs="Arial"/>
                <w:i/>
                <w:iCs/>
                <w:sz w:val="18"/>
                <w:szCs w:val="18"/>
              </w:rPr>
              <w:t>mongolus</w:t>
            </w:r>
            <w:proofErr w:type="spellEnd"/>
          </w:p>
        </w:tc>
        <w:tc>
          <w:tcPr>
            <w:tcW w:w="851" w:type="dxa"/>
            <w:noWrap/>
            <w:hideMark/>
          </w:tcPr>
          <w:p w14:paraId="53724FCD"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636C42EA"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4B4FE3DF"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(2023)</w:t>
            </w:r>
          </w:p>
        </w:tc>
        <w:tc>
          <w:tcPr>
            <w:tcW w:w="709" w:type="dxa"/>
            <w:noWrap/>
            <w:hideMark/>
          </w:tcPr>
          <w:p w14:paraId="52E5CC2F"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54D70FAC" w14:textId="77777777" w:rsidR="00EA19F0" w:rsidRPr="00EC70F6" w:rsidRDefault="00EA19F0" w:rsidP="00F53E9A">
            <w:pPr>
              <w:rPr>
                <w:rFonts w:ascii="Arial" w:hAnsi="Arial" w:cs="Arial"/>
                <w:sz w:val="18"/>
                <w:szCs w:val="18"/>
                <w:lang w:val="fr-FR"/>
              </w:rPr>
            </w:pPr>
          </w:p>
        </w:tc>
      </w:tr>
      <w:tr w:rsidR="00EA19F0" w:rsidRPr="00EC70F6" w14:paraId="4E90FEBE" w14:textId="77777777" w:rsidTr="003728C7">
        <w:trPr>
          <w:trHeight w:val="301"/>
        </w:trPr>
        <w:tc>
          <w:tcPr>
            <w:tcW w:w="1271" w:type="dxa"/>
            <w:noWrap/>
            <w:hideMark/>
          </w:tcPr>
          <w:p w14:paraId="4B168310"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Busard maure</w:t>
            </w:r>
          </w:p>
        </w:tc>
        <w:tc>
          <w:tcPr>
            <w:tcW w:w="1559" w:type="dxa"/>
            <w:noWrap/>
            <w:hideMark/>
          </w:tcPr>
          <w:p w14:paraId="39AEC81E"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Circus </w:t>
            </w:r>
            <w:proofErr w:type="spellStart"/>
            <w:r w:rsidRPr="00EC70F6">
              <w:rPr>
                <w:rFonts w:ascii="Arial" w:hAnsi="Arial" w:cs="Arial"/>
                <w:i/>
                <w:iCs/>
                <w:sz w:val="18"/>
                <w:szCs w:val="18"/>
              </w:rPr>
              <w:t>maurus</w:t>
            </w:r>
            <w:proofErr w:type="spellEnd"/>
          </w:p>
        </w:tc>
        <w:tc>
          <w:tcPr>
            <w:tcW w:w="851" w:type="dxa"/>
            <w:noWrap/>
            <w:hideMark/>
          </w:tcPr>
          <w:p w14:paraId="013FEF6F"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0CD12236"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4E1A1D87"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(2020)</w:t>
            </w:r>
          </w:p>
        </w:tc>
        <w:tc>
          <w:tcPr>
            <w:tcW w:w="709" w:type="dxa"/>
            <w:noWrap/>
            <w:hideMark/>
          </w:tcPr>
          <w:p w14:paraId="5AEB93F4"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1A97D9F3" w14:textId="77777777" w:rsidR="00EA19F0" w:rsidRPr="00EC70F6" w:rsidRDefault="00EA19F0" w:rsidP="00F53E9A">
            <w:pPr>
              <w:rPr>
                <w:rFonts w:ascii="Arial" w:hAnsi="Arial" w:cs="Arial"/>
                <w:sz w:val="18"/>
                <w:szCs w:val="18"/>
                <w:lang w:val="fr-FR"/>
              </w:rPr>
            </w:pPr>
          </w:p>
        </w:tc>
      </w:tr>
      <w:tr w:rsidR="00EA19F0" w:rsidRPr="00EC70F6" w14:paraId="222EE775" w14:textId="77777777" w:rsidTr="003728C7">
        <w:trPr>
          <w:trHeight w:val="301"/>
        </w:trPr>
        <w:tc>
          <w:tcPr>
            <w:tcW w:w="1271" w:type="dxa"/>
            <w:noWrap/>
            <w:hideMark/>
          </w:tcPr>
          <w:p w14:paraId="2B899318"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Gobemouche des collines</w:t>
            </w:r>
          </w:p>
        </w:tc>
        <w:tc>
          <w:tcPr>
            <w:tcW w:w="1559" w:type="dxa"/>
            <w:noWrap/>
            <w:hideMark/>
          </w:tcPr>
          <w:p w14:paraId="57DCD1EA"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Cyornis</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banyumas</w:t>
            </w:r>
            <w:proofErr w:type="spellEnd"/>
          </w:p>
        </w:tc>
        <w:tc>
          <w:tcPr>
            <w:tcW w:w="851" w:type="dxa"/>
            <w:noWrap/>
            <w:hideMark/>
          </w:tcPr>
          <w:p w14:paraId="4D6DE1D0"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0B7CC04F"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4BEA3EB6"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(2020)</w:t>
            </w:r>
          </w:p>
        </w:tc>
        <w:tc>
          <w:tcPr>
            <w:tcW w:w="709" w:type="dxa"/>
            <w:noWrap/>
            <w:hideMark/>
          </w:tcPr>
          <w:p w14:paraId="7474A5CE"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3A09B9EF"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Limité à l’Indonésie</w:t>
            </w:r>
          </w:p>
        </w:tc>
      </w:tr>
      <w:tr w:rsidR="00EA19F0" w:rsidRPr="00EC70F6" w14:paraId="00803BF7" w14:textId="77777777" w:rsidTr="003728C7">
        <w:trPr>
          <w:trHeight w:val="301"/>
        </w:trPr>
        <w:tc>
          <w:tcPr>
            <w:tcW w:w="1271" w:type="dxa"/>
            <w:noWrap/>
            <w:hideMark/>
          </w:tcPr>
          <w:p w14:paraId="7C7240FA" w14:textId="77777777" w:rsidR="00EA19F0" w:rsidRPr="00EA19F0" w:rsidRDefault="00EA19F0" w:rsidP="00F53E9A">
            <w:pPr>
              <w:rPr>
                <w:rFonts w:ascii="Arial" w:hAnsi="Arial" w:cs="Arial"/>
                <w:sz w:val="18"/>
                <w:szCs w:val="18"/>
                <w:lang w:val="pt-PT"/>
              </w:rPr>
            </w:pPr>
            <w:proofErr w:type="spellStart"/>
            <w:r w:rsidRPr="00EA19F0">
              <w:rPr>
                <w:rFonts w:ascii="Arial" w:hAnsi="Arial" w:cs="Arial"/>
                <w:sz w:val="18"/>
                <w:szCs w:val="18"/>
                <w:lang w:val="pt-PT"/>
              </w:rPr>
              <w:t>Albatros</w:t>
            </w:r>
            <w:proofErr w:type="spellEnd"/>
            <w:r w:rsidRPr="00EA19F0">
              <w:rPr>
                <w:rFonts w:ascii="Arial" w:hAnsi="Arial" w:cs="Arial"/>
                <w:sz w:val="18"/>
                <w:szCs w:val="18"/>
                <w:lang w:val="pt-PT"/>
              </w:rPr>
              <w:t xml:space="preserve"> de </w:t>
            </w:r>
            <w:proofErr w:type="spellStart"/>
            <w:r w:rsidRPr="00EA19F0">
              <w:rPr>
                <w:rFonts w:ascii="Arial" w:hAnsi="Arial" w:cs="Arial"/>
                <w:sz w:val="18"/>
                <w:szCs w:val="18"/>
                <w:lang w:val="pt-PT"/>
              </w:rPr>
              <w:t>Tristan</w:t>
            </w:r>
            <w:proofErr w:type="spellEnd"/>
            <w:r w:rsidRPr="00EA19F0">
              <w:rPr>
                <w:rFonts w:ascii="Arial" w:hAnsi="Arial" w:cs="Arial"/>
                <w:sz w:val="18"/>
                <w:szCs w:val="18"/>
                <w:lang w:val="pt-PT"/>
              </w:rPr>
              <w:t xml:space="preserve"> da Cunha</w:t>
            </w:r>
          </w:p>
        </w:tc>
        <w:tc>
          <w:tcPr>
            <w:tcW w:w="1559" w:type="dxa"/>
            <w:noWrap/>
            <w:hideMark/>
          </w:tcPr>
          <w:p w14:paraId="4633AFFB"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Diomedea </w:t>
            </w:r>
            <w:proofErr w:type="spellStart"/>
            <w:r w:rsidRPr="00EC70F6">
              <w:rPr>
                <w:rFonts w:ascii="Arial" w:hAnsi="Arial" w:cs="Arial"/>
                <w:i/>
                <w:iCs/>
                <w:sz w:val="18"/>
                <w:szCs w:val="18"/>
              </w:rPr>
              <w:t>dabbenena</w:t>
            </w:r>
            <w:proofErr w:type="spellEnd"/>
          </w:p>
        </w:tc>
        <w:tc>
          <w:tcPr>
            <w:tcW w:w="851" w:type="dxa"/>
            <w:noWrap/>
            <w:hideMark/>
          </w:tcPr>
          <w:p w14:paraId="47F2FF15"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5030ACBC"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765F758C"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(2018)</w:t>
            </w:r>
          </w:p>
        </w:tc>
        <w:tc>
          <w:tcPr>
            <w:tcW w:w="709" w:type="dxa"/>
            <w:noWrap/>
            <w:hideMark/>
          </w:tcPr>
          <w:p w14:paraId="472D601D"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32CD13E0" w14:textId="77777777" w:rsidR="00EA19F0" w:rsidRPr="00EC70F6" w:rsidRDefault="00EA19F0" w:rsidP="00F53E9A">
            <w:pPr>
              <w:rPr>
                <w:rFonts w:ascii="Arial" w:hAnsi="Arial" w:cs="Arial"/>
                <w:sz w:val="18"/>
                <w:szCs w:val="18"/>
                <w:lang w:val="fr-FR"/>
              </w:rPr>
            </w:pPr>
          </w:p>
        </w:tc>
      </w:tr>
      <w:tr w:rsidR="00EA19F0" w:rsidRPr="00EC70F6" w14:paraId="439343BF" w14:textId="77777777" w:rsidTr="003728C7">
        <w:trPr>
          <w:trHeight w:val="301"/>
        </w:trPr>
        <w:tc>
          <w:tcPr>
            <w:tcW w:w="1271" w:type="dxa"/>
            <w:noWrap/>
            <w:hideMark/>
          </w:tcPr>
          <w:p w14:paraId="52892010"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Albatros de Sanford</w:t>
            </w:r>
          </w:p>
        </w:tc>
        <w:tc>
          <w:tcPr>
            <w:tcW w:w="1559" w:type="dxa"/>
            <w:noWrap/>
            <w:hideMark/>
          </w:tcPr>
          <w:p w14:paraId="719FDB87"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Diomedea </w:t>
            </w:r>
            <w:proofErr w:type="spellStart"/>
            <w:r w:rsidRPr="00EC70F6">
              <w:rPr>
                <w:rFonts w:ascii="Arial" w:hAnsi="Arial" w:cs="Arial"/>
                <w:i/>
                <w:iCs/>
                <w:sz w:val="18"/>
                <w:szCs w:val="18"/>
              </w:rPr>
              <w:t>sanfordi</w:t>
            </w:r>
            <w:proofErr w:type="spellEnd"/>
          </w:p>
        </w:tc>
        <w:tc>
          <w:tcPr>
            <w:tcW w:w="851" w:type="dxa"/>
            <w:noWrap/>
            <w:hideMark/>
          </w:tcPr>
          <w:p w14:paraId="1CB5CDEB"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05A97E3A"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525C1FFB"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(2018)</w:t>
            </w:r>
          </w:p>
        </w:tc>
        <w:tc>
          <w:tcPr>
            <w:tcW w:w="709" w:type="dxa"/>
            <w:noWrap/>
            <w:hideMark/>
          </w:tcPr>
          <w:p w14:paraId="3343C0C4"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4946FE36" w14:textId="77777777" w:rsidR="00EA19F0" w:rsidRPr="00EC70F6" w:rsidRDefault="00EA19F0" w:rsidP="00F53E9A">
            <w:pPr>
              <w:rPr>
                <w:rFonts w:ascii="Arial" w:hAnsi="Arial" w:cs="Arial"/>
                <w:sz w:val="18"/>
                <w:szCs w:val="18"/>
                <w:lang w:val="fr-FR"/>
              </w:rPr>
            </w:pPr>
          </w:p>
        </w:tc>
      </w:tr>
      <w:tr w:rsidR="00EA19F0" w:rsidRPr="00835F7B" w14:paraId="35E7E40E" w14:textId="77777777" w:rsidTr="003728C7">
        <w:trPr>
          <w:trHeight w:val="301"/>
        </w:trPr>
        <w:tc>
          <w:tcPr>
            <w:tcW w:w="1271" w:type="dxa"/>
            <w:noWrap/>
            <w:hideMark/>
          </w:tcPr>
          <w:p w14:paraId="039ABFF8"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Grue blanche d'Amérique</w:t>
            </w:r>
          </w:p>
        </w:tc>
        <w:tc>
          <w:tcPr>
            <w:tcW w:w="1559" w:type="dxa"/>
            <w:noWrap/>
            <w:hideMark/>
          </w:tcPr>
          <w:p w14:paraId="62C34ECE"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Grus americana</w:t>
            </w:r>
          </w:p>
        </w:tc>
        <w:tc>
          <w:tcPr>
            <w:tcW w:w="851" w:type="dxa"/>
            <w:noWrap/>
            <w:hideMark/>
          </w:tcPr>
          <w:p w14:paraId="79B31A23"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66FEA0BB" w14:textId="2BD13D64" w:rsidR="00EA19F0" w:rsidRPr="00EC70F6" w:rsidRDefault="00EA19F0" w:rsidP="00F53E9A">
            <w:pPr>
              <w:jc w:val="center"/>
              <w:rPr>
                <w:rFonts w:ascii="Arial" w:hAnsi="Arial" w:cs="Arial"/>
                <w:sz w:val="18"/>
                <w:szCs w:val="18"/>
                <w:lang w:val="fr-FR"/>
              </w:rPr>
            </w:pPr>
            <w:proofErr w:type="spellStart"/>
            <w:r w:rsidRPr="00EC70F6">
              <w:rPr>
                <w:rFonts w:ascii="Arial" w:hAnsi="Arial" w:cs="Arial"/>
                <w:sz w:val="18"/>
                <w:szCs w:val="18"/>
                <w:lang w:val="fr-FR"/>
              </w:rPr>
              <w:t>Augmenta</w:t>
            </w:r>
            <w:r w:rsidR="00C917BF">
              <w:rPr>
                <w:rFonts w:ascii="Arial" w:hAnsi="Arial" w:cs="Arial"/>
                <w:sz w:val="18"/>
                <w:szCs w:val="18"/>
                <w:lang w:val="fr-FR"/>
              </w:rPr>
              <w:t>-</w:t>
            </w:r>
            <w:r w:rsidRPr="00EC70F6">
              <w:rPr>
                <w:rFonts w:ascii="Arial" w:hAnsi="Arial" w:cs="Arial"/>
                <w:sz w:val="18"/>
                <w:szCs w:val="18"/>
                <w:lang w:val="fr-FR"/>
              </w:rPr>
              <w:t>tion</w:t>
            </w:r>
            <w:proofErr w:type="spellEnd"/>
          </w:p>
        </w:tc>
        <w:tc>
          <w:tcPr>
            <w:tcW w:w="1417" w:type="dxa"/>
            <w:noWrap/>
            <w:hideMark/>
          </w:tcPr>
          <w:p w14:paraId="5169150D"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(2020)</w:t>
            </w:r>
          </w:p>
        </w:tc>
        <w:tc>
          <w:tcPr>
            <w:tcW w:w="709" w:type="dxa"/>
            <w:noWrap/>
            <w:hideMark/>
          </w:tcPr>
          <w:p w14:paraId="47597BDF"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4EF20648"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Migre entre les États-Unis et le Canada</w:t>
            </w:r>
          </w:p>
        </w:tc>
      </w:tr>
      <w:tr w:rsidR="00EA19F0" w:rsidRPr="00EC70F6" w14:paraId="40205326" w14:textId="77777777" w:rsidTr="003728C7">
        <w:trPr>
          <w:trHeight w:val="301"/>
        </w:trPr>
        <w:tc>
          <w:tcPr>
            <w:tcW w:w="1271" w:type="dxa"/>
            <w:noWrap/>
            <w:hideMark/>
          </w:tcPr>
          <w:p w14:paraId="1C24B625"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Rossignol à tête rousse</w:t>
            </w:r>
          </w:p>
        </w:tc>
        <w:tc>
          <w:tcPr>
            <w:tcW w:w="1559" w:type="dxa"/>
            <w:noWrap/>
            <w:hideMark/>
          </w:tcPr>
          <w:p w14:paraId="476C60BD"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Larvivora</w:t>
            </w:r>
            <w:proofErr w:type="spellEnd"/>
            <w:r w:rsidRPr="00EC70F6">
              <w:rPr>
                <w:rFonts w:ascii="Arial" w:hAnsi="Arial" w:cs="Arial"/>
                <w:i/>
                <w:iCs/>
                <w:sz w:val="18"/>
                <w:szCs w:val="18"/>
              </w:rPr>
              <w:t xml:space="preserve"> ruficeps</w:t>
            </w:r>
          </w:p>
        </w:tc>
        <w:tc>
          <w:tcPr>
            <w:tcW w:w="851" w:type="dxa"/>
            <w:noWrap/>
            <w:hideMark/>
          </w:tcPr>
          <w:p w14:paraId="23C80E73"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4CDF18CF"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25C79E88"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(2016)</w:t>
            </w:r>
          </w:p>
        </w:tc>
        <w:tc>
          <w:tcPr>
            <w:tcW w:w="709" w:type="dxa"/>
            <w:noWrap/>
            <w:hideMark/>
          </w:tcPr>
          <w:p w14:paraId="76199F5E"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5003E2CB" w14:textId="77777777" w:rsidR="00EA19F0" w:rsidRPr="00EC70F6" w:rsidRDefault="00EA19F0" w:rsidP="00F53E9A">
            <w:pPr>
              <w:rPr>
                <w:rFonts w:ascii="Arial" w:hAnsi="Arial" w:cs="Arial"/>
                <w:sz w:val="18"/>
                <w:szCs w:val="18"/>
                <w:lang w:val="fr-FR"/>
              </w:rPr>
            </w:pPr>
          </w:p>
        </w:tc>
      </w:tr>
      <w:tr w:rsidR="00EA19F0" w:rsidRPr="00EC70F6" w14:paraId="2F68E79E" w14:textId="77777777" w:rsidTr="003728C7">
        <w:trPr>
          <w:trHeight w:val="301"/>
        </w:trPr>
        <w:tc>
          <w:tcPr>
            <w:tcW w:w="1271" w:type="dxa"/>
            <w:noWrap/>
            <w:hideMark/>
          </w:tcPr>
          <w:p w14:paraId="3322A4A2"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Harle de Chine</w:t>
            </w:r>
          </w:p>
        </w:tc>
        <w:tc>
          <w:tcPr>
            <w:tcW w:w="1559" w:type="dxa"/>
            <w:noWrap/>
            <w:hideMark/>
          </w:tcPr>
          <w:p w14:paraId="5312ADCC"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Mergus</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squamatus</w:t>
            </w:r>
            <w:proofErr w:type="spellEnd"/>
          </w:p>
        </w:tc>
        <w:tc>
          <w:tcPr>
            <w:tcW w:w="851" w:type="dxa"/>
            <w:noWrap/>
            <w:hideMark/>
          </w:tcPr>
          <w:p w14:paraId="0EA247E0"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02AC0AE9"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1D2B3868"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(2016)</w:t>
            </w:r>
          </w:p>
        </w:tc>
        <w:tc>
          <w:tcPr>
            <w:tcW w:w="709" w:type="dxa"/>
            <w:noWrap/>
            <w:hideMark/>
          </w:tcPr>
          <w:p w14:paraId="1E1FA442"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3EED447B" w14:textId="77777777" w:rsidR="00EA19F0" w:rsidRPr="00EC70F6" w:rsidRDefault="00EA19F0" w:rsidP="00F53E9A">
            <w:pPr>
              <w:rPr>
                <w:rFonts w:ascii="Arial" w:hAnsi="Arial" w:cs="Arial"/>
                <w:sz w:val="18"/>
                <w:szCs w:val="18"/>
                <w:lang w:val="fr-FR"/>
              </w:rPr>
            </w:pPr>
          </w:p>
        </w:tc>
      </w:tr>
      <w:tr w:rsidR="00EA19F0" w:rsidRPr="00EC70F6" w14:paraId="4B7A332E" w14:textId="77777777" w:rsidTr="003728C7">
        <w:trPr>
          <w:trHeight w:val="301"/>
        </w:trPr>
        <w:tc>
          <w:tcPr>
            <w:tcW w:w="1271" w:type="dxa"/>
            <w:noWrap/>
            <w:hideMark/>
          </w:tcPr>
          <w:p w14:paraId="668A766E"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Loriot argenté</w:t>
            </w:r>
          </w:p>
        </w:tc>
        <w:tc>
          <w:tcPr>
            <w:tcW w:w="1559" w:type="dxa"/>
            <w:noWrap/>
            <w:hideMark/>
          </w:tcPr>
          <w:p w14:paraId="68EE5896"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Oriolus </w:t>
            </w:r>
            <w:proofErr w:type="spellStart"/>
            <w:r w:rsidRPr="00EC70F6">
              <w:rPr>
                <w:rFonts w:ascii="Arial" w:hAnsi="Arial" w:cs="Arial"/>
                <w:i/>
                <w:iCs/>
                <w:sz w:val="18"/>
                <w:szCs w:val="18"/>
              </w:rPr>
              <w:t>mellianus</w:t>
            </w:r>
            <w:proofErr w:type="spellEnd"/>
          </w:p>
        </w:tc>
        <w:tc>
          <w:tcPr>
            <w:tcW w:w="851" w:type="dxa"/>
            <w:noWrap/>
            <w:hideMark/>
          </w:tcPr>
          <w:p w14:paraId="1AC971A6"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3D19AA26"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1CA13A2A"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(2016)</w:t>
            </w:r>
          </w:p>
        </w:tc>
        <w:tc>
          <w:tcPr>
            <w:tcW w:w="709" w:type="dxa"/>
            <w:noWrap/>
            <w:hideMark/>
          </w:tcPr>
          <w:p w14:paraId="7041263C"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0E64C8DB" w14:textId="77777777" w:rsidR="00EA19F0" w:rsidRPr="00EC70F6" w:rsidRDefault="00EA19F0" w:rsidP="00F53E9A">
            <w:pPr>
              <w:rPr>
                <w:rFonts w:ascii="Arial" w:hAnsi="Arial" w:cs="Arial"/>
                <w:sz w:val="18"/>
                <w:szCs w:val="18"/>
                <w:lang w:val="fr-FR"/>
              </w:rPr>
            </w:pPr>
          </w:p>
        </w:tc>
      </w:tr>
      <w:tr w:rsidR="00EA19F0" w:rsidRPr="00EC70F6" w14:paraId="08C34A83" w14:textId="77777777" w:rsidTr="003728C7">
        <w:trPr>
          <w:trHeight w:val="301"/>
        </w:trPr>
        <w:tc>
          <w:tcPr>
            <w:tcW w:w="1271" w:type="dxa"/>
            <w:noWrap/>
            <w:hideMark/>
          </w:tcPr>
          <w:p w14:paraId="2A0A3957"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Albatros brun</w:t>
            </w:r>
          </w:p>
        </w:tc>
        <w:tc>
          <w:tcPr>
            <w:tcW w:w="1559" w:type="dxa"/>
            <w:noWrap/>
            <w:hideMark/>
          </w:tcPr>
          <w:p w14:paraId="654678F9"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Phoebetria</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fusca</w:t>
            </w:r>
            <w:proofErr w:type="spellEnd"/>
          </w:p>
        </w:tc>
        <w:tc>
          <w:tcPr>
            <w:tcW w:w="851" w:type="dxa"/>
            <w:noWrap/>
            <w:hideMark/>
          </w:tcPr>
          <w:p w14:paraId="5B9BD567"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0456AE4F"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0C69B0AB"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(2018)</w:t>
            </w:r>
          </w:p>
        </w:tc>
        <w:tc>
          <w:tcPr>
            <w:tcW w:w="709" w:type="dxa"/>
            <w:noWrap/>
            <w:hideMark/>
          </w:tcPr>
          <w:p w14:paraId="4DAB4ACA"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3F6109D7" w14:textId="77777777" w:rsidR="00EA19F0" w:rsidRPr="00EC70F6" w:rsidRDefault="00EA19F0" w:rsidP="00F53E9A">
            <w:pPr>
              <w:rPr>
                <w:rFonts w:ascii="Arial" w:hAnsi="Arial" w:cs="Arial"/>
                <w:sz w:val="18"/>
                <w:szCs w:val="18"/>
                <w:lang w:val="fr-FR"/>
              </w:rPr>
            </w:pPr>
          </w:p>
        </w:tc>
      </w:tr>
      <w:tr w:rsidR="00EA19F0" w:rsidRPr="00EC70F6" w14:paraId="0171F076" w14:textId="77777777" w:rsidTr="003728C7">
        <w:trPr>
          <w:trHeight w:val="301"/>
        </w:trPr>
        <w:tc>
          <w:tcPr>
            <w:tcW w:w="1271" w:type="dxa"/>
            <w:noWrap/>
            <w:hideMark/>
          </w:tcPr>
          <w:p w14:paraId="470E290E"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Puffin du Westland</w:t>
            </w:r>
          </w:p>
        </w:tc>
        <w:tc>
          <w:tcPr>
            <w:tcW w:w="1559" w:type="dxa"/>
            <w:noWrap/>
            <w:hideMark/>
          </w:tcPr>
          <w:p w14:paraId="0549D109"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Procellaria</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westlandica</w:t>
            </w:r>
            <w:proofErr w:type="spellEnd"/>
          </w:p>
        </w:tc>
        <w:tc>
          <w:tcPr>
            <w:tcW w:w="851" w:type="dxa"/>
            <w:noWrap/>
            <w:hideMark/>
          </w:tcPr>
          <w:p w14:paraId="7BE4FCAA"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1ABE0104"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Inconnue</w:t>
            </w:r>
          </w:p>
        </w:tc>
        <w:tc>
          <w:tcPr>
            <w:tcW w:w="1417" w:type="dxa"/>
            <w:noWrap/>
            <w:hideMark/>
          </w:tcPr>
          <w:p w14:paraId="0639C8A7"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(2018)</w:t>
            </w:r>
          </w:p>
        </w:tc>
        <w:tc>
          <w:tcPr>
            <w:tcW w:w="709" w:type="dxa"/>
            <w:noWrap/>
            <w:hideMark/>
          </w:tcPr>
          <w:p w14:paraId="71D36C1B"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56E745E9" w14:textId="77777777" w:rsidR="00EA19F0" w:rsidRPr="00EC70F6" w:rsidRDefault="00EA19F0" w:rsidP="00F53E9A">
            <w:pPr>
              <w:rPr>
                <w:rFonts w:ascii="Arial" w:hAnsi="Arial" w:cs="Arial"/>
                <w:sz w:val="18"/>
                <w:szCs w:val="18"/>
                <w:lang w:val="fr-FR"/>
              </w:rPr>
            </w:pPr>
          </w:p>
        </w:tc>
      </w:tr>
      <w:tr w:rsidR="00EA19F0" w:rsidRPr="00EC70F6" w14:paraId="35C8EAF9" w14:textId="77777777" w:rsidTr="003728C7">
        <w:trPr>
          <w:trHeight w:val="301"/>
        </w:trPr>
        <w:tc>
          <w:tcPr>
            <w:tcW w:w="1271" w:type="dxa"/>
            <w:noWrap/>
            <w:hideMark/>
          </w:tcPr>
          <w:p w14:paraId="0B22992A"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Manchot du Cap</w:t>
            </w:r>
          </w:p>
        </w:tc>
        <w:tc>
          <w:tcPr>
            <w:tcW w:w="1559" w:type="dxa"/>
            <w:noWrap/>
            <w:hideMark/>
          </w:tcPr>
          <w:p w14:paraId="495A9FDF"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Spheniscus </w:t>
            </w:r>
            <w:proofErr w:type="spellStart"/>
            <w:r w:rsidRPr="00EC70F6">
              <w:rPr>
                <w:rFonts w:ascii="Arial" w:hAnsi="Arial" w:cs="Arial"/>
                <w:i/>
                <w:iCs/>
                <w:sz w:val="18"/>
                <w:szCs w:val="18"/>
              </w:rPr>
              <w:t>demersus</w:t>
            </w:r>
            <w:proofErr w:type="spellEnd"/>
          </w:p>
        </w:tc>
        <w:tc>
          <w:tcPr>
            <w:tcW w:w="851" w:type="dxa"/>
            <w:noWrap/>
            <w:hideMark/>
          </w:tcPr>
          <w:p w14:paraId="34B41B85"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7C9095E1"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51D2CD67"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(2024)</w:t>
            </w:r>
          </w:p>
        </w:tc>
        <w:tc>
          <w:tcPr>
            <w:tcW w:w="709" w:type="dxa"/>
            <w:noWrap/>
            <w:hideMark/>
          </w:tcPr>
          <w:p w14:paraId="1F1EBB37"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7900FBCD" w14:textId="77777777" w:rsidR="00EA19F0" w:rsidRPr="00EC70F6" w:rsidRDefault="00EA19F0" w:rsidP="00F53E9A">
            <w:pPr>
              <w:rPr>
                <w:rFonts w:ascii="Arial" w:hAnsi="Arial" w:cs="Arial"/>
                <w:sz w:val="18"/>
                <w:szCs w:val="18"/>
                <w:lang w:val="fr-FR"/>
              </w:rPr>
            </w:pPr>
          </w:p>
        </w:tc>
      </w:tr>
      <w:tr w:rsidR="00EA19F0" w:rsidRPr="00EC70F6" w14:paraId="4ED72211" w14:textId="77777777" w:rsidTr="003728C7">
        <w:trPr>
          <w:trHeight w:val="301"/>
        </w:trPr>
        <w:tc>
          <w:tcPr>
            <w:tcW w:w="1271" w:type="dxa"/>
            <w:noWrap/>
            <w:hideMark/>
          </w:tcPr>
          <w:p w14:paraId="77EB23E7"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Aigle bateleur</w:t>
            </w:r>
          </w:p>
        </w:tc>
        <w:tc>
          <w:tcPr>
            <w:tcW w:w="1559" w:type="dxa"/>
            <w:noWrap/>
            <w:hideMark/>
          </w:tcPr>
          <w:p w14:paraId="12CD3FC5"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Terathopius</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ecaudatus</w:t>
            </w:r>
            <w:proofErr w:type="spellEnd"/>
          </w:p>
        </w:tc>
        <w:tc>
          <w:tcPr>
            <w:tcW w:w="851" w:type="dxa"/>
            <w:noWrap/>
            <w:hideMark/>
          </w:tcPr>
          <w:p w14:paraId="67141CF0"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09A7221F"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6BD4A732"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(2020)</w:t>
            </w:r>
          </w:p>
        </w:tc>
        <w:tc>
          <w:tcPr>
            <w:tcW w:w="709" w:type="dxa"/>
            <w:noWrap/>
            <w:hideMark/>
          </w:tcPr>
          <w:p w14:paraId="581F223F"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3D71B91B" w14:textId="77777777" w:rsidR="00EA19F0" w:rsidRPr="00EC70F6" w:rsidRDefault="00EA19F0" w:rsidP="00F53E9A">
            <w:pPr>
              <w:rPr>
                <w:rFonts w:ascii="Arial" w:hAnsi="Arial" w:cs="Arial"/>
                <w:sz w:val="18"/>
                <w:szCs w:val="18"/>
                <w:lang w:val="fr-FR"/>
              </w:rPr>
            </w:pPr>
          </w:p>
        </w:tc>
      </w:tr>
      <w:tr w:rsidR="00EA19F0" w:rsidRPr="00EC70F6" w14:paraId="520A1536" w14:textId="77777777" w:rsidTr="003728C7">
        <w:trPr>
          <w:trHeight w:val="301"/>
        </w:trPr>
        <w:tc>
          <w:tcPr>
            <w:tcW w:w="1271" w:type="dxa"/>
            <w:noWrap/>
            <w:hideMark/>
          </w:tcPr>
          <w:p w14:paraId="2E42B72D"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Albatros à nez jaune indien</w:t>
            </w:r>
          </w:p>
        </w:tc>
        <w:tc>
          <w:tcPr>
            <w:tcW w:w="1559" w:type="dxa"/>
            <w:noWrap/>
            <w:hideMark/>
          </w:tcPr>
          <w:p w14:paraId="5079FA62"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Thalassarche</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carteri</w:t>
            </w:r>
            <w:proofErr w:type="spellEnd"/>
          </w:p>
        </w:tc>
        <w:tc>
          <w:tcPr>
            <w:tcW w:w="851" w:type="dxa"/>
            <w:noWrap/>
            <w:hideMark/>
          </w:tcPr>
          <w:p w14:paraId="728774EA"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519D23C0"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14716893"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(2018)</w:t>
            </w:r>
          </w:p>
        </w:tc>
        <w:tc>
          <w:tcPr>
            <w:tcW w:w="709" w:type="dxa"/>
            <w:noWrap/>
            <w:hideMark/>
          </w:tcPr>
          <w:p w14:paraId="5DC5917D"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7F6B4A30" w14:textId="77777777" w:rsidR="00EA19F0" w:rsidRPr="00EC70F6" w:rsidRDefault="00EA19F0" w:rsidP="00F53E9A">
            <w:pPr>
              <w:rPr>
                <w:rFonts w:ascii="Arial" w:hAnsi="Arial" w:cs="Arial"/>
                <w:sz w:val="18"/>
                <w:szCs w:val="18"/>
                <w:lang w:val="fr-FR"/>
              </w:rPr>
            </w:pPr>
          </w:p>
        </w:tc>
      </w:tr>
      <w:tr w:rsidR="00EA19F0" w:rsidRPr="00EC70F6" w14:paraId="36965852" w14:textId="77777777" w:rsidTr="003728C7">
        <w:trPr>
          <w:trHeight w:val="301"/>
        </w:trPr>
        <w:tc>
          <w:tcPr>
            <w:tcW w:w="1271" w:type="dxa"/>
            <w:noWrap/>
            <w:hideMark/>
          </w:tcPr>
          <w:p w14:paraId="67DCA988"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Albatros à nez jaune de l’Atlantique</w:t>
            </w:r>
          </w:p>
        </w:tc>
        <w:tc>
          <w:tcPr>
            <w:tcW w:w="1559" w:type="dxa"/>
            <w:noWrap/>
            <w:hideMark/>
          </w:tcPr>
          <w:p w14:paraId="1760BC59"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Thalassarche</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chlororhynchos</w:t>
            </w:r>
            <w:proofErr w:type="spellEnd"/>
          </w:p>
        </w:tc>
        <w:tc>
          <w:tcPr>
            <w:tcW w:w="851" w:type="dxa"/>
            <w:noWrap/>
            <w:hideMark/>
          </w:tcPr>
          <w:p w14:paraId="7526520F"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5A26FE56"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24F810DF"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(2018)</w:t>
            </w:r>
          </w:p>
        </w:tc>
        <w:tc>
          <w:tcPr>
            <w:tcW w:w="709" w:type="dxa"/>
            <w:noWrap/>
            <w:hideMark/>
          </w:tcPr>
          <w:p w14:paraId="5BABF681"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6F1C953E" w14:textId="77777777" w:rsidR="00EA19F0" w:rsidRPr="00EC70F6" w:rsidRDefault="00EA19F0" w:rsidP="00F53E9A">
            <w:pPr>
              <w:rPr>
                <w:rFonts w:ascii="Arial" w:hAnsi="Arial" w:cs="Arial"/>
                <w:sz w:val="18"/>
                <w:szCs w:val="18"/>
                <w:lang w:val="fr-FR"/>
              </w:rPr>
            </w:pPr>
          </w:p>
        </w:tc>
      </w:tr>
      <w:tr w:rsidR="00EA19F0" w:rsidRPr="00EC70F6" w14:paraId="0136F6C4" w14:textId="77777777" w:rsidTr="003728C7">
        <w:trPr>
          <w:trHeight w:val="301"/>
        </w:trPr>
        <w:tc>
          <w:tcPr>
            <w:tcW w:w="1271" w:type="dxa"/>
            <w:noWrap/>
            <w:hideMark/>
          </w:tcPr>
          <w:p w14:paraId="40C711BD"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Albatros à tête grise</w:t>
            </w:r>
          </w:p>
        </w:tc>
        <w:tc>
          <w:tcPr>
            <w:tcW w:w="1559" w:type="dxa"/>
            <w:noWrap/>
            <w:hideMark/>
          </w:tcPr>
          <w:p w14:paraId="3000523C"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Thalassarche</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chrysostoma</w:t>
            </w:r>
            <w:proofErr w:type="spellEnd"/>
          </w:p>
        </w:tc>
        <w:tc>
          <w:tcPr>
            <w:tcW w:w="851" w:type="dxa"/>
            <w:noWrap/>
            <w:hideMark/>
          </w:tcPr>
          <w:p w14:paraId="175F81B8"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460032FB"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10B0976F"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(2018)</w:t>
            </w:r>
          </w:p>
        </w:tc>
        <w:tc>
          <w:tcPr>
            <w:tcW w:w="709" w:type="dxa"/>
            <w:noWrap/>
            <w:hideMark/>
          </w:tcPr>
          <w:p w14:paraId="61AE4567"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75A97694" w14:textId="77777777" w:rsidR="00EA19F0" w:rsidRPr="00EC70F6" w:rsidRDefault="00EA19F0" w:rsidP="00F53E9A">
            <w:pPr>
              <w:rPr>
                <w:rFonts w:ascii="Arial" w:hAnsi="Arial" w:cs="Arial"/>
                <w:sz w:val="18"/>
                <w:szCs w:val="18"/>
                <w:lang w:val="fr-FR"/>
              </w:rPr>
            </w:pPr>
          </w:p>
        </w:tc>
      </w:tr>
      <w:tr w:rsidR="00EA19F0" w:rsidRPr="00EC70F6" w14:paraId="52EA0C6E" w14:textId="77777777" w:rsidTr="003728C7">
        <w:trPr>
          <w:trHeight w:val="301"/>
        </w:trPr>
        <w:tc>
          <w:tcPr>
            <w:tcW w:w="1271" w:type="dxa"/>
            <w:noWrap/>
            <w:hideMark/>
          </w:tcPr>
          <w:p w14:paraId="34A57F5E"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Gazelle d'Arabie</w:t>
            </w:r>
          </w:p>
        </w:tc>
        <w:tc>
          <w:tcPr>
            <w:tcW w:w="1559" w:type="dxa"/>
            <w:noWrap/>
            <w:hideMark/>
          </w:tcPr>
          <w:p w14:paraId="4C13FB89"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Gazella </w:t>
            </w:r>
            <w:proofErr w:type="spellStart"/>
            <w:r w:rsidRPr="00EC70F6">
              <w:rPr>
                <w:rFonts w:ascii="Arial" w:hAnsi="Arial" w:cs="Arial"/>
                <w:i/>
                <w:iCs/>
                <w:sz w:val="18"/>
                <w:szCs w:val="18"/>
              </w:rPr>
              <w:t>gazella</w:t>
            </w:r>
            <w:proofErr w:type="spellEnd"/>
          </w:p>
        </w:tc>
        <w:tc>
          <w:tcPr>
            <w:tcW w:w="851" w:type="dxa"/>
            <w:noWrap/>
            <w:hideMark/>
          </w:tcPr>
          <w:p w14:paraId="35A59990"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2D0102EE"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1ADA213B"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(2016)</w:t>
            </w:r>
          </w:p>
        </w:tc>
        <w:tc>
          <w:tcPr>
            <w:tcW w:w="709" w:type="dxa"/>
            <w:noWrap/>
            <w:hideMark/>
          </w:tcPr>
          <w:p w14:paraId="3D3993D3"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64E8D2C0" w14:textId="77777777" w:rsidR="00EA19F0" w:rsidRPr="00EC70F6" w:rsidRDefault="00EA19F0" w:rsidP="00F53E9A">
            <w:pPr>
              <w:rPr>
                <w:rFonts w:ascii="Arial" w:hAnsi="Arial" w:cs="Arial"/>
                <w:sz w:val="18"/>
                <w:szCs w:val="18"/>
                <w:lang w:val="fr-FR"/>
              </w:rPr>
            </w:pPr>
          </w:p>
        </w:tc>
      </w:tr>
      <w:tr w:rsidR="00EA19F0" w:rsidRPr="00EC70F6" w14:paraId="40470231" w14:textId="77777777" w:rsidTr="003728C7">
        <w:trPr>
          <w:trHeight w:val="301"/>
        </w:trPr>
        <w:tc>
          <w:tcPr>
            <w:tcW w:w="1271" w:type="dxa"/>
            <w:noWrap/>
            <w:hideMark/>
          </w:tcPr>
          <w:p w14:paraId="77EBBB63"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Éléphant d'Afrique</w:t>
            </w:r>
          </w:p>
        </w:tc>
        <w:tc>
          <w:tcPr>
            <w:tcW w:w="1559" w:type="dxa"/>
            <w:noWrap/>
            <w:hideMark/>
          </w:tcPr>
          <w:p w14:paraId="2980C698"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Loxodonta </w:t>
            </w:r>
            <w:proofErr w:type="spellStart"/>
            <w:r w:rsidRPr="00EC70F6">
              <w:rPr>
                <w:rFonts w:ascii="Arial" w:hAnsi="Arial" w:cs="Arial"/>
                <w:i/>
                <w:iCs/>
                <w:sz w:val="18"/>
                <w:szCs w:val="18"/>
              </w:rPr>
              <w:t>africana</w:t>
            </w:r>
            <w:proofErr w:type="spellEnd"/>
          </w:p>
        </w:tc>
        <w:tc>
          <w:tcPr>
            <w:tcW w:w="851" w:type="dxa"/>
            <w:noWrap/>
            <w:hideMark/>
          </w:tcPr>
          <w:p w14:paraId="4C4F71FC"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1ED4B64D"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61627512"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(2020)</w:t>
            </w:r>
          </w:p>
        </w:tc>
        <w:tc>
          <w:tcPr>
            <w:tcW w:w="709" w:type="dxa"/>
            <w:noWrap/>
            <w:hideMark/>
          </w:tcPr>
          <w:p w14:paraId="19323039"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3570B7C6" w14:textId="77777777" w:rsidR="00EA19F0" w:rsidRPr="00EC70F6" w:rsidRDefault="00EA19F0" w:rsidP="00F53E9A">
            <w:pPr>
              <w:rPr>
                <w:rFonts w:ascii="Arial" w:hAnsi="Arial" w:cs="Arial"/>
                <w:sz w:val="18"/>
                <w:szCs w:val="18"/>
                <w:lang w:val="fr-FR"/>
              </w:rPr>
            </w:pPr>
          </w:p>
        </w:tc>
      </w:tr>
      <w:tr w:rsidR="00EA19F0" w:rsidRPr="00EC70F6" w14:paraId="31BA867B" w14:textId="77777777" w:rsidTr="003728C7">
        <w:trPr>
          <w:trHeight w:val="301"/>
        </w:trPr>
        <w:tc>
          <w:tcPr>
            <w:tcW w:w="1271" w:type="dxa"/>
            <w:noWrap/>
            <w:hideMark/>
          </w:tcPr>
          <w:p w14:paraId="7F2BF4C7"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Lycaon d’Afrique</w:t>
            </w:r>
          </w:p>
        </w:tc>
        <w:tc>
          <w:tcPr>
            <w:tcW w:w="1559" w:type="dxa"/>
            <w:noWrap/>
            <w:hideMark/>
          </w:tcPr>
          <w:p w14:paraId="545A7479"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Lycaon pictus</w:t>
            </w:r>
          </w:p>
        </w:tc>
        <w:tc>
          <w:tcPr>
            <w:tcW w:w="851" w:type="dxa"/>
            <w:noWrap/>
            <w:hideMark/>
          </w:tcPr>
          <w:p w14:paraId="2D331B4D"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1CAB2E8B"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6E254E9A"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(2012)</w:t>
            </w:r>
          </w:p>
        </w:tc>
        <w:tc>
          <w:tcPr>
            <w:tcW w:w="709" w:type="dxa"/>
            <w:noWrap/>
            <w:hideMark/>
          </w:tcPr>
          <w:p w14:paraId="28456E6C"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0AA9DE1C" w14:textId="77777777" w:rsidR="00EA19F0" w:rsidRPr="00EC70F6" w:rsidRDefault="00EA19F0" w:rsidP="00F53E9A">
            <w:pPr>
              <w:rPr>
                <w:rFonts w:ascii="Arial" w:hAnsi="Arial" w:cs="Arial"/>
                <w:sz w:val="18"/>
                <w:szCs w:val="18"/>
                <w:lang w:val="fr-FR"/>
              </w:rPr>
            </w:pPr>
          </w:p>
        </w:tc>
      </w:tr>
      <w:tr w:rsidR="00EA19F0" w:rsidRPr="00EC70F6" w14:paraId="2FDCB7C6" w14:textId="77777777" w:rsidTr="003728C7">
        <w:trPr>
          <w:trHeight w:val="301"/>
        </w:trPr>
        <w:tc>
          <w:tcPr>
            <w:tcW w:w="1271" w:type="dxa"/>
            <w:noWrap/>
            <w:hideMark/>
          </w:tcPr>
          <w:p w14:paraId="5BC5D9E6"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Antilope Saïga</w:t>
            </w:r>
          </w:p>
        </w:tc>
        <w:tc>
          <w:tcPr>
            <w:tcW w:w="1559" w:type="dxa"/>
            <w:noWrap/>
            <w:hideMark/>
          </w:tcPr>
          <w:p w14:paraId="504535C1"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Saiga borealis</w:t>
            </w:r>
          </w:p>
        </w:tc>
        <w:tc>
          <w:tcPr>
            <w:tcW w:w="851" w:type="dxa"/>
            <w:noWrap/>
            <w:hideMark/>
          </w:tcPr>
          <w:p w14:paraId="0A2C07DB"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56360EC2"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72E11D23"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(2018)</w:t>
            </w:r>
          </w:p>
        </w:tc>
        <w:tc>
          <w:tcPr>
            <w:tcW w:w="709" w:type="dxa"/>
            <w:noWrap/>
            <w:hideMark/>
          </w:tcPr>
          <w:p w14:paraId="4127C0CD"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2D1C4055" w14:textId="77777777" w:rsidR="00EA19F0" w:rsidRPr="00EC70F6" w:rsidRDefault="00EA19F0" w:rsidP="00F53E9A">
            <w:pPr>
              <w:rPr>
                <w:rFonts w:ascii="Arial" w:hAnsi="Arial" w:cs="Arial"/>
                <w:sz w:val="18"/>
                <w:szCs w:val="18"/>
                <w:lang w:val="fr-FR"/>
              </w:rPr>
            </w:pPr>
          </w:p>
        </w:tc>
      </w:tr>
      <w:tr w:rsidR="00EA19F0" w:rsidRPr="00835F7B" w14:paraId="7D3253A3" w14:textId="77777777" w:rsidTr="003728C7">
        <w:trPr>
          <w:trHeight w:val="301"/>
        </w:trPr>
        <w:tc>
          <w:tcPr>
            <w:tcW w:w="1271" w:type="dxa"/>
            <w:noWrap/>
            <w:hideMark/>
          </w:tcPr>
          <w:p w14:paraId="4182F7ED"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Chauve-souris à queue libre de La Touche</w:t>
            </w:r>
          </w:p>
        </w:tc>
        <w:tc>
          <w:tcPr>
            <w:tcW w:w="1559" w:type="dxa"/>
            <w:noWrap/>
            <w:hideMark/>
          </w:tcPr>
          <w:p w14:paraId="586E267F"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Tadarida</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latouchei</w:t>
            </w:r>
            <w:proofErr w:type="spellEnd"/>
          </w:p>
        </w:tc>
        <w:tc>
          <w:tcPr>
            <w:tcW w:w="851" w:type="dxa"/>
            <w:noWrap/>
            <w:hideMark/>
          </w:tcPr>
          <w:p w14:paraId="14C7C974"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4F882F85"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3693ECFD"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(2016)</w:t>
            </w:r>
          </w:p>
        </w:tc>
        <w:tc>
          <w:tcPr>
            <w:tcW w:w="709" w:type="dxa"/>
            <w:noWrap/>
            <w:hideMark/>
          </w:tcPr>
          <w:p w14:paraId="63F7806C"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29069942"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Présente en Chine, en RDP Lao, en Thaïlande et au Viet Nam</w:t>
            </w:r>
          </w:p>
        </w:tc>
      </w:tr>
      <w:tr w:rsidR="00EA19F0" w:rsidRPr="00EC70F6" w14:paraId="414CD1CC" w14:textId="77777777" w:rsidTr="003728C7">
        <w:trPr>
          <w:trHeight w:val="301"/>
        </w:trPr>
        <w:tc>
          <w:tcPr>
            <w:tcW w:w="1271" w:type="dxa"/>
            <w:noWrap/>
            <w:hideMark/>
          </w:tcPr>
          <w:p w14:paraId="0EBF8C2E"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Dauphin de l’Amazone</w:t>
            </w:r>
          </w:p>
        </w:tc>
        <w:tc>
          <w:tcPr>
            <w:tcW w:w="1559" w:type="dxa"/>
            <w:noWrap/>
            <w:hideMark/>
          </w:tcPr>
          <w:p w14:paraId="65716CD7"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Inia </w:t>
            </w:r>
            <w:proofErr w:type="spellStart"/>
            <w:r w:rsidRPr="00EC70F6">
              <w:rPr>
                <w:rFonts w:ascii="Arial" w:hAnsi="Arial" w:cs="Arial"/>
                <w:i/>
                <w:iCs/>
                <w:sz w:val="18"/>
                <w:szCs w:val="18"/>
              </w:rPr>
              <w:t>geoffrensis</w:t>
            </w:r>
            <w:proofErr w:type="spellEnd"/>
          </w:p>
        </w:tc>
        <w:tc>
          <w:tcPr>
            <w:tcW w:w="851" w:type="dxa"/>
            <w:noWrap/>
            <w:hideMark/>
          </w:tcPr>
          <w:p w14:paraId="4B6973C8"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278BAD47"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34834CAB"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(2018)</w:t>
            </w:r>
          </w:p>
        </w:tc>
        <w:tc>
          <w:tcPr>
            <w:tcW w:w="709" w:type="dxa"/>
            <w:noWrap/>
            <w:hideMark/>
          </w:tcPr>
          <w:p w14:paraId="2C2107BA"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0A32289D" w14:textId="77777777" w:rsidR="00EA19F0" w:rsidRPr="00EC70F6" w:rsidRDefault="00EA19F0" w:rsidP="00F53E9A">
            <w:pPr>
              <w:rPr>
                <w:rFonts w:ascii="Arial" w:hAnsi="Arial" w:cs="Arial"/>
                <w:sz w:val="18"/>
                <w:szCs w:val="18"/>
                <w:lang w:val="fr-FR"/>
              </w:rPr>
            </w:pPr>
          </w:p>
        </w:tc>
      </w:tr>
      <w:tr w:rsidR="00EA19F0" w:rsidRPr="00835F7B" w14:paraId="068E9381" w14:textId="77777777" w:rsidTr="003728C7">
        <w:trPr>
          <w:trHeight w:val="301"/>
        </w:trPr>
        <w:tc>
          <w:tcPr>
            <w:tcW w:w="1271" w:type="dxa"/>
            <w:noWrap/>
            <w:hideMark/>
          </w:tcPr>
          <w:p w14:paraId="3B1952E1"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 xml:space="preserve">Marsouin </w:t>
            </w:r>
            <w:proofErr w:type="spellStart"/>
            <w:r w:rsidRPr="00EC70F6">
              <w:rPr>
                <w:rFonts w:ascii="Arial" w:hAnsi="Arial" w:cs="Arial"/>
                <w:sz w:val="18"/>
                <w:szCs w:val="18"/>
                <w:lang w:val="fr-FR"/>
              </w:rPr>
              <w:t>aptèr</w:t>
            </w:r>
            <w:proofErr w:type="spellEnd"/>
          </w:p>
        </w:tc>
        <w:tc>
          <w:tcPr>
            <w:tcW w:w="1559" w:type="dxa"/>
            <w:noWrap/>
            <w:hideMark/>
          </w:tcPr>
          <w:p w14:paraId="558D5E6C"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Neophocaena</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asiaeorientalis</w:t>
            </w:r>
            <w:proofErr w:type="spellEnd"/>
          </w:p>
        </w:tc>
        <w:tc>
          <w:tcPr>
            <w:tcW w:w="851" w:type="dxa"/>
            <w:noWrap/>
            <w:hideMark/>
          </w:tcPr>
          <w:p w14:paraId="2B6C4986"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744D6FEB"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59CB8D32"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(2017)</w:t>
            </w:r>
          </w:p>
        </w:tc>
        <w:tc>
          <w:tcPr>
            <w:tcW w:w="709" w:type="dxa"/>
            <w:noWrap/>
            <w:hideMark/>
          </w:tcPr>
          <w:p w14:paraId="70F496B2"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72461B34"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Présente en Chine, au Japon et en Corée</w:t>
            </w:r>
          </w:p>
        </w:tc>
      </w:tr>
      <w:tr w:rsidR="00EA19F0" w:rsidRPr="00EC70F6" w14:paraId="45369C3B" w14:textId="77777777" w:rsidTr="003728C7">
        <w:trPr>
          <w:trHeight w:val="301"/>
        </w:trPr>
        <w:tc>
          <w:tcPr>
            <w:tcW w:w="1271" w:type="dxa"/>
            <w:noWrap/>
            <w:hideMark/>
          </w:tcPr>
          <w:p w14:paraId="26BD67D9"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Sotalie</w:t>
            </w:r>
          </w:p>
        </w:tc>
        <w:tc>
          <w:tcPr>
            <w:tcW w:w="1559" w:type="dxa"/>
            <w:noWrap/>
            <w:hideMark/>
          </w:tcPr>
          <w:p w14:paraId="4B45BB36"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Sotalia</w:t>
            </w:r>
            <w:proofErr w:type="spellEnd"/>
            <w:r w:rsidRPr="00EC70F6">
              <w:rPr>
                <w:rFonts w:ascii="Arial" w:hAnsi="Arial" w:cs="Arial"/>
                <w:i/>
                <w:iCs/>
                <w:sz w:val="18"/>
                <w:szCs w:val="18"/>
              </w:rPr>
              <w:t xml:space="preserve"> fluviatilis</w:t>
            </w:r>
          </w:p>
        </w:tc>
        <w:tc>
          <w:tcPr>
            <w:tcW w:w="851" w:type="dxa"/>
            <w:noWrap/>
            <w:hideMark/>
          </w:tcPr>
          <w:p w14:paraId="4D2BD61E"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25C20C06"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205414D4"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(2020)</w:t>
            </w:r>
          </w:p>
        </w:tc>
        <w:tc>
          <w:tcPr>
            <w:tcW w:w="709" w:type="dxa"/>
            <w:noWrap/>
            <w:hideMark/>
          </w:tcPr>
          <w:p w14:paraId="54AFC9E7"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76E1884B" w14:textId="77777777" w:rsidR="00EA19F0" w:rsidRPr="00EC70F6" w:rsidRDefault="00EA19F0" w:rsidP="00F53E9A">
            <w:pPr>
              <w:rPr>
                <w:rFonts w:ascii="Arial" w:hAnsi="Arial" w:cs="Arial"/>
                <w:sz w:val="18"/>
                <w:szCs w:val="18"/>
                <w:lang w:val="fr-FR"/>
              </w:rPr>
            </w:pPr>
          </w:p>
        </w:tc>
      </w:tr>
      <w:tr w:rsidR="00EA19F0" w:rsidRPr="00EC70F6" w14:paraId="4E60305B" w14:textId="77777777" w:rsidTr="003728C7">
        <w:trPr>
          <w:trHeight w:val="301"/>
        </w:trPr>
        <w:tc>
          <w:tcPr>
            <w:tcW w:w="1271" w:type="dxa"/>
            <w:noWrap/>
            <w:hideMark/>
          </w:tcPr>
          <w:p w14:paraId="5B146E5B"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Dauphin à bosse de l’océan Indien</w:t>
            </w:r>
          </w:p>
        </w:tc>
        <w:tc>
          <w:tcPr>
            <w:tcW w:w="1559" w:type="dxa"/>
            <w:noWrap/>
            <w:hideMark/>
          </w:tcPr>
          <w:p w14:paraId="39DA7A9E"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Sousa </w:t>
            </w:r>
            <w:proofErr w:type="spellStart"/>
            <w:r w:rsidRPr="00EC70F6">
              <w:rPr>
                <w:rFonts w:ascii="Arial" w:hAnsi="Arial" w:cs="Arial"/>
                <w:i/>
                <w:iCs/>
                <w:sz w:val="18"/>
                <w:szCs w:val="18"/>
              </w:rPr>
              <w:t>plumbea</w:t>
            </w:r>
            <w:proofErr w:type="spellEnd"/>
          </w:p>
        </w:tc>
        <w:tc>
          <w:tcPr>
            <w:tcW w:w="851" w:type="dxa"/>
            <w:noWrap/>
            <w:hideMark/>
          </w:tcPr>
          <w:p w14:paraId="0D9EC5E9"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1F1B2C33"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707B6EFA"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(2022)</w:t>
            </w:r>
          </w:p>
        </w:tc>
        <w:tc>
          <w:tcPr>
            <w:tcW w:w="709" w:type="dxa"/>
            <w:noWrap/>
            <w:hideMark/>
          </w:tcPr>
          <w:p w14:paraId="4A5D4D7A"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78722772" w14:textId="77777777" w:rsidR="00EA19F0" w:rsidRPr="00EC70F6" w:rsidRDefault="00EA19F0" w:rsidP="00F53E9A">
            <w:pPr>
              <w:rPr>
                <w:rFonts w:ascii="Arial" w:hAnsi="Arial" w:cs="Arial"/>
                <w:sz w:val="18"/>
                <w:szCs w:val="18"/>
                <w:lang w:val="fr-FR"/>
              </w:rPr>
            </w:pPr>
          </w:p>
        </w:tc>
      </w:tr>
      <w:tr w:rsidR="00EA19F0" w:rsidRPr="00835F7B" w14:paraId="65ADB166" w14:textId="77777777" w:rsidTr="003728C7">
        <w:trPr>
          <w:trHeight w:val="301"/>
        </w:trPr>
        <w:tc>
          <w:tcPr>
            <w:tcW w:w="1271" w:type="dxa"/>
            <w:noWrap/>
            <w:hideMark/>
          </w:tcPr>
          <w:p w14:paraId="5B2BFB48"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lastRenderedPageBreak/>
              <w:t>Esturgeon sibérien</w:t>
            </w:r>
          </w:p>
        </w:tc>
        <w:tc>
          <w:tcPr>
            <w:tcW w:w="1559" w:type="dxa"/>
            <w:noWrap/>
            <w:hideMark/>
          </w:tcPr>
          <w:p w14:paraId="4153EC65"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Acipenser </w:t>
            </w:r>
            <w:proofErr w:type="spellStart"/>
            <w:r w:rsidRPr="00EC70F6">
              <w:rPr>
                <w:rFonts w:ascii="Arial" w:hAnsi="Arial" w:cs="Arial"/>
                <w:i/>
                <w:iCs/>
                <w:sz w:val="18"/>
                <w:szCs w:val="18"/>
              </w:rPr>
              <w:t>baerii</w:t>
            </w:r>
            <w:proofErr w:type="spellEnd"/>
          </w:p>
        </w:tc>
        <w:tc>
          <w:tcPr>
            <w:tcW w:w="851" w:type="dxa"/>
            <w:noWrap/>
            <w:hideMark/>
          </w:tcPr>
          <w:p w14:paraId="4BA0C677"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71EAB305"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53E2C751"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3E055C0C"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6EA9083B"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La plupart des États de l’aire de répartition ne sont pas des États Parties membres</w:t>
            </w:r>
          </w:p>
        </w:tc>
      </w:tr>
      <w:tr w:rsidR="00EA19F0" w:rsidRPr="00835F7B" w14:paraId="0CC9F146" w14:textId="77777777" w:rsidTr="003728C7">
        <w:trPr>
          <w:trHeight w:val="301"/>
        </w:trPr>
        <w:tc>
          <w:tcPr>
            <w:tcW w:w="1271" w:type="dxa"/>
            <w:noWrap/>
            <w:hideMark/>
          </w:tcPr>
          <w:p w14:paraId="537B7A88"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Esturgeon jaune</w:t>
            </w:r>
          </w:p>
        </w:tc>
        <w:tc>
          <w:tcPr>
            <w:tcW w:w="1559" w:type="dxa"/>
            <w:noWrap/>
            <w:hideMark/>
          </w:tcPr>
          <w:p w14:paraId="4318A380"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Acipenser </w:t>
            </w:r>
            <w:proofErr w:type="spellStart"/>
            <w:r w:rsidRPr="00EC70F6">
              <w:rPr>
                <w:rFonts w:ascii="Arial" w:hAnsi="Arial" w:cs="Arial"/>
                <w:i/>
                <w:iCs/>
                <w:sz w:val="18"/>
                <w:szCs w:val="18"/>
              </w:rPr>
              <w:t>fulvescens</w:t>
            </w:r>
            <w:proofErr w:type="spellEnd"/>
          </w:p>
        </w:tc>
        <w:tc>
          <w:tcPr>
            <w:tcW w:w="851" w:type="dxa"/>
            <w:noWrap/>
            <w:hideMark/>
          </w:tcPr>
          <w:p w14:paraId="23453527"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3114CFDE"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Inconnue</w:t>
            </w:r>
          </w:p>
        </w:tc>
        <w:tc>
          <w:tcPr>
            <w:tcW w:w="1417" w:type="dxa"/>
            <w:noWrap/>
            <w:hideMark/>
          </w:tcPr>
          <w:p w14:paraId="0677420E"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282DD4BA"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01469B8C"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Présente aux États-Unis et au Canada</w:t>
            </w:r>
          </w:p>
        </w:tc>
      </w:tr>
      <w:tr w:rsidR="00EA19F0" w:rsidRPr="00EC70F6" w14:paraId="3A0B3877" w14:textId="77777777" w:rsidTr="003728C7">
        <w:trPr>
          <w:trHeight w:val="301"/>
        </w:trPr>
        <w:tc>
          <w:tcPr>
            <w:tcW w:w="1271" w:type="dxa"/>
            <w:noWrap/>
            <w:hideMark/>
          </w:tcPr>
          <w:p w14:paraId="3A39D2BD"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Esturgeon russe</w:t>
            </w:r>
          </w:p>
        </w:tc>
        <w:tc>
          <w:tcPr>
            <w:tcW w:w="1559" w:type="dxa"/>
            <w:noWrap/>
            <w:hideMark/>
          </w:tcPr>
          <w:p w14:paraId="57566680"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Acipenser </w:t>
            </w:r>
            <w:proofErr w:type="spellStart"/>
            <w:r w:rsidRPr="00EC70F6">
              <w:rPr>
                <w:rFonts w:ascii="Arial" w:hAnsi="Arial" w:cs="Arial"/>
                <w:i/>
                <w:iCs/>
                <w:sz w:val="18"/>
                <w:szCs w:val="18"/>
              </w:rPr>
              <w:t>gueldenstaedtii</w:t>
            </w:r>
            <w:proofErr w:type="spellEnd"/>
          </w:p>
        </w:tc>
        <w:tc>
          <w:tcPr>
            <w:tcW w:w="851" w:type="dxa"/>
            <w:noWrap/>
            <w:hideMark/>
          </w:tcPr>
          <w:p w14:paraId="28A729BF"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2FF957C9"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0BA973DE"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7ECEC7D0"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5DD4714B" w14:textId="77777777" w:rsidR="00EA19F0" w:rsidRPr="00EC70F6" w:rsidRDefault="00EA19F0" w:rsidP="00F53E9A">
            <w:pPr>
              <w:rPr>
                <w:rFonts w:ascii="Arial" w:hAnsi="Arial" w:cs="Arial"/>
                <w:sz w:val="18"/>
                <w:szCs w:val="18"/>
                <w:lang w:val="fr-FR"/>
              </w:rPr>
            </w:pPr>
          </w:p>
        </w:tc>
      </w:tr>
      <w:tr w:rsidR="00EA19F0" w:rsidRPr="00835F7B" w14:paraId="71257F8B" w14:textId="77777777" w:rsidTr="003728C7">
        <w:trPr>
          <w:trHeight w:val="301"/>
        </w:trPr>
        <w:tc>
          <w:tcPr>
            <w:tcW w:w="1271" w:type="dxa"/>
            <w:noWrap/>
            <w:hideMark/>
          </w:tcPr>
          <w:p w14:paraId="5B820E7C"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Esturgeon vert</w:t>
            </w:r>
          </w:p>
        </w:tc>
        <w:tc>
          <w:tcPr>
            <w:tcW w:w="1559" w:type="dxa"/>
            <w:noWrap/>
            <w:hideMark/>
          </w:tcPr>
          <w:p w14:paraId="2772A269"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Acipenser </w:t>
            </w:r>
            <w:proofErr w:type="spellStart"/>
            <w:r w:rsidRPr="00EC70F6">
              <w:rPr>
                <w:rFonts w:ascii="Arial" w:hAnsi="Arial" w:cs="Arial"/>
                <w:i/>
                <w:iCs/>
                <w:sz w:val="18"/>
                <w:szCs w:val="18"/>
              </w:rPr>
              <w:t>medirostris</w:t>
            </w:r>
            <w:proofErr w:type="spellEnd"/>
          </w:p>
        </w:tc>
        <w:tc>
          <w:tcPr>
            <w:tcW w:w="851" w:type="dxa"/>
            <w:noWrap/>
            <w:hideMark/>
          </w:tcPr>
          <w:p w14:paraId="73CD572E"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27967307"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Inconnue</w:t>
            </w:r>
          </w:p>
        </w:tc>
        <w:tc>
          <w:tcPr>
            <w:tcW w:w="1417" w:type="dxa"/>
            <w:noWrap/>
            <w:hideMark/>
          </w:tcPr>
          <w:p w14:paraId="51C79BFF"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71B87846"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4CEB122F"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Présente aux États-Unis, au Canada et au Mexique</w:t>
            </w:r>
          </w:p>
        </w:tc>
      </w:tr>
      <w:tr w:rsidR="00EA19F0" w:rsidRPr="00835F7B" w14:paraId="32143CDB" w14:textId="77777777" w:rsidTr="003728C7">
        <w:trPr>
          <w:trHeight w:val="301"/>
        </w:trPr>
        <w:tc>
          <w:tcPr>
            <w:tcW w:w="1271" w:type="dxa"/>
            <w:noWrap/>
            <w:hideMark/>
          </w:tcPr>
          <w:p w14:paraId="469AFBF8"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Esturgeon de Sakhaline</w:t>
            </w:r>
          </w:p>
        </w:tc>
        <w:tc>
          <w:tcPr>
            <w:tcW w:w="1559" w:type="dxa"/>
            <w:noWrap/>
            <w:hideMark/>
          </w:tcPr>
          <w:p w14:paraId="42C13854"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Acipenser </w:t>
            </w:r>
            <w:proofErr w:type="spellStart"/>
            <w:r w:rsidRPr="00EC70F6">
              <w:rPr>
                <w:rFonts w:ascii="Arial" w:hAnsi="Arial" w:cs="Arial"/>
                <w:i/>
                <w:iCs/>
                <w:sz w:val="18"/>
                <w:szCs w:val="18"/>
              </w:rPr>
              <w:t>mikadoi</w:t>
            </w:r>
            <w:proofErr w:type="spellEnd"/>
          </w:p>
        </w:tc>
        <w:tc>
          <w:tcPr>
            <w:tcW w:w="851" w:type="dxa"/>
            <w:noWrap/>
            <w:hideMark/>
          </w:tcPr>
          <w:p w14:paraId="099AC330"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113EC5A8"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303180DE"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76299F62"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35D47188"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Présente en Fédération de Russie, en République populaire démocratique de Corée et au Japon</w:t>
            </w:r>
          </w:p>
        </w:tc>
      </w:tr>
      <w:tr w:rsidR="00EA19F0" w:rsidRPr="00EC70F6" w14:paraId="517FEAC6" w14:textId="77777777" w:rsidTr="003728C7">
        <w:trPr>
          <w:trHeight w:val="301"/>
        </w:trPr>
        <w:tc>
          <w:tcPr>
            <w:tcW w:w="1271" w:type="dxa"/>
            <w:noWrap/>
            <w:hideMark/>
          </w:tcPr>
          <w:p w14:paraId="4D6F7E37"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Esturgeon de l’Adriatique</w:t>
            </w:r>
          </w:p>
        </w:tc>
        <w:tc>
          <w:tcPr>
            <w:tcW w:w="1559" w:type="dxa"/>
            <w:noWrap/>
            <w:hideMark/>
          </w:tcPr>
          <w:p w14:paraId="4949E9F5"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Acipenser </w:t>
            </w:r>
            <w:proofErr w:type="spellStart"/>
            <w:r w:rsidRPr="00EC70F6">
              <w:rPr>
                <w:rFonts w:ascii="Arial" w:hAnsi="Arial" w:cs="Arial"/>
                <w:i/>
                <w:iCs/>
                <w:sz w:val="18"/>
                <w:szCs w:val="18"/>
              </w:rPr>
              <w:t>naccarii</w:t>
            </w:r>
            <w:proofErr w:type="spellEnd"/>
          </w:p>
        </w:tc>
        <w:tc>
          <w:tcPr>
            <w:tcW w:w="851" w:type="dxa"/>
            <w:noWrap/>
            <w:hideMark/>
          </w:tcPr>
          <w:p w14:paraId="33A13E03"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4BD4C30B" w14:textId="152CF8CD" w:rsidR="00EA19F0" w:rsidRPr="00EC70F6" w:rsidRDefault="00EA19F0" w:rsidP="00F53E9A">
            <w:pPr>
              <w:jc w:val="center"/>
              <w:rPr>
                <w:rFonts w:ascii="Arial" w:hAnsi="Arial" w:cs="Arial"/>
                <w:sz w:val="18"/>
                <w:szCs w:val="18"/>
                <w:lang w:val="fr-FR"/>
              </w:rPr>
            </w:pPr>
            <w:proofErr w:type="spellStart"/>
            <w:r w:rsidRPr="00EC70F6">
              <w:rPr>
                <w:rFonts w:ascii="Arial" w:hAnsi="Arial" w:cs="Arial"/>
                <w:sz w:val="18"/>
                <w:szCs w:val="18"/>
                <w:lang w:val="fr-FR"/>
              </w:rPr>
              <w:t>Augmenta</w:t>
            </w:r>
            <w:r w:rsidR="00C917BF">
              <w:rPr>
                <w:rFonts w:ascii="Arial" w:hAnsi="Arial" w:cs="Arial"/>
                <w:sz w:val="18"/>
                <w:szCs w:val="18"/>
                <w:lang w:val="fr-FR"/>
              </w:rPr>
              <w:t>-</w:t>
            </w:r>
            <w:r w:rsidRPr="00EC70F6">
              <w:rPr>
                <w:rFonts w:ascii="Arial" w:hAnsi="Arial" w:cs="Arial"/>
                <w:sz w:val="18"/>
                <w:szCs w:val="18"/>
                <w:lang w:val="fr-FR"/>
              </w:rPr>
              <w:t>tion</w:t>
            </w:r>
            <w:proofErr w:type="spellEnd"/>
          </w:p>
        </w:tc>
        <w:tc>
          <w:tcPr>
            <w:tcW w:w="1417" w:type="dxa"/>
            <w:noWrap/>
            <w:hideMark/>
          </w:tcPr>
          <w:p w14:paraId="3C4B618D"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Monde et Europe (2019)</w:t>
            </w:r>
          </w:p>
        </w:tc>
        <w:tc>
          <w:tcPr>
            <w:tcW w:w="709" w:type="dxa"/>
            <w:noWrap/>
            <w:hideMark/>
          </w:tcPr>
          <w:p w14:paraId="32EA2EEC"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5D16DF43" w14:textId="77777777" w:rsidR="00EA19F0" w:rsidRPr="00EC70F6" w:rsidRDefault="00EA19F0" w:rsidP="00F53E9A">
            <w:pPr>
              <w:rPr>
                <w:rFonts w:ascii="Arial" w:hAnsi="Arial" w:cs="Arial"/>
                <w:sz w:val="18"/>
                <w:szCs w:val="18"/>
                <w:lang w:val="fr-FR"/>
              </w:rPr>
            </w:pPr>
          </w:p>
        </w:tc>
      </w:tr>
      <w:tr w:rsidR="00EA19F0" w:rsidRPr="00EC70F6" w14:paraId="1CF30EA7" w14:textId="77777777" w:rsidTr="003728C7">
        <w:trPr>
          <w:trHeight w:val="301"/>
        </w:trPr>
        <w:tc>
          <w:tcPr>
            <w:tcW w:w="1271" w:type="dxa"/>
            <w:noWrap/>
            <w:hideMark/>
          </w:tcPr>
          <w:p w14:paraId="335E9B2D"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Esturgeon nu</w:t>
            </w:r>
          </w:p>
        </w:tc>
        <w:tc>
          <w:tcPr>
            <w:tcW w:w="1559" w:type="dxa"/>
            <w:noWrap/>
            <w:hideMark/>
          </w:tcPr>
          <w:p w14:paraId="4F73E0BE"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Acipenser </w:t>
            </w:r>
            <w:proofErr w:type="spellStart"/>
            <w:r w:rsidRPr="00EC70F6">
              <w:rPr>
                <w:rFonts w:ascii="Arial" w:hAnsi="Arial" w:cs="Arial"/>
                <w:i/>
                <w:iCs/>
                <w:sz w:val="18"/>
                <w:szCs w:val="18"/>
              </w:rPr>
              <w:t>nudiventris</w:t>
            </w:r>
            <w:proofErr w:type="spellEnd"/>
          </w:p>
        </w:tc>
        <w:tc>
          <w:tcPr>
            <w:tcW w:w="851" w:type="dxa"/>
            <w:noWrap/>
            <w:hideMark/>
          </w:tcPr>
          <w:p w14:paraId="2B81B93C"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2AABEEF7"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20FB4E1A"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63F00326"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09B5C27E" w14:textId="77777777" w:rsidR="00EA19F0" w:rsidRPr="00EC70F6" w:rsidRDefault="00EA19F0" w:rsidP="00F53E9A">
            <w:pPr>
              <w:rPr>
                <w:rFonts w:ascii="Arial" w:hAnsi="Arial" w:cs="Arial"/>
                <w:sz w:val="18"/>
                <w:szCs w:val="18"/>
                <w:lang w:val="fr-FR"/>
              </w:rPr>
            </w:pPr>
          </w:p>
        </w:tc>
      </w:tr>
      <w:tr w:rsidR="00EA19F0" w:rsidRPr="00EC70F6" w14:paraId="021E2D4C" w14:textId="77777777" w:rsidTr="003728C7">
        <w:trPr>
          <w:trHeight w:val="301"/>
        </w:trPr>
        <w:tc>
          <w:tcPr>
            <w:tcW w:w="1271" w:type="dxa"/>
            <w:noWrap/>
            <w:hideMark/>
          </w:tcPr>
          <w:p w14:paraId="3385DCF5"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Esturgeon perse</w:t>
            </w:r>
          </w:p>
        </w:tc>
        <w:tc>
          <w:tcPr>
            <w:tcW w:w="1559" w:type="dxa"/>
            <w:noWrap/>
            <w:hideMark/>
          </w:tcPr>
          <w:p w14:paraId="317A7700"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Acipenser </w:t>
            </w:r>
            <w:proofErr w:type="spellStart"/>
            <w:r w:rsidRPr="00EC70F6">
              <w:rPr>
                <w:rFonts w:ascii="Arial" w:hAnsi="Arial" w:cs="Arial"/>
                <w:i/>
                <w:iCs/>
                <w:sz w:val="18"/>
                <w:szCs w:val="18"/>
              </w:rPr>
              <w:t>persicus</w:t>
            </w:r>
            <w:proofErr w:type="spellEnd"/>
          </w:p>
        </w:tc>
        <w:tc>
          <w:tcPr>
            <w:tcW w:w="851" w:type="dxa"/>
            <w:noWrap/>
            <w:hideMark/>
          </w:tcPr>
          <w:p w14:paraId="4234063A"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60DFC6FF"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03E1FC02"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0F8D8443"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4317C645" w14:textId="77777777" w:rsidR="00EA19F0" w:rsidRPr="00EC70F6" w:rsidRDefault="00EA19F0" w:rsidP="00F53E9A">
            <w:pPr>
              <w:rPr>
                <w:rFonts w:ascii="Arial" w:hAnsi="Arial" w:cs="Arial"/>
                <w:sz w:val="18"/>
                <w:szCs w:val="18"/>
                <w:lang w:val="fr-FR"/>
              </w:rPr>
            </w:pPr>
          </w:p>
        </w:tc>
      </w:tr>
      <w:tr w:rsidR="00EA19F0" w:rsidRPr="00EC70F6" w14:paraId="1C0689CB" w14:textId="77777777" w:rsidTr="003728C7">
        <w:trPr>
          <w:trHeight w:val="301"/>
        </w:trPr>
        <w:tc>
          <w:tcPr>
            <w:tcW w:w="1271" w:type="dxa"/>
            <w:noWrap/>
            <w:hideMark/>
          </w:tcPr>
          <w:p w14:paraId="5ABC631F" w14:textId="77777777" w:rsidR="00EA19F0" w:rsidRPr="00EC70F6" w:rsidRDefault="00EA19F0" w:rsidP="00F53E9A">
            <w:pPr>
              <w:rPr>
                <w:rFonts w:ascii="Arial" w:hAnsi="Arial" w:cs="Arial"/>
                <w:sz w:val="18"/>
                <w:szCs w:val="18"/>
              </w:rPr>
            </w:pPr>
            <w:r w:rsidRPr="00EC70F6">
              <w:rPr>
                <w:rFonts w:ascii="Arial" w:hAnsi="Arial" w:cs="Arial"/>
                <w:sz w:val="18"/>
                <w:szCs w:val="18"/>
              </w:rPr>
              <w:t>Sterlet</w:t>
            </w:r>
          </w:p>
        </w:tc>
        <w:tc>
          <w:tcPr>
            <w:tcW w:w="1559" w:type="dxa"/>
            <w:noWrap/>
            <w:hideMark/>
          </w:tcPr>
          <w:p w14:paraId="0833840B"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Acipenser </w:t>
            </w:r>
            <w:proofErr w:type="spellStart"/>
            <w:r w:rsidRPr="00EC70F6">
              <w:rPr>
                <w:rFonts w:ascii="Arial" w:hAnsi="Arial" w:cs="Arial"/>
                <w:i/>
                <w:iCs/>
                <w:sz w:val="18"/>
                <w:szCs w:val="18"/>
              </w:rPr>
              <w:t>ruthenus</w:t>
            </w:r>
            <w:proofErr w:type="spellEnd"/>
          </w:p>
        </w:tc>
        <w:tc>
          <w:tcPr>
            <w:tcW w:w="851" w:type="dxa"/>
            <w:noWrap/>
            <w:hideMark/>
          </w:tcPr>
          <w:p w14:paraId="3B5D5411"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EN</w:t>
            </w:r>
          </w:p>
        </w:tc>
        <w:tc>
          <w:tcPr>
            <w:tcW w:w="1134" w:type="dxa"/>
            <w:noWrap/>
            <w:hideMark/>
          </w:tcPr>
          <w:p w14:paraId="066EE141"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66C41C41"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Europe (2023)</w:t>
            </w:r>
          </w:p>
        </w:tc>
        <w:tc>
          <w:tcPr>
            <w:tcW w:w="709" w:type="dxa"/>
            <w:noWrap/>
            <w:hideMark/>
          </w:tcPr>
          <w:p w14:paraId="0C7CD8CF"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2C9645F5" w14:textId="77777777" w:rsidR="00EA19F0" w:rsidRPr="00EC70F6" w:rsidRDefault="00EA19F0" w:rsidP="00F53E9A">
            <w:pPr>
              <w:rPr>
                <w:rFonts w:ascii="Arial" w:hAnsi="Arial" w:cs="Arial"/>
                <w:sz w:val="18"/>
                <w:szCs w:val="18"/>
                <w:lang w:val="fr-FR"/>
              </w:rPr>
            </w:pPr>
          </w:p>
        </w:tc>
      </w:tr>
      <w:tr w:rsidR="00EA19F0" w:rsidRPr="00835F7B" w14:paraId="104DCFBD" w14:textId="77777777" w:rsidTr="003728C7">
        <w:trPr>
          <w:trHeight w:val="301"/>
        </w:trPr>
        <w:tc>
          <w:tcPr>
            <w:tcW w:w="1271" w:type="dxa"/>
            <w:noWrap/>
            <w:hideMark/>
          </w:tcPr>
          <w:p w14:paraId="41E0F6A8"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Esturgeon de l’Amour</w:t>
            </w:r>
          </w:p>
        </w:tc>
        <w:tc>
          <w:tcPr>
            <w:tcW w:w="1559" w:type="dxa"/>
            <w:noWrap/>
            <w:hideMark/>
          </w:tcPr>
          <w:p w14:paraId="6E635090"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Acipenser </w:t>
            </w:r>
            <w:proofErr w:type="spellStart"/>
            <w:r w:rsidRPr="00EC70F6">
              <w:rPr>
                <w:rFonts w:ascii="Arial" w:hAnsi="Arial" w:cs="Arial"/>
                <w:i/>
                <w:iCs/>
                <w:sz w:val="18"/>
                <w:szCs w:val="18"/>
              </w:rPr>
              <w:t>schrenckii</w:t>
            </w:r>
            <w:proofErr w:type="spellEnd"/>
          </w:p>
        </w:tc>
        <w:tc>
          <w:tcPr>
            <w:tcW w:w="851" w:type="dxa"/>
            <w:noWrap/>
            <w:hideMark/>
          </w:tcPr>
          <w:p w14:paraId="731693BA"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442E4AAB"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3EF364F4"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1A74AE86"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095801E8"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Présente en Chine et dans la Fédération de Russie</w:t>
            </w:r>
          </w:p>
        </w:tc>
      </w:tr>
      <w:tr w:rsidR="00EA19F0" w:rsidRPr="00835F7B" w14:paraId="6FA31DFA" w14:textId="77777777" w:rsidTr="003728C7">
        <w:trPr>
          <w:trHeight w:val="301"/>
        </w:trPr>
        <w:tc>
          <w:tcPr>
            <w:tcW w:w="1271" w:type="dxa"/>
            <w:noWrap/>
            <w:hideMark/>
          </w:tcPr>
          <w:p w14:paraId="142750D1"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Esturgeon chinois</w:t>
            </w:r>
          </w:p>
        </w:tc>
        <w:tc>
          <w:tcPr>
            <w:tcW w:w="1559" w:type="dxa"/>
            <w:noWrap/>
            <w:hideMark/>
          </w:tcPr>
          <w:p w14:paraId="43541C85"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Acipenser sinensis</w:t>
            </w:r>
          </w:p>
        </w:tc>
        <w:tc>
          <w:tcPr>
            <w:tcW w:w="851" w:type="dxa"/>
            <w:noWrap/>
            <w:hideMark/>
          </w:tcPr>
          <w:p w14:paraId="0CD6F5CF"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2DA0B15C"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08C0E1E1"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6AA624D7"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02E03D7A"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Limitée à la Chine, disparue au Japon et en République de Corée</w:t>
            </w:r>
          </w:p>
        </w:tc>
      </w:tr>
      <w:tr w:rsidR="00EA19F0" w:rsidRPr="00EC70F6" w14:paraId="17069C53" w14:textId="77777777" w:rsidTr="003728C7">
        <w:trPr>
          <w:trHeight w:val="301"/>
        </w:trPr>
        <w:tc>
          <w:tcPr>
            <w:tcW w:w="1271" w:type="dxa"/>
            <w:noWrap/>
            <w:hideMark/>
          </w:tcPr>
          <w:p w14:paraId="5FC1E38D"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Esturgeon étoilé</w:t>
            </w:r>
          </w:p>
        </w:tc>
        <w:tc>
          <w:tcPr>
            <w:tcW w:w="1559" w:type="dxa"/>
            <w:noWrap/>
            <w:hideMark/>
          </w:tcPr>
          <w:p w14:paraId="2C438000"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Acipenser stellatus</w:t>
            </w:r>
          </w:p>
        </w:tc>
        <w:tc>
          <w:tcPr>
            <w:tcW w:w="851" w:type="dxa"/>
            <w:noWrap/>
            <w:hideMark/>
          </w:tcPr>
          <w:p w14:paraId="3492496E"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6B17DB19"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0D3D3BA1"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0125588C"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10C2AA29" w14:textId="77777777" w:rsidR="00EA19F0" w:rsidRPr="00EC70F6" w:rsidRDefault="00EA19F0" w:rsidP="00F53E9A">
            <w:pPr>
              <w:rPr>
                <w:rFonts w:ascii="Arial" w:hAnsi="Arial" w:cs="Arial"/>
                <w:sz w:val="18"/>
                <w:szCs w:val="18"/>
                <w:lang w:val="fr-FR"/>
              </w:rPr>
            </w:pPr>
          </w:p>
        </w:tc>
      </w:tr>
      <w:tr w:rsidR="00EA19F0" w:rsidRPr="00835F7B" w14:paraId="4F67ECF8" w14:textId="77777777" w:rsidTr="003728C7">
        <w:trPr>
          <w:trHeight w:val="301"/>
        </w:trPr>
        <w:tc>
          <w:tcPr>
            <w:tcW w:w="1271" w:type="dxa"/>
            <w:noWrap/>
            <w:hideMark/>
          </w:tcPr>
          <w:p w14:paraId="73A7C852"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Kaluga/Grand esturgeon de Sibérie</w:t>
            </w:r>
          </w:p>
        </w:tc>
        <w:tc>
          <w:tcPr>
            <w:tcW w:w="1559" w:type="dxa"/>
            <w:noWrap/>
            <w:hideMark/>
          </w:tcPr>
          <w:p w14:paraId="06BCE1C6"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Huso </w:t>
            </w:r>
            <w:proofErr w:type="spellStart"/>
            <w:r w:rsidRPr="00EC70F6">
              <w:rPr>
                <w:rFonts w:ascii="Arial" w:hAnsi="Arial" w:cs="Arial"/>
                <w:i/>
                <w:iCs/>
                <w:sz w:val="18"/>
                <w:szCs w:val="18"/>
              </w:rPr>
              <w:t>dauricus</w:t>
            </w:r>
            <w:proofErr w:type="spellEnd"/>
          </w:p>
        </w:tc>
        <w:tc>
          <w:tcPr>
            <w:tcW w:w="851" w:type="dxa"/>
            <w:noWrap/>
            <w:hideMark/>
          </w:tcPr>
          <w:p w14:paraId="172E1B0F"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5ED0D5C8"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0CA63080"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5E9F65FB"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241832F7"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Présente en Chine, au Japon et dans la Fédération de Russie</w:t>
            </w:r>
          </w:p>
        </w:tc>
      </w:tr>
      <w:tr w:rsidR="00EA19F0" w:rsidRPr="00EC70F6" w14:paraId="2BCA0D04" w14:textId="77777777" w:rsidTr="003728C7">
        <w:trPr>
          <w:trHeight w:val="301"/>
        </w:trPr>
        <w:tc>
          <w:tcPr>
            <w:tcW w:w="1271" w:type="dxa"/>
            <w:noWrap/>
            <w:hideMark/>
          </w:tcPr>
          <w:p w14:paraId="60FACB9F"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Grand esturgeon/Beluga</w:t>
            </w:r>
          </w:p>
        </w:tc>
        <w:tc>
          <w:tcPr>
            <w:tcW w:w="1559" w:type="dxa"/>
            <w:noWrap/>
            <w:hideMark/>
          </w:tcPr>
          <w:p w14:paraId="10627153"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 xml:space="preserve">Huso </w:t>
            </w:r>
            <w:proofErr w:type="spellStart"/>
            <w:r w:rsidRPr="00EC70F6">
              <w:rPr>
                <w:rFonts w:ascii="Arial" w:hAnsi="Arial" w:cs="Arial"/>
                <w:i/>
                <w:iCs/>
                <w:sz w:val="18"/>
                <w:szCs w:val="18"/>
              </w:rPr>
              <w:t>huso</w:t>
            </w:r>
            <w:proofErr w:type="spellEnd"/>
          </w:p>
        </w:tc>
        <w:tc>
          <w:tcPr>
            <w:tcW w:w="851" w:type="dxa"/>
            <w:noWrap/>
            <w:hideMark/>
          </w:tcPr>
          <w:p w14:paraId="2BA23979"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098392E7"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17A76763"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0C35EEAD"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0C120EAF" w14:textId="77777777" w:rsidR="00EA19F0" w:rsidRPr="00EC70F6" w:rsidRDefault="00EA19F0" w:rsidP="00F53E9A">
            <w:pPr>
              <w:rPr>
                <w:rFonts w:ascii="Arial" w:hAnsi="Arial" w:cs="Arial"/>
                <w:sz w:val="18"/>
                <w:szCs w:val="18"/>
                <w:lang w:val="fr-FR"/>
              </w:rPr>
            </w:pPr>
          </w:p>
        </w:tc>
      </w:tr>
      <w:tr w:rsidR="00EA19F0" w:rsidRPr="00EC70F6" w14:paraId="6D3D05C0" w14:textId="77777777" w:rsidTr="003728C7">
        <w:trPr>
          <w:trHeight w:val="301"/>
        </w:trPr>
        <w:tc>
          <w:tcPr>
            <w:tcW w:w="1271" w:type="dxa"/>
            <w:noWrap/>
            <w:hideMark/>
          </w:tcPr>
          <w:p w14:paraId="01622A33"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 xml:space="preserve">Esturgeon à museau court de </w:t>
            </w:r>
            <w:proofErr w:type="spellStart"/>
            <w:r w:rsidRPr="00EC70F6">
              <w:rPr>
                <w:rFonts w:ascii="Arial" w:hAnsi="Arial" w:cs="Arial"/>
                <w:sz w:val="18"/>
                <w:szCs w:val="18"/>
                <w:lang w:val="fr-FR"/>
              </w:rPr>
              <w:t>Syr-Dar</w:t>
            </w:r>
            <w:proofErr w:type="spellEnd"/>
          </w:p>
        </w:tc>
        <w:tc>
          <w:tcPr>
            <w:tcW w:w="1559" w:type="dxa"/>
            <w:noWrap/>
            <w:hideMark/>
          </w:tcPr>
          <w:p w14:paraId="2DF98E8A"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Pseudoscaphirhynchus</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fedtschenkoi</w:t>
            </w:r>
            <w:proofErr w:type="spellEnd"/>
          </w:p>
        </w:tc>
        <w:tc>
          <w:tcPr>
            <w:tcW w:w="851" w:type="dxa"/>
            <w:noWrap/>
            <w:hideMark/>
          </w:tcPr>
          <w:p w14:paraId="59DE1DD2"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392AF6E4"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404E52B5"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17C7C758"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6637296C" w14:textId="77777777" w:rsidR="00EA19F0" w:rsidRPr="00EC70F6" w:rsidRDefault="00EA19F0" w:rsidP="00F53E9A">
            <w:pPr>
              <w:rPr>
                <w:rFonts w:ascii="Arial" w:hAnsi="Arial" w:cs="Arial"/>
                <w:sz w:val="18"/>
                <w:szCs w:val="18"/>
                <w:lang w:val="fr-FR"/>
              </w:rPr>
            </w:pPr>
          </w:p>
        </w:tc>
      </w:tr>
      <w:tr w:rsidR="00EA19F0" w:rsidRPr="00EC70F6" w14:paraId="24ACAECC" w14:textId="77777777" w:rsidTr="003728C7">
        <w:trPr>
          <w:trHeight w:val="301"/>
        </w:trPr>
        <w:tc>
          <w:tcPr>
            <w:tcW w:w="1271" w:type="dxa"/>
            <w:noWrap/>
            <w:hideMark/>
          </w:tcPr>
          <w:p w14:paraId="591277B5"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Esturgeon à petit museau</w:t>
            </w:r>
          </w:p>
        </w:tc>
        <w:tc>
          <w:tcPr>
            <w:tcW w:w="1559" w:type="dxa"/>
            <w:noWrap/>
            <w:hideMark/>
          </w:tcPr>
          <w:p w14:paraId="34873664"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Pseudoscaphirhynchus</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hermanni</w:t>
            </w:r>
            <w:proofErr w:type="spellEnd"/>
          </w:p>
        </w:tc>
        <w:tc>
          <w:tcPr>
            <w:tcW w:w="851" w:type="dxa"/>
            <w:noWrap/>
            <w:hideMark/>
          </w:tcPr>
          <w:p w14:paraId="423E79C9"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71D2FD97"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4657876F"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26F397A6"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6A0D8B7A" w14:textId="77777777" w:rsidR="00EA19F0" w:rsidRPr="00EC70F6" w:rsidRDefault="00EA19F0" w:rsidP="00F53E9A">
            <w:pPr>
              <w:rPr>
                <w:rFonts w:ascii="Arial" w:hAnsi="Arial" w:cs="Arial"/>
                <w:sz w:val="18"/>
                <w:szCs w:val="18"/>
                <w:lang w:val="fr-FR"/>
              </w:rPr>
            </w:pPr>
          </w:p>
        </w:tc>
      </w:tr>
      <w:tr w:rsidR="00EA19F0" w:rsidRPr="00EC70F6" w14:paraId="76E32D6A" w14:textId="77777777" w:rsidTr="003728C7">
        <w:trPr>
          <w:trHeight w:val="301"/>
        </w:trPr>
        <w:tc>
          <w:tcPr>
            <w:tcW w:w="1271" w:type="dxa"/>
            <w:noWrap/>
            <w:hideMark/>
          </w:tcPr>
          <w:p w14:paraId="0FBA9C08"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Esturgeon à museau court de l’Amou-Daria</w:t>
            </w:r>
          </w:p>
        </w:tc>
        <w:tc>
          <w:tcPr>
            <w:tcW w:w="1559" w:type="dxa"/>
            <w:noWrap/>
            <w:hideMark/>
          </w:tcPr>
          <w:p w14:paraId="0500A32B" w14:textId="77777777" w:rsidR="00EA19F0" w:rsidRPr="00EC70F6" w:rsidRDefault="00EA19F0" w:rsidP="00F53E9A">
            <w:pPr>
              <w:rPr>
                <w:rFonts w:ascii="Arial" w:hAnsi="Arial" w:cs="Arial"/>
                <w:i/>
                <w:iCs/>
                <w:sz w:val="18"/>
                <w:szCs w:val="18"/>
              </w:rPr>
            </w:pPr>
            <w:proofErr w:type="spellStart"/>
            <w:r w:rsidRPr="00EC70F6">
              <w:rPr>
                <w:rFonts w:ascii="Arial" w:hAnsi="Arial" w:cs="Arial"/>
                <w:i/>
                <w:iCs/>
                <w:sz w:val="18"/>
                <w:szCs w:val="18"/>
              </w:rPr>
              <w:t>Pseudoscaphirhynchus</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kaufmanni</w:t>
            </w:r>
            <w:proofErr w:type="spellEnd"/>
          </w:p>
        </w:tc>
        <w:tc>
          <w:tcPr>
            <w:tcW w:w="851" w:type="dxa"/>
            <w:noWrap/>
            <w:hideMark/>
          </w:tcPr>
          <w:p w14:paraId="04806E4F"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4E147D54"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0318D4F0"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(2019)</w:t>
            </w:r>
          </w:p>
        </w:tc>
        <w:tc>
          <w:tcPr>
            <w:tcW w:w="709" w:type="dxa"/>
            <w:noWrap/>
            <w:hideMark/>
          </w:tcPr>
          <w:p w14:paraId="6AADB15C"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w:t>
            </w:r>
          </w:p>
        </w:tc>
        <w:tc>
          <w:tcPr>
            <w:tcW w:w="3124" w:type="dxa"/>
            <w:noWrap/>
            <w:hideMark/>
          </w:tcPr>
          <w:p w14:paraId="2479FCC7" w14:textId="77777777" w:rsidR="00EA19F0" w:rsidRPr="00EC70F6" w:rsidRDefault="00EA19F0" w:rsidP="00F53E9A">
            <w:pPr>
              <w:rPr>
                <w:rFonts w:ascii="Arial" w:hAnsi="Arial" w:cs="Arial"/>
                <w:sz w:val="18"/>
                <w:szCs w:val="18"/>
                <w:lang w:val="fr-FR"/>
              </w:rPr>
            </w:pPr>
          </w:p>
        </w:tc>
      </w:tr>
      <w:tr w:rsidR="00EA19F0" w:rsidRPr="00835F7B" w14:paraId="6B502505" w14:textId="77777777" w:rsidTr="003728C7">
        <w:trPr>
          <w:trHeight w:val="301"/>
        </w:trPr>
        <w:tc>
          <w:tcPr>
            <w:tcW w:w="1271" w:type="dxa"/>
            <w:noWrap/>
            <w:hideMark/>
          </w:tcPr>
          <w:p w14:paraId="04523485"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Courlis à bec grêle</w:t>
            </w:r>
          </w:p>
        </w:tc>
        <w:tc>
          <w:tcPr>
            <w:tcW w:w="1559" w:type="dxa"/>
            <w:noWrap/>
            <w:hideMark/>
          </w:tcPr>
          <w:p w14:paraId="60B59347"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Numenius tenuirostris</w:t>
            </w:r>
          </w:p>
        </w:tc>
        <w:tc>
          <w:tcPr>
            <w:tcW w:w="851" w:type="dxa"/>
            <w:noWrap/>
            <w:hideMark/>
          </w:tcPr>
          <w:p w14:paraId="30DFF724"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CR</w:t>
            </w:r>
          </w:p>
        </w:tc>
        <w:tc>
          <w:tcPr>
            <w:tcW w:w="1134" w:type="dxa"/>
            <w:noWrap/>
            <w:hideMark/>
          </w:tcPr>
          <w:p w14:paraId="1B18EC95"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Déclin</w:t>
            </w:r>
          </w:p>
        </w:tc>
        <w:tc>
          <w:tcPr>
            <w:tcW w:w="1417" w:type="dxa"/>
            <w:noWrap/>
            <w:hideMark/>
          </w:tcPr>
          <w:p w14:paraId="2638D511"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(2018)</w:t>
            </w:r>
          </w:p>
        </w:tc>
        <w:tc>
          <w:tcPr>
            <w:tcW w:w="709" w:type="dxa"/>
            <w:noWrap/>
            <w:hideMark/>
          </w:tcPr>
          <w:p w14:paraId="6D52A4D8"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I/II</w:t>
            </w:r>
          </w:p>
        </w:tc>
        <w:tc>
          <w:tcPr>
            <w:tcW w:w="3124" w:type="dxa"/>
            <w:noWrap/>
            <w:hideMark/>
          </w:tcPr>
          <w:p w14:paraId="168AF11A" w14:textId="77777777" w:rsidR="00EA19F0" w:rsidRPr="00EC70F6" w:rsidRDefault="00EA19F0" w:rsidP="00F53E9A">
            <w:pPr>
              <w:jc w:val="both"/>
              <w:rPr>
                <w:rFonts w:ascii="Arial" w:hAnsi="Arial" w:cs="Arial"/>
                <w:sz w:val="18"/>
                <w:szCs w:val="18"/>
                <w:lang w:val="fr-FR"/>
              </w:rPr>
            </w:pPr>
            <w:r w:rsidRPr="00EC70F6">
              <w:rPr>
                <w:rFonts w:ascii="Arial" w:hAnsi="Arial" w:cs="Arial"/>
                <w:sz w:val="18"/>
                <w:szCs w:val="18"/>
                <w:lang w:val="fr-FR"/>
              </w:rPr>
              <w:t xml:space="preserve">Déclarée éteinte au niveau mondial : voir Buchanan et al. 2024. </w:t>
            </w:r>
            <w:r w:rsidRPr="00EA19F0">
              <w:rPr>
                <w:rFonts w:ascii="Arial" w:hAnsi="Arial" w:cs="Arial"/>
                <w:sz w:val="18"/>
                <w:szCs w:val="18"/>
                <w:lang w:val="es-ES"/>
              </w:rPr>
              <w:t xml:space="preserve">Ibis. 167(2): 357-370 (https://doi.org/10.1111/ibi.13368). </w:t>
            </w:r>
            <w:r w:rsidRPr="00EC70F6">
              <w:rPr>
                <w:rFonts w:ascii="Arial" w:hAnsi="Arial" w:cs="Arial"/>
                <w:sz w:val="18"/>
                <w:szCs w:val="18"/>
                <w:lang w:val="fr-FR"/>
              </w:rPr>
              <w:t>Proposée afin de comprendre les enseignements tirés, au bénéfice d’autres espèces d’oiseaux de rivage</w:t>
            </w:r>
          </w:p>
        </w:tc>
      </w:tr>
      <w:tr w:rsidR="00EA19F0" w:rsidRPr="00EC70F6" w14:paraId="6F5392DB" w14:textId="77777777" w:rsidTr="003728C7">
        <w:trPr>
          <w:trHeight w:val="301"/>
        </w:trPr>
        <w:tc>
          <w:tcPr>
            <w:tcW w:w="1271" w:type="dxa"/>
            <w:noWrap/>
            <w:hideMark/>
          </w:tcPr>
          <w:p w14:paraId="7CA921F4"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Cachalot</w:t>
            </w:r>
          </w:p>
        </w:tc>
        <w:tc>
          <w:tcPr>
            <w:tcW w:w="1559" w:type="dxa"/>
            <w:noWrap/>
            <w:hideMark/>
          </w:tcPr>
          <w:p w14:paraId="7F8898A1" w14:textId="77777777" w:rsidR="00EA19F0" w:rsidRPr="00EC70F6" w:rsidRDefault="00EA19F0" w:rsidP="00F53E9A">
            <w:pPr>
              <w:rPr>
                <w:rFonts w:ascii="Arial" w:hAnsi="Arial" w:cs="Arial"/>
                <w:i/>
                <w:iCs/>
                <w:sz w:val="18"/>
                <w:szCs w:val="18"/>
              </w:rPr>
            </w:pPr>
            <w:r w:rsidRPr="00EC70F6">
              <w:rPr>
                <w:rFonts w:ascii="Arial" w:hAnsi="Arial" w:cs="Arial"/>
                <w:i/>
                <w:iCs/>
                <w:sz w:val="18"/>
                <w:szCs w:val="18"/>
              </w:rPr>
              <w:t>Physeter macrocephalus</w:t>
            </w:r>
          </w:p>
        </w:tc>
        <w:tc>
          <w:tcPr>
            <w:tcW w:w="851" w:type="dxa"/>
            <w:noWrap/>
            <w:hideMark/>
          </w:tcPr>
          <w:p w14:paraId="36545698"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VU</w:t>
            </w:r>
          </w:p>
        </w:tc>
        <w:tc>
          <w:tcPr>
            <w:tcW w:w="1134" w:type="dxa"/>
            <w:noWrap/>
            <w:hideMark/>
          </w:tcPr>
          <w:p w14:paraId="5C8AD3AB"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Inconnue</w:t>
            </w:r>
          </w:p>
        </w:tc>
        <w:tc>
          <w:tcPr>
            <w:tcW w:w="1417" w:type="dxa"/>
            <w:noWrap/>
            <w:hideMark/>
          </w:tcPr>
          <w:p w14:paraId="54E727C7"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Mondial (2008)</w:t>
            </w:r>
          </w:p>
        </w:tc>
        <w:tc>
          <w:tcPr>
            <w:tcW w:w="709" w:type="dxa"/>
            <w:noWrap/>
            <w:hideMark/>
          </w:tcPr>
          <w:p w14:paraId="42EDE345" w14:textId="77777777" w:rsidR="00EA19F0" w:rsidRPr="00EC70F6" w:rsidRDefault="00EA19F0" w:rsidP="00F53E9A">
            <w:pPr>
              <w:jc w:val="center"/>
              <w:rPr>
                <w:rFonts w:ascii="Arial" w:hAnsi="Arial" w:cs="Arial"/>
                <w:sz w:val="18"/>
                <w:szCs w:val="18"/>
              </w:rPr>
            </w:pPr>
            <w:r w:rsidRPr="00EC70F6">
              <w:rPr>
                <w:rFonts w:ascii="Arial" w:hAnsi="Arial" w:cs="Arial"/>
                <w:sz w:val="18"/>
                <w:szCs w:val="18"/>
              </w:rPr>
              <w:t>I/II</w:t>
            </w:r>
          </w:p>
        </w:tc>
        <w:tc>
          <w:tcPr>
            <w:tcW w:w="3124" w:type="dxa"/>
            <w:noWrap/>
            <w:hideMark/>
          </w:tcPr>
          <w:p w14:paraId="3B34B013" w14:textId="77777777" w:rsidR="00EA19F0" w:rsidRPr="00EC70F6" w:rsidRDefault="00EA19F0" w:rsidP="00F53E9A">
            <w:pPr>
              <w:rPr>
                <w:rFonts w:ascii="Arial" w:hAnsi="Arial" w:cs="Arial"/>
                <w:sz w:val="18"/>
                <w:szCs w:val="18"/>
                <w:lang w:val="fr-FR"/>
              </w:rPr>
            </w:pPr>
          </w:p>
        </w:tc>
      </w:tr>
      <w:tr w:rsidR="00EA19F0" w:rsidRPr="00EC70F6" w14:paraId="2AA3E3FE" w14:textId="77777777" w:rsidTr="003728C7">
        <w:trPr>
          <w:trHeight w:val="301"/>
        </w:trPr>
        <w:tc>
          <w:tcPr>
            <w:tcW w:w="1271" w:type="dxa"/>
            <w:noWrap/>
            <w:hideMark/>
          </w:tcPr>
          <w:p w14:paraId="7435C01C"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Oiseaux de rivage</w:t>
            </w:r>
          </w:p>
        </w:tc>
        <w:tc>
          <w:tcPr>
            <w:tcW w:w="1559" w:type="dxa"/>
            <w:noWrap/>
            <w:hideMark/>
          </w:tcPr>
          <w:p w14:paraId="4D17E962" w14:textId="77777777" w:rsidR="00EA19F0" w:rsidRPr="00EC70F6" w:rsidRDefault="00EA19F0" w:rsidP="00F53E9A">
            <w:pPr>
              <w:rPr>
                <w:rFonts w:ascii="Arial" w:hAnsi="Arial" w:cs="Arial"/>
                <w:sz w:val="18"/>
                <w:szCs w:val="18"/>
                <w:lang w:val="fr-FR"/>
              </w:rPr>
            </w:pPr>
          </w:p>
        </w:tc>
        <w:tc>
          <w:tcPr>
            <w:tcW w:w="851" w:type="dxa"/>
            <w:noWrap/>
            <w:hideMark/>
          </w:tcPr>
          <w:p w14:paraId="29612E24"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s. o.</w:t>
            </w:r>
          </w:p>
        </w:tc>
        <w:tc>
          <w:tcPr>
            <w:tcW w:w="1134" w:type="dxa"/>
            <w:noWrap/>
            <w:hideMark/>
          </w:tcPr>
          <w:p w14:paraId="1033F73E"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s. o.</w:t>
            </w:r>
          </w:p>
        </w:tc>
        <w:tc>
          <w:tcPr>
            <w:tcW w:w="1417" w:type="dxa"/>
            <w:noWrap/>
            <w:hideMark/>
          </w:tcPr>
          <w:p w14:paraId="34A0C909"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s. o.</w:t>
            </w:r>
          </w:p>
        </w:tc>
        <w:tc>
          <w:tcPr>
            <w:tcW w:w="709" w:type="dxa"/>
            <w:noWrap/>
            <w:hideMark/>
          </w:tcPr>
          <w:p w14:paraId="174D2B00"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s. o.</w:t>
            </w:r>
          </w:p>
        </w:tc>
        <w:tc>
          <w:tcPr>
            <w:tcW w:w="3124" w:type="dxa"/>
            <w:noWrap/>
            <w:hideMark/>
          </w:tcPr>
          <w:p w14:paraId="0677527B" w14:textId="77777777" w:rsidR="00EA19F0" w:rsidRPr="00EC70F6" w:rsidRDefault="00EA19F0" w:rsidP="00F53E9A">
            <w:pPr>
              <w:jc w:val="both"/>
              <w:rPr>
                <w:rFonts w:ascii="Arial" w:hAnsi="Arial" w:cs="Arial"/>
                <w:sz w:val="18"/>
                <w:szCs w:val="18"/>
                <w:lang w:val="fr-FR"/>
              </w:rPr>
            </w:pPr>
            <w:r w:rsidRPr="00EC70F6">
              <w:rPr>
                <w:rFonts w:ascii="Arial" w:hAnsi="Arial" w:cs="Arial"/>
                <w:sz w:val="18"/>
                <w:szCs w:val="18"/>
                <w:lang w:val="fr-FR"/>
              </w:rPr>
              <w:t xml:space="preserve">Sur les 16 oiseaux de rivage reclassés lors de l’actualisation de la </w:t>
            </w:r>
            <w:r w:rsidRPr="00EC70F6">
              <w:rPr>
                <w:rFonts w:ascii="Arial" w:hAnsi="Arial" w:cs="Arial"/>
                <w:color w:val="000000" w:themeColor="text1"/>
                <w:sz w:val="18"/>
                <w:szCs w:val="18"/>
                <w:lang w:val="fr-FR"/>
              </w:rPr>
              <w:t>Liste rouge de l’UICN 2024</w:t>
            </w:r>
            <w:r w:rsidRPr="00EC70F6">
              <w:rPr>
                <w:rFonts w:ascii="Arial" w:hAnsi="Arial" w:cs="Arial"/>
                <w:sz w:val="18"/>
                <w:szCs w:val="18"/>
                <w:lang w:val="fr-FR"/>
              </w:rPr>
              <w:t xml:space="preserve">, 14 ont connu de véritables détériorations dans leur état de conservation depuis 1988, année de publication des premières évaluations exhaustives de la Liste rouge des oiseaux. Voir : </w:t>
            </w:r>
            <w:hyperlink r:id="rId27" w:history="1">
              <w:r w:rsidRPr="00EC70F6">
                <w:rPr>
                  <w:rStyle w:val="Hyperlink"/>
                  <w:rFonts w:ascii="Arial" w:hAnsi="Arial" w:cs="Arial"/>
                  <w:sz w:val="18"/>
                  <w:szCs w:val="18"/>
                  <w:lang w:val="fr-FR"/>
                </w:rPr>
                <w:t>ici</w:t>
              </w:r>
            </w:hyperlink>
            <w:r w:rsidRPr="00EC70F6">
              <w:rPr>
                <w:rFonts w:ascii="Arial" w:hAnsi="Arial" w:cs="Arial"/>
                <w:sz w:val="18"/>
                <w:szCs w:val="18"/>
                <w:lang w:val="fr-FR"/>
              </w:rPr>
              <w:t xml:space="preserve"> </w:t>
            </w:r>
          </w:p>
        </w:tc>
      </w:tr>
      <w:tr w:rsidR="00EA19F0" w:rsidRPr="00EC70F6" w14:paraId="438A82B1" w14:textId="77777777" w:rsidTr="003728C7">
        <w:trPr>
          <w:trHeight w:val="301"/>
        </w:trPr>
        <w:tc>
          <w:tcPr>
            <w:tcW w:w="1271" w:type="dxa"/>
            <w:noWrap/>
            <w:hideMark/>
          </w:tcPr>
          <w:p w14:paraId="6C6E60A9" w14:textId="77777777" w:rsidR="00EA19F0" w:rsidRPr="00EC70F6" w:rsidRDefault="00EA19F0" w:rsidP="00F53E9A">
            <w:pPr>
              <w:rPr>
                <w:rFonts w:ascii="Arial" w:hAnsi="Arial" w:cs="Arial"/>
                <w:sz w:val="18"/>
                <w:szCs w:val="18"/>
                <w:lang w:val="fr-FR"/>
              </w:rPr>
            </w:pPr>
            <w:r w:rsidRPr="00EC70F6">
              <w:rPr>
                <w:rFonts w:ascii="Arial" w:hAnsi="Arial" w:cs="Arial"/>
                <w:sz w:val="18"/>
                <w:szCs w:val="18"/>
                <w:lang w:val="fr-FR"/>
              </w:rPr>
              <w:t>Espèces d’eau profonde</w:t>
            </w:r>
          </w:p>
        </w:tc>
        <w:tc>
          <w:tcPr>
            <w:tcW w:w="1559" w:type="dxa"/>
            <w:noWrap/>
            <w:hideMark/>
          </w:tcPr>
          <w:p w14:paraId="617F27FB" w14:textId="77777777" w:rsidR="00EA19F0" w:rsidRPr="00EC70F6" w:rsidRDefault="00EA19F0" w:rsidP="00F53E9A">
            <w:pPr>
              <w:rPr>
                <w:rFonts w:ascii="Arial" w:hAnsi="Arial" w:cs="Arial"/>
                <w:sz w:val="18"/>
                <w:szCs w:val="18"/>
                <w:lang w:val="fr-FR"/>
              </w:rPr>
            </w:pPr>
          </w:p>
        </w:tc>
        <w:tc>
          <w:tcPr>
            <w:tcW w:w="851" w:type="dxa"/>
            <w:noWrap/>
            <w:hideMark/>
          </w:tcPr>
          <w:p w14:paraId="662DBA4C"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s. o.</w:t>
            </w:r>
          </w:p>
        </w:tc>
        <w:tc>
          <w:tcPr>
            <w:tcW w:w="1134" w:type="dxa"/>
            <w:noWrap/>
            <w:hideMark/>
          </w:tcPr>
          <w:p w14:paraId="0350E7F4"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s. o.</w:t>
            </w:r>
          </w:p>
        </w:tc>
        <w:tc>
          <w:tcPr>
            <w:tcW w:w="1417" w:type="dxa"/>
            <w:noWrap/>
            <w:hideMark/>
          </w:tcPr>
          <w:p w14:paraId="51DF3629"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s. o.</w:t>
            </w:r>
          </w:p>
        </w:tc>
        <w:tc>
          <w:tcPr>
            <w:tcW w:w="709" w:type="dxa"/>
            <w:noWrap/>
            <w:hideMark/>
          </w:tcPr>
          <w:p w14:paraId="7B2D976A" w14:textId="77777777" w:rsidR="00EA19F0" w:rsidRPr="00EC70F6" w:rsidRDefault="00EA19F0" w:rsidP="00F53E9A">
            <w:pPr>
              <w:jc w:val="center"/>
              <w:rPr>
                <w:rFonts w:ascii="Arial" w:hAnsi="Arial" w:cs="Arial"/>
                <w:sz w:val="18"/>
                <w:szCs w:val="18"/>
                <w:lang w:val="fr-FR"/>
              </w:rPr>
            </w:pPr>
            <w:r w:rsidRPr="00EC70F6">
              <w:rPr>
                <w:rFonts w:ascii="Arial" w:hAnsi="Arial" w:cs="Arial"/>
                <w:sz w:val="18"/>
                <w:szCs w:val="18"/>
                <w:lang w:val="fr-FR"/>
              </w:rPr>
              <w:t>s. o.</w:t>
            </w:r>
          </w:p>
        </w:tc>
        <w:tc>
          <w:tcPr>
            <w:tcW w:w="3124" w:type="dxa"/>
            <w:noWrap/>
            <w:hideMark/>
          </w:tcPr>
          <w:p w14:paraId="1F16AA28" w14:textId="77777777" w:rsidR="00EA19F0" w:rsidRPr="00EC70F6" w:rsidRDefault="00EA19F0" w:rsidP="00F53E9A">
            <w:pPr>
              <w:rPr>
                <w:rFonts w:ascii="Arial" w:hAnsi="Arial" w:cs="Arial"/>
                <w:sz w:val="18"/>
                <w:szCs w:val="18"/>
                <w:lang w:val="fr-FR"/>
              </w:rPr>
            </w:pPr>
          </w:p>
        </w:tc>
      </w:tr>
    </w:tbl>
    <w:p w14:paraId="1A962F04" w14:textId="77777777" w:rsidR="00EA19F0" w:rsidRPr="00EC70F6" w:rsidRDefault="00EA19F0" w:rsidP="003A3279">
      <w:pPr>
        <w:spacing w:after="0" w:line="240" w:lineRule="auto"/>
        <w:ind w:left="-284" w:right="-613"/>
        <w:rPr>
          <w:rFonts w:cs="Arial"/>
          <w:lang w:val="fr-FR"/>
        </w:rPr>
      </w:pPr>
      <w:r w:rsidRPr="00EC70F6">
        <w:rPr>
          <w:rFonts w:cs="Arial"/>
          <w:lang w:val="fr-FR"/>
        </w:rPr>
        <w:lastRenderedPageBreak/>
        <w:t>Tableau 2 : Liste des espèces potentielles proposées pour faire l’objet de projets d’études qui ont été examinées dans le cadre d’autres travaux de la CMS et d’autres rapports correspondants</w:t>
      </w:r>
    </w:p>
    <w:p w14:paraId="0E967762" w14:textId="77777777" w:rsidR="00EA19F0" w:rsidRPr="00EC70F6" w:rsidRDefault="00EA19F0" w:rsidP="00EA19F0">
      <w:pPr>
        <w:spacing w:after="0" w:line="240" w:lineRule="auto"/>
        <w:rPr>
          <w:rFonts w:cs="Arial"/>
          <w:lang w:val="fr-FR"/>
        </w:rPr>
      </w:pPr>
    </w:p>
    <w:tbl>
      <w:tblPr>
        <w:tblStyle w:val="TableGrid"/>
        <w:tblW w:w="9932" w:type="dxa"/>
        <w:tblInd w:w="-289" w:type="dxa"/>
        <w:tblLayout w:type="fixed"/>
        <w:tblLook w:val="04A0" w:firstRow="1" w:lastRow="0" w:firstColumn="1" w:lastColumn="0" w:noHBand="0" w:noVBand="1"/>
      </w:tblPr>
      <w:tblGrid>
        <w:gridCol w:w="1413"/>
        <w:gridCol w:w="1417"/>
        <w:gridCol w:w="1134"/>
        <w:gridCol w:w="1276"/>
        <w:gridCol w:w="992"/>
        <w:gridCol w:w="1276"/>
        <w:gridCol w:w="1418"/>
        <w:gridCol w:w="992"/>
        <w:gridCol w:w="14"/>
      </w:tblGrid>
      <w:tr w:rsidR="00EA19F0" w:rsidRPr="00EC70F6" w14:paraId="5A845078" w14:textId="77777777" w:rsidTr="00F53E9A">
        <w:trPr>
          <w:gridAfter w:val="1"/>
          <w:wAfter w:w="14" w:type="dxa"/>
          <w:trHeight w:val="902"/>
          <w:tblHeader/>
        </w:trPr>
        <w:tc>
          <w:tcPr>
            <w:tcW w:w="1413" w:type="dxa"/>
            <w:noWrap/>
            <w:hideMark/>
          </w:tcPr>
          <w:p w14:paraId="3D6EB6A7" w14:textId="77777777" w:rsidR="00EA19F0" w:rsidRPr="00EC70F6" w:rsidRDefault="00EA19F0" w:rsidP="00B3699C">
            <w:pPr>
              <w:spacing w:before="40" w:after="40"/>
              <w:rPr>
                <w:rFonts w:ascii="Arial" w:hAnsi="Arial" w:cs="Arial"/>
                <w:b/>
                <w:bCs/>
                <w:sz w:val="18"/>
                <w:szCs w:val="18"/>
                <w:lang w:val="fr-FR"/>
              </w:rPr>
            </w:pPr>
            <w:r w:rsidRPr="00EC70F6">
              <w:rPr>
                <w:rFonts w:ascii="Arial" w:hAnsi="Arial" w:cs="Arial"/>
                <w:b/>
                <w:bCs/>
                <w:sz w:val="18"/>
                <w:szCs w:val="18"/>
                <w:lang w:val="fr-FR"/>
              </w:rPr>
              <w:t>Projet d’étude (indiquer le lien, le cas échéant)</w:t>
            </w:r>
          </w:p>
        </w:tc>
        <w:tc>
          <w:tcPr>
            <w:tcW w:w="1417" w:type="dxa"/>
            <w:noWrap/>
            <w:hideMark/>
          </w:tcPr>
          <w:p w14:paraId="5B620C84" w14:textId="77777777" w:rsidR="00EA19F0" w:rsidRPr="00EC70F6" w:rsidRDefault="00EA19F0" w:rsidP="00B3699C">
            <w:pPr>
              <w:spacing w:before="40" w:after="40"/>
              <w:rPr>
                <w:rFonts w:ascii="Arial" w:hAnsi="Arial" w:cs="Arial"/>
                <w:b/>
                <w:bCs/>
                <w:sz w:val="18"/>
                <w:szCs w:val="18"/>
                <w:lang w:val="fr-FR"/>
              </w:rPr>
            </w:pPr>
            <w:r w:rsidRPr="00EC70F6">
              <w:rPr>
                <w:rFonts w:ascii="Arial" w:hAnsi="Arial" w:cs="Arial"/>
                <w:b/>
                <w:bCs/>
                <w:sz w:val="18"/>
                <w:szCs w:val="18"/>
                <w:lang w:val="fr-FR"/>
              </w:rPr>
              <w:t>Groupe taxonomique</w:t>
            </w:r>
          </w:p>
        </w:tc>
        <w:tc>
          <w:tcPr>
            <w:tcW w:w="1134" w:type="dxa"/>
            <w:noWrap/>
            <w:hideMark/>
          </w:tcPr>
          <w:p w14:paraId="5B871AB7" w14:textId="77777777" w:rsidR="00EA19F0" w:rsidRPr="00EC70F6" w:rsidRDefault="00EA19F0" w:rsidP="00B3699C">
            <w:pPr>
              <w:spacing w:before="40" w:after="40"/>
              <w:rPr>
                <w:rFonts w:ascii="Arial" w:hAnsi="Arial" w:cs="Arial"/>
                <w:b/>
                <w:bCs/>
                <w:sz w:val="18"/>
                <w:szCs w:val="18"/>
                <w:lang w:val="fr-FR"/>
              </w:rPr>
            </w:pPr>
            <w:r w:rsidRPr="00EC70F6">
              <w:rPr>
                <w:rFonts w:ascii="Arial" w:hAnsi="Arial" w:cs="Arial"/>
                <w:b/>
                <w:bCs/>
                <w:sz w:val="18"/>
                <w:szCs w:val="18"/>
                <w:lang w:val="fr-FR"/>
              </w:rPr>
              <w:t>Nom commun</w:t>
            </w:r>
          </w:p>
        </w:tc>
        <w:tc>
          <w:tcPr>
            <w:tcW w:w="1276" w:type="dxa"/>
            <w:noWrap/>
            <w:hideMark/>
          </w:tcPr>
          <w:p w14:paraId="6918B47F" w14:textId="77777777" w:rsidR="00EA19F0" w:rsidRPr="00EC70F6" w:rsidRDefault="00EA19F0" w:rsidP="00B3699C">
            <w:pPr>
              <w:spacing w:before="40" w:after="40"/>
              <w:rPr>
                <w:rFonts w:ascii="Arial" w:hAnsi="Arial" w:cs="Arial"/>
                <w:b/>
                <w:bCs/>
                <w:sz w:val="18"/>
                <w:szCs w:val="18"/>
                <w:lang w:val="fr-FR"/>
              </w:rPr>
            </w:pPr>
            <w:r w:rsidRPr="00EC70F6">
              <w:rPr>
                <w:rFonts w:ascii="Arial" w:hAnsi="Arial" w:cs="Arial"/>
                <w:b/>
                <w:bCs/>
                <w:sz w:val="18"/>
                <w:szCs w:val="18"/>
                <w:lang w:val="fr-FR"/>
              </w:rPr>
              <w:t>Nom scientifique</w:t>
            </w:r>
          </w:p>
        </w:tc>
        <w:tc>
          <w:tcPr>
            <w:tcW w:w="992" w:type="dxa"/>
            <w:noWrap/>
            <w:hideMark/>
          </w:tcPr>
          <w:p w14:paraId="73D15A0E" w14:textId="77777777" w:rsidR="00EA19F0" w:rsidRPr="00EC70F6" w:rsidRDefault="00EA19F0" w:rsidP="00B3699C">
            <w:pPr>
              <w:spacing w:before="40" w:after="40"/>
              <w:rPr>
                <w:rFonts w:ascii="Arial" w:hAnsi="Arial" w:cs="Arial"/>
                <w:b/>
                <w:bCs/>
                <w:sz w:val="18"/>
                <w:szCs w:val="18"/>
                <w:lang w:val="fr-FR"/>
              </w:rPr>
            </w:pPr>
            <w:r w:rsidRPr="00EC70F6">
              <w:rPr>
                <w:rFonts w:ascii="Arial" w:hAnsi="Arial" w:cs="Arial"/>
                <w:b/>
                <w:bCs/>
                <w:sz w:val="18"/>
                <w:szCs w:val="18"/>
                <w:lang w:val="fr-FR"/>
              </w:rPr>
              <w:t>Classement sur la Liste rouge de l’UICN</w:t>
            </w:r>
          </w:p>
        </w:tc>
        <w:tc>
          <w:tcPr>
            <w:tcW w:w="1276" w:type="dxa"/>
            <w:hideMark/>
          </w:tcPr>
          <w:p w14:paraId="4178B6D5" w14:textId="77777777" w:rsidR="00EA19F0" w:rsidRPr="00EC70F6" w:rsidRDefault="00EA19F0" w:rsidP="00B3699C">
            <w:pPr>
              <w:spacing w:before="40" w:after="40"/>
              <w:rPr>
                <w:rFonts w:ascii="Arial" w:hAnsi="Arial" w:cs="Arial"/>
                <w:b/>
                <w:bCs/>
                <w:sz w:val="18"/>
                <w:szCs w:val="18"/>
                <w:lang w:val="fr-FR"/>
              </w:rPr>
            </w:pPr>
            <w:r w:rsidRPr="00EC70F6">
              <w:rPr>
                <w:rFonts w:ascii="Arial" w:hAnsi="Arial" w:cs="Arial"/>
                <w:b/>
                <w:bCs/>
                <w:sz w:val="18"/>
                <w:szCs w:val="18"/>
                <w:lang w:val="fr-FR"/>
              </w:rPr>
              <w:t>Tendance des populations selon la Liste rouge de l’UICN</w:t>
            </w:r>
          </w:p>
        </w:tc>
        <w:tc>
          <w:tcPr>
            <w:tcW w:w="1418" w:type="dxa"/>
            <w:hideMark/>
          </w:tcPr>
          <w:p w14:paraId="4F0AEB03" w14:textId="77777777" w:rsidR="00EA19F0" w:rsidRPr="00EC70F6" w:rsidRDefault="00EA19F0" w:rsidP="00B3699C">
            <w:pPr>
              <w:spacing w:before="40" w:after="40"/>
              <w:rPr>
                <w:rFonts w:ascii="Arial" w:hAnsi="Arial" w:cs="Arial"/>
                <w:b/>
                <w:bCs/>
                <w:sz w:val="18"/>
                <w:szCs w:val="18"/>
                <w:lang w:val="fr-FR"/>
              </w:rPr>
            </w:pPr>
            <w:r w:rsidRPr="00EC70F6">
              <w:rPr>
                <w:rFonts w:ascii="Arial" w:hAnsi="Arial" w:cs="Arial"/>
                <w:b/>
                <w:bCs/>
                <w:sz w:val="18"/>
                <w:szCs w:val="18"/>
                <w:lang w:val="fr-FR"/>
              </w:rPr>
              <w:t>Portée/date de l’évaluation de l’UICN</w:t>
            </w:r>
          </w:p>
        </w:tc>
        <w:tc>
          <w:tcPr>
            <w:tcW w:w="992" w:type="dxa"/>
            <w:hideMark/>
          </w:tcPr>
          <w:p w14:paraId="70E69F90" w14:textId="77777777" w:rsidR="00EA19F0" w:rsidRPr="00EC70F6" w:rsidRDefault="00EA19F0" w:rsidP="00B3699C">
            <w:pPr>
              <w:spacing w:before="40" w:after="40"/>
              <w:rPr>
                <w:rFonts w:ascii="Arial" w:hAnsi="Arial" w:cs="Arial"/>
                <w:b/>
                <w:bCs/>
                <w:sz w:val="18"/>
                <w:szCs w:val="18"/>
                <w:lang w:val="fr-FR"/>
              </w:rPr>
            </w:pPr>
            <w:r w:rsidRPr="00EC70F6">
              <w:rPr>
                <w:rFonts w:ascii="Arial" w:hAnsi="Arial" w:cs="Arial"/>
                <w:b/>
                <w:bCs/>
                <w:sz w:val="18"/>
                <w:szCs w:val="18"/>
                <w:lang w:val="fr-FR"/>
              </w:rPr>
              <w:t>Annexe CMS</w:t>
            </w:r>
          </w:p>
        </w:tc>
      </w:tr>
      <w:tr w:rsidR="00EA19F0" w:rsidRPr="00835F7B" w14:paraId="7DFDB5A9" w14:textId="77777777" w:rsidTr="00F53E9A">
        <w:trPr>
          <w:trHeight w:val="301"/>
        </w:trPr>
        <w:tc>
          <w:tcPr>
            <w:tcW w:w="9932" w:type="dxa"/>
            <w:gridSpan w:val="9"/>
            <w:shd w:val="clear" w:color="auto" w:fill="E7E6E6" w:themeFill="background2"/>
            <w:noWrap/>
            <w:hideMark/>
          </w:tcPr>
          <w:p w14:paraId="211000DC"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b/>
                <w:bCs/>
                <w:sz w:val="18"/>
                <w:szCs w:val="18"/>
                <w:lang w:val="fr-FR"/>
              </w:rPr>
              <w:t>Rapport : Changements climatiques et espèces migratrices : un examen des impacts, des actions de conservation, des indicateurs et des services écosystémiques</w:t>
            </w:r>
          </w:p>
        </w:tc>
      </w:tr>
      <w:tr w:rsidR="00EA19F0" w:rsidRPr="00EC70F6" w14:paraId="6C53190E" w14:textId="77777777" w:rsidTr="00F53E9A">
        <w:trPr>
          <w:trHeight w:val="301"/>
        </w:trPr>
        <w:tc>
          <w:tcPr>
            <w:tcW w:w="9932" w:type="dxa"/>
            <w:gridSpan w:val="9"/>
            <w:noWrap/>
            <w:hideMark/>
          </w:tcPr>
          <w:p w14:paraId="092F0803" w14:textId="77777777" w:rsidR="00EA19F0" w:rsidRPr="00EC70F6" w:rsidRDefault="00EA19F0" w:rsidP="00B3699C">
            <w:pPr>
              <w:spacing w:before="40" w:after="40"/>
              <w:rPr>
                <w:rFonts w:ascii="Arial" w:hAnsi="Arial" w:cs="Arial"/>
                <w:sz w:val="18"/>
                <w:szCs w:val="18"/>
                <w:lang w:val="fr-FR"/>
              </w:rPr>
            </w:pPr>
            <w:hyperlink r:id="rId28" w:history="1">
              <w:r w:rsidRPr="00EC70F6">
                <w:rPr>
                  <w:rStyle w:val="Hyperlink"/>
                  <w:rFonts w:ascii="Arial" w:hAnsi="Arial" w:cs="Arial"/>
                  <w:b/>
                  <w:bCs/>
                  <w:sz w:val="18"/>
                  <w:szCs w:val="18"/>
                  <w:lang w:val="fr-FR"/>
                </w:rPr>
                <w:t>Partie 1 – Impacts du climat</w:t>
              </w:r>
            </w:hyperlink>
          </w:p>
        </w:tc>
      </w:tr>
      <w:tr w:rsidR="00EA19F0" w:rsidRPr="00EC70F6" w14:paraId="72418D65" w14:textId="77777777" w:rsidTr="00F53E9A">
        <w:trPr>
          <w:gridAfter w:val="1"/>
          <w:wAfter w:w="14" w:type="dxa"/>
          <w:trHeight w:val="301"/>
        </w:trPr>
        <w:tc>
          <w:tcPr>
            <w:tcW w:w="1413" w:type="dxa"/>
            <w:noWrap/>
            <w:hideMark/>
          </w:tcPr>
          <w:p w14:paraId="4AF5103E"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Bécasseau maubèche </w:t>
            </w:r>
          </w:p>
        </w:tc>
        <w:tc>
          <w:tcPr>
            <w:tcW w:w="1417" w:type="dxa"/>
            <w:noWrap/>
            <w:hideMark/>
          </w:tcPr>
          <w:p w14:paraId="367CF291"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Oiseaux</w:t>
            </w:r>
          </w:p>
        </w:tc>
        <w:tc>
          <w:tcPr>
            <w:tcW w:w="1134" w:type="dxa"/>
            <w:noWrap/>
            <w:hideMark/>
          </w:tcPr>
          <w:p w14:paraId="7272688F"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Bécasseau maubèche </w:t>
            </w:r>
          </w:p>
        </w:tc>
        <w:tc>
          <w:tcPr>
            <w:tcW w:w="1276" w:type="dxa"/>
            <w:noWrap/>
            <w:hideMark/>
          </w:tcPr>
          <w:p w14:paraId="2A222585" w14:textId="77777777" w:rsidR="00EA19F0" w:rsidRPr="00EC70F6" w:rsidRDefault="00EA19F0" w:rsidP="00B3699C">
            <w:pPr>
              <w:spacing w:before="40" w:after="40"/>
              <w:rPr>
                <w:rFonts w:ascii="Arial" w:hAnsi="Arial" w:cs="Arial"/>
                <w:i/>
                <w:iCs/>
                <w:sz w:val="18"/>
                <w:szCs w:val="18"/>
              </w:rPr>
            </w:pPr>
            <w:r w:rsidRPr="00EC70F6">
              <w:rPr>
                <w:rFonts w:ascii="Arial" w:hAnsi="Arial" w:cs="Arial"/>
                <w:i/>
                <w:iCs/>
                <w:sz w:val="18"/>
                <w:szCs w:val="18"/>
              </w:rPr>
              <w:t xml:space="preserve">Calidris </w:t>
            </w:r>
            <w:proofErr w:type="spellStart"/>
            <w:r w:rsidRPr="00EC70F6">
              <w:rPr>
                <w:rFonts w:ascii="Arial" w:hAnsi="Arial" w:cs="Arial"/>
                <w:i/>
                <w:iCs/>
                <w:sz w:val="18"/>
                <w:szCs w:val="18"/>
              </w:rPr>
              <w:t>canutus</w:t>
            </w:r>
            <w:proofErr w:type="spellEnd"/>
          </w:p>
        </w:tc>
        <w:tc>
          <w:tcPr>
            <w:tcW w:w="992" w:type="dxa"/>
            <w:noWrap/>
            <w:hideMark/>
          </w:tcPr>
          <w:p w14:paraId="7B06249F"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NT</w:t>
            </w:r>
          </w:p>
        </w:tc>
        <w:tc>
          <w:tcPr>
            <w:tcW w:w="1276" w:type="dxa"/>
            <w:noWrap/>
            <w:hideMark/>
          </w:tcPr>
          <w:p w14:paraId="35B7E8A4"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Déclin</w:t>
            </w:r>
          </w:p>
        </w:tc>
        <w:tc>
          <w:tcPr>
            <w:tcW w:w="1418" w:type="dxa"/>
            <w:noWrap/>
            <w:hideMark/>
          </w:tcPr>
          <w:p w14:paraId="6B649F3C"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Mondial (2024)</w:t>
            </w:r>
          </w:p>
        </w:tc>
        <w:tc>
          <w:tcPr>
            <w:tcW w:w="992" w:type="dxa"/>
            <w:noWrap/>
            <w:hideMark/>
          </w:tcPr>
          <w:p w14:paraId="0E3DC1D4"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I/II</w:t>
            </w:r>
          </w:p>
        </w:tc>
      </w:tr>
      <w:tr w:rsidR="00EA19F0" w:rsidRPr="00EC70F6" w14:paraId="0802BF85" w14:textId="77777777" w:rsidTr="00F53E9A">
        <w:trPr>
          <w:gridAfter w:val="1"/>
          <w:wAfter w:w="14" w:type="dxa"/>
          <w:trHeight w:val="301"/>
        </w:trPr>
        <w:tc>
          <w:tcPr>
            <w:tcW w:w="1413" w:type="dxa"/>
            <w:noWrap/>
            <w:hideMark/>
          </w:tcPr>
          <w:p w14:paraId="57DA6269"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Savane africaine </w:t>
            </w:r>
          </w:p>
        </w:tc>
        <w:tc>
          <w:tcPr>
            <w:tcW w:w="1417" w:type="dxa"/>
            <w:noWrap/>
            <w:hideMark/>
          </w:tcPr>
          <w:p w14:paraId="6FFE46C2"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08ED80E8"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1A7704A6"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62FA08E7"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2D347364"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503B8544"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1674558D" w14:textId="77777777" w:rsidR="00EA19F0" w:rsidRPr="00EC70F6" w:rsidRDefault="00EA19F0" w:rsidP="00B3699C">
            <w:pPr>
              <w:spacing w:before="40" w:after="40"/>
              <w:rPr>
                <w:rFonts w:ascii="Arial" w:hAnsi="Arial" w:cs="Arial"/>
                <w:sz w:val="18"/>
                <w:szCs w:val="18"/>
                <w:lang w:val="fr-FR"/>
              </w:rPr>
            </w:pPr>
          </w:p>
        </w:tc>
      </w:tr>
      <w:tr w:rsidR="00EA19F0" w:rsidRPr="00EC70F6" w14:paraId="0D4BF64D" w14:textId="77777777" w:rsidTr="00F53E9A">
        <w:trPr>
          <w:gridAfter w:val="1"/>
          <w:wAfter w:w="14" w:type="dxa"/>
          <w:trHeight w:val="301"/>
        </w:trPr>
        <w:tc>
          <w:tcPr>
            <w:tcW w:w="1413" w:type="dxa"/>
            <w:noWrap/>
            <w:hideMark/>
          </w:tcPr>
          <w:p w14:paraId="6C79F4C1"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Ours polaire </w:t>
            </w:r>
          </w:p>
        </w:tc>
        <w:tc>
          <w:tcPr>
            <w:tcW w:w="1417" w:type="dxa"/>
            <w:noWrap/>
            <w:hideMark/>
          </w:tcPr>
          <w:p w14:paraId="1DAF8D19"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Mammifères aquatiques</w:t>
            </w:r>
          </w:p>
        </w:tc>
        <w:tc>
          <w:tcPr>
            <w:tcW w:w="1134" w:type="dxa"/>
            <w:noWrap/>
            <w:hideMark/>
          </w:tcPr>
          <w:p w14:paraId="72C4AAA8"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Ours polaire </w:t>
            </w:r>
          </w:p>
        </w:tc>
        <w:tc>
          <w:tcPr>
            <w:tcW w:w="1276" w:type="dxa"/>
            <w:noWrap/>
            <w:hideMark/>
          </w:tcPr>
          <w:p w14:paraId="7DD3E02B" w14:textId="77777777" w:rsidR="00EA19F0" w:rsidRPr="00EC70F6" w:rsidRDefault="00EA19F0" w:rsidP="00B3699C">
            <w:pPr>
              <w:spacing w:before="40" w:after="40"/>
              <w:rPr>
                <w:rFonts w:ascii="Arial" w:hAnsi="Arial" w:cs="Arial"/>
                <w:i/>
                <w:iCs/>
                <w:sz w:val="18"/>
                <w:szCs w:val="18"/>
              </w:rPr>
            </w:pPr>
            <w:r w:rsidRPr="00EC70F6">
              <w:rPr>
                <w:rFonts w:ascii="Arial" w:hAnsi="Arial" w:cs="Arial"/>
                <w:i/>
                <w:iCs/>
                <w:sz w:val="18"/>
                <w:szCs w:val="18"/>
              </w:rPr>
              <w:t>Ursus maritimus</w:t>
            </w:r>
          </w:p>
        </w:tc>
        <w:tc>
          <w:tcPr>
            <w:tcW w:w="992" w:type="dxa"/>
            <w:noWrap/>
            <w:hideMark/>
          </w:tcPr>
          <w:p w14:paraId="444BDC9D"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VU</w:t>
            </w:r>
          </w:p>
        </w:tc>
        <w:tc>
          <w:tcPr>
            <w:tcW w:w="1276" w:type="dxa"/>
            <w:noWrap/>
            <w:hideMark/>
          </w:tcPr>
          <w:p w14:paraId="2D5B4AC7"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Inconnue</w:t>
            </w:r>
          </w:p>
        </w:tc>
        <w:tc>
          <w:tcPr>
            <w:tcW w:w="1418" w:type="dxa"/>
            <w:noWrap/>
            <w:hideMark/>
          </w:tcPr>
          <w:p w14:paraId="225082AC"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Mondial (2015)</w:t>
            </w:r>
          </w:p>
        </w:tc>
        <w:tc>
          <w:tcPr>
            <w:tcW w:w="992" w:type="dxa"/>
            <w:noWrap/>
            <w:hideMark/>
          </w:tcPr>
          <w:p w14:paraId="05B1B3D0"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II</w:t>
            </w:r>
          </w:p>
        </w:tc>
      </w:tr>
      <w:tr w:rsidR="00EA19F0" w:rsidRPr="00EC70F6" w14:paraId="4604CA98" w14:textId="77777777" w:rsidTr="00F53E9A">
        <w:trPr>
          <w:gridAfter w:val="1"/>
          <w:wAfter w:w="14" w:type="dxa"/>
          <w:trHeight w:val="301"/>
        </w:trPr>
        <w:tc>
          <w:tcPr>
            <w:tcW w:w="1413" w:type="dxa"/>
            <w:noWrap/>
            <w:hideMark/>
          </w:tcPr>
          <w:p w14:paraId="3634A33E"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Tortue caouanne </w:t>
            </w:r>
          </w:p>
        </w:tc>
        <w:tc>
          <w:tcPr>
            <w:tcW w:w="1417" w:type="dxa"/>
            <w:noWrap/>
            <w:hideMark/>
          </w:tcPr>
          <w:p w14:paraId="1C674F00"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Reptiles</w:t>
            </w:r>
          </w:p>
        </w:tc>
        <w:tc>
          <w:tcPr>
            <w:tcW w:w="1134" w:type="dxa"/>
            <w:noWrap/>
            <w:hideMark/>
          </w:tcPr>
          <w:p w14:paraId="424E85CC"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Tortue caouanne </w:t>
            </w:r>
          </w:p>
        </w:tc>
        <w:tc>
          <w:tcPr>
            <w:tcW w:w="1276" w:type="dxa"/>
            <w:noWrap/>
            <w:hideMark/>
          </w:tcPr>
          <w:p w14:paraId="596FB1EF" w14:textId="77777777" w:rsidR="00EA19F0" w:rsidRPr="00EC70F6" w:rsidRDefault="00EA19F0" w:rsidP="00B3699C">
            <w:pPr>
              <w:spacing w:before="40" w:after="40"/>
              <w:rPr>
                <w:rFonts w:ascii="Arial" w:hAnsi="Arial" w:cs="Arial"/>
                <w:i/>
                <w:iCs/>
                <w:sz w:val="18"/>
                <w:szCs w:val="18"/>
              </w:rPr>
            </w:pPr>
            <w:r w:rsidRPr="00EC70F6">
              <w:rPr>
                <w:rFonts w:ascii="Arial" w:hAnsi="Arial" w:cs="Arial"/>
                <w:i/>
                <w:iCs/>
                <w:sz w:val="18"/>
                <w:szCs w:val="18"/>
              </w:rPr>
              <w:t xml:space="preserve">Caretta </w:t>
            </w:r>
            <w:proofErr w:type="spellStart"/>
            <w:r w:rsidRPr="00EC70F6">
              <w:rPr>
                <w:rFonts w:ascii="Arial" w:hAnsi="Arial" w:cs="Arial"/>
                <w:i/>
                <w:iCs/>
                <w:sz w:val="18"/>
                <w:szCs w:val="18"/>
              </w:rPr>
              <w:t>caretta</w:t>
            </w:r>
            <w:proofErr w:type="spellEnd"/>
            <w:r w:rsidRPr="00EC70F6">
              <w:rPr>
                <w:rFonts w:ascii="Arial" w:hAnsi="Arial" w:cs="Arial"/>
                <w:sz w:val="18"/>
                <w:szCs w:val="18"/>
              </w:rPr>
              <w:t xml:space="preserve"> </w:t>
            </w:r>
          </w:p>
        </w:tc>
        <w:tc>
          <w:tcPr>
            <w:tcW w:w="992" w:type="dxa"/>
            <w:noWrap/>
            <w:hideMark/>
          </w:tcPr>
          <w:p w14:paraId="2D09FAF6"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VU</w:t>
            </w:r>
          </w:p>
        </w:tc>
        <w:tc>
          <w:tcPr>
            <w:tcW w:w="1276" w:type="dxa"/>
            <w:noWrap/>
            <w:hideMark/>
          </w:tcPr>
          <w:p w14:paraId="72ED80BD"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Déclin</w:t>
            </w:r>
          </w:p>
        </w:tc>
        <w:tc>
          <w:tcPr>
            <w:tcW w:w="1418" w:type="dxa"/>
            <w:noWrap/>
            <w:hideMark/>
          </w:tcPr>
          <w:p w14:paraId="1C70B68B"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Mondial (2015)</w:t>
            </w:r>
          </w:p>
        </w:tc>
        <w:tc>
          <w:tcPr>
            <w:tcW w:w="992" w:type="dxa"/>
            <w:noWrap/>
            <w:hideMark/>
          </w:tcPr>
          <w:p w14:paraId="2B17AAEB"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I/II</w:t>
            </w:r>
          </w:p>
        </w:tc>
      </w:tr>
      <w:tr w:rsidR="00EA19F0" w:rsidRPr="00EC70F6" w14:paraId="58A3582B" w14:textId="77777777" w:rsidTr="00F53E9A">
        <w:trPr>
          <w:gridAfter w:val="1"/>
          <w:wAfter w:w="14" w:type="dxa"/>
          <w:trHeight w:val="301"/>
        </w:trPr>
        <w:tc>
          <w:tcPr>
            <w:tcW w:w="1413" w:type="dxa"/>
            <w:noWrap/>
          </w:tcPr>
          <w:p w14:paraId="40DCFF29"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Zones humides méditerranéennes </w:t>
            </w:r>
          </w:p>
        </w:tc>
        <w:tc>
          <w:tcPr>
            <w:tcW w:w="1417" w:type="dxa"/>
            <w:noWrap/>
          </w:tcPr>
          <w:p w14:paraId="7935AED8" w14:textId="77777777" w:rsidR="00EA19F0" w:rsidRPr="00EC70F6" w:rsidRDefault="00EA19F0" w:rsidP="00B3699C">
            <w:pPr>
              <w:spacing w:before="40" w:after="40"/>
              <w:rPr>
                <w:rFonts w:ascii="Arial" w:hAnsi="Arial" w:cs="Arial"/>
                <w:sz w:val="18"/>
                <w:szCs w:val="18"/>
                <w:lang w:val="fr-FR"/>
              </w:rPr>
            </w:pPr>
          </w:p>
        </w:tc>
        <w:tc>
          <w:tcPr>
            <w:tcW w:w="1134" w:type="dxa"/>
            <w:noWrap/>
          </w:tcPr>
          <w:p w14:paraId="1B818457" w14:textId="77777777" w:rsidR="00EA19F0" w:rsidRPr="00EC70F6" w:rsidRDefault="00EA19F0" w:rsidP="00B3699C">
            <w:pPr>
              <w:spacing w:before="40" w:after="40"/>
              <w:rPr>
                <w:rFonts w:ascii="Arial" w:hAnsi="Arial" w:cs="Arial"/>
                <w:sz w:val="18"/>
                <w:szCs w:val="18"/>
                <w:lang w:val="fr-FR"/>
              </w:rPr>
            </w:pPr>
          </w:p>
        </w:tc>
        <w:tc>
          <w:tcPr>
            <w:tcW w:w="1276" w:type="dxa"/>
            <w:noWrap/>
          </w:tcPr>
          <w:p w14:paraId="52BEB86C" w14:textId="77777777" w:rsidR="00EA19F0" w:rsidRPr="00EC70F6" w:rsidRDefault="00EA19F0" w:rsidP="00B3699C">
            <w:pPr>
              <w:spacing w:before="40" w:after="40"/>
              <w:rPr>
                <w:rFonts w:ascii="Arial" w:hAnsi="Arial" w:cs="Arial"/>
                <w:sz w:val="18"/>
                <w:szCs w:val="18"/>
                <w:lang w:val="fr-FR"/>
              </w:rPr>
            </w:pPr>
          </w:p>
        </w:tc>
        <w:tc>
          <w:tcPr>
            <w:tcW w:w="992" w:type="dxa"/>
            <w:noWrap/>
          </w:tcPr>
          <w:p w14:paraId="79B5F7A0" w14:textId="77777777" w:rsidR="00EA19F0" w:rsidRPr="00EC70F6" w:rsidRDefault="00EA19F0" w:rsidP="00B3699C">
            <w:pPr>
              <w:spacing w:before="40" w:after="40"/>
              <w:rPr>
                <w:rFonts w:ascii="Arial" w:hAnsi="Arial" w:cs="Arial"/>
                <w:sz w:val="18"/>
                <w:szCs w:val="18"/>
                <w:lang w:val="fr-FR"/>
              </w:rPr>
            </w:pPr>
          </w:p>
        </w:tc>
        <w:tc>
          <w:tcPr>
            <w:tcW w:w="1276" w:type="dxa"/>
            <w:noWrap/>
          </w:tcPr>
          <w:p w14:paraId="54E9A0A5" w14:textId="77777777" w:rsidR="00EA19F0" w:rsidRPr="00EC70F6" w:rsidRDefault="00EA19F0" w:rsidP="00B3699C">
            <w:pPr>
              <w:spacing w:before="40" w:after="40"/>
              <w:rPr>
                <w:rFonts w:ascii="Arial" w:hAnsi="Arial" w:cs="Arial"/>
                <w:sz w:val="18"/>
                <w:szCs w:val="18"/>
                <w:lang w:val="fr-FR"/>
              </w:rPr>
            </w:pPr>
          </w:p>
        </w:tc>
        <w:tc>
          <w:tcPr>
            <w:tcW w:w="1418" w:type="dxa"/>
            <w:noWrap/>
          </w:tcPr>
          <w:p w14:paraId="21C4CCF5" w14:textId="77777777" w:rsidR="00EA19F0" w:rsidRPr="00EC70F6" w:rsidRDefault="00EA19F0" w:rsidP="00B3699C">
            <w:pPr>
              <w:spacing w:before="40" w:after="40"/>
              <w:rPr>
                <w:rFonts w:ascii="Arial" w:hAnsi="Arial" w:cs="Arial"/>
                <w:sz w:val="18"/>
                <w:szCs w:val="18"/>
                <w:lang w:val="fr-FR"/>
              </w:rPr>
            </w:pPr>
          </w:p>
        </w:tc>
        <w:tc>
          <w:tcPr>
            <w:tcW w:w="992" w:type="dxa"/>
            <w:noWrap/>
          </w:tcPr>
          <w:p w14:paraId="15F7A5E1" w14:textId="77777777" w:rsidR="00EA19F0" w:rsidRPr="00EC70F6" w:rsidRDefault="00EA19F0" w:rsidP="00B3699C">
            <w:pPr>
              <w:spacing w:before="40" w:after="40"/>
              <w:rPr>
                <w:rFonts w:ascii="Arial" w:hAnsi="Arial" w:cs="Arial"/>
                <w:sz w:val="18"/>
                <w:szCs w:val="18"/>
                <w:lang w:val="fr-FR"/>
              </w:rPr>
            </w:pPr>
          </w:p>
        </w:tc>
      </w:tr>
      <w:tr w:rsidR="00EA19F0" w:rsidRPr="00EC70F6" w14:paraId="42E2E1DC" w14:textId="77777777" w:rsidTr="00F53E9A">
        <w:trPr>
          <w:gridAfter w:val="1"/>
          <w:wAfter w:w="14" w:type="dxa"/>
          <w:trHeight w:val="301"/>
        </w:trPr>
        <w:tc>
          <w:tcPr>
            <w:tcW w:w="1413" w:type="dxa"/>
            <w:noWrap/>
          </w:tcPr>
          <w:p w14:paraId="0D7A42A4"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Tempêtes et cyclones</w:t>
            </w:r>
          </w:p>
        </w:tc>
        <w:tc>
          <w:tcPr>
            <w:tcW w:w="1417" w:type="dxa"/>
            <w:noWrap/>
          </w:tcPr>
          <w:p w14:paraId="265B38F7" w14:textId="77777777" w:rsidR="00EA19F0" w:rsidRPr="00EC70F6" w:rsidRDefault="00EA19F0" w:rsidP="00B3699C">
            <w:pPr>
              <w:spacing w:before="40" w:after="40"/>
              <w:rPr>
                <w:rFonts w:ascii="Arial" w:hAnsi="Arial" w:cs="Arial"/>
                <w:sz w:val="18"/>
                <w:szCs w:val="18"/>
                <w:lang w:val="fr-FR"/>
              </w:rPr>
            </w:pPr>
          </w:p>
        </w:tc>
        <w:tc>
          <w:tcPr>
            <w:tcW w:w="1134" w:type="dxa"/>
            <w:noWrap/>
          </w:tcPr>
          <w:p w14:paraId="14A515BA" w14:textId="77777777" w:rsidR="00EA19F0" w:rsidRPr="00EC70F6" w:rsidRDefault="00EA19F0" w:rsidP="00B3699C">
            <w:pPr>
              <w:spacing w:before="40" w:after="40"/>
              <w:rPr>
                <w:rFonts w:ascii="Arial" w:hAnsi="Arial" w:cs="Arial"/>
                <w:sz w:val="18"/>
                <w:szCs w:val="18"/>
                <w:lang w:val="fr-FR"/>
              </w:rPr>
            </w:pPr>
          </w:p>
        </w:tc>
        <w:tc>
          <w:tcPr>
            <w:tcW w:w="1276" w:type="dxa"/>
            <w:noWrap/>
          </w:tcPr>
          <w:p w14:paraId="1C3F4AAD" w14:textId="77777777" w:rsidR="00EA19F0" w:rsidRPr="00EC70F6" w:rsidRDefault="00EA19F0" w:rsidP="00B3699C">
            <w:pPr>
              <w:spacing w:before="40" w:after="40"/>
              <w:rPr>
                <w:rFonts w:ascii="Arial" w:hAnsi="Arial" w:cs="Arial"/>
                <w:sz w:val="18"/>
                <w:szCs w:val="18"/>
                <w:lang w:val="fr-FR"/>
              </w:rPr>
            </w:pPr>
          </w:p>
        </w:tc>
        <w:tc>
          <w:tcPr>
            <w:tcW w:w="992" w:type="dxa"/>
            <w:noWrap/>
          </w:tcPr>
          <w:p w14:paraId="43209AFA" w14:textId="77777777" w:rsidR="00EA19F0" w:rsidRPr="00EC70F6" w:rsidRDefault="00EA19F0" w:rsidP="00B3699C">
            <w:pPr>
              <w:spacing w:before="40" w:after="40"/>
              <w:rPr>
                <w:rFonts w:ascii="Arial" w:hAnsi="Arial" w:cs="Arial"/>
                <w:sz w:val="18"/>
                <w:szCs w:val="18"/>
                <w:lang w:val="fr-FR"/>
              </w:rPr>
            </w:pPr>
          </w:p>
        </w:tc>
        <w:tc>
          <w:tcPr>
            <w:tcW w:w="1276" w:type="dxa"/>
            <w:noWrap/>
          </w:tcPr>
          <w:p w14:paraId="54E63146" w14:textId="77777777" w:rsidR="00EA19F0" w:rsidRPr="00EC70F6" w:rsidRDefault="00EA19F0" w:rsidP="00B3699C">
            <w:pPr>
              <w:spacing w:before="40" w:after="40"/>
              <w:rPr>
                <w:rFonts w:ascii="Arial" w:hAnsi="Arial" w:cs="Arial"/>
                <w:sz w:val="18"/>
                <w:szCs w:val="18"/>
                <w:lang w:val="fr-FR"/>
              </w:rPr>
            </w:pPr>
          </w:p>
        </w:tc>
        <w:tc>
          <w:tcPr>
            <w:tcW w:w="1418" w:type="dxa"/>
            <w:noWrap/>
          </w:tcPr>
          <w:p w14:paraId="1DFD3D13" w14:textId="77777777" w:rsidR="00EA19F0" w:rsidRPr="00EC70F6" w:rsidRDefault="00EA19F0" w:rsidP="00B3699C">
            <w:pPr>
              <w:spacing w:before="40" w:after="40"/>
              <w:rPr>
                <w:rFonts w:ascii="Arial" w:hAnsi="Arial" w:cs="Arial"/>
                <w:sz w:val="18"/>
                <w:szCs w:val="18"/>
                <w:lang w:val="fr-FR"/>
              </w:rPr>
            </w:pPr>
          </w:p>
        </w:tc>
        <w:tc>
          <w:tcPr>
            <w:tcW w:w="992" w:type="dxa"/>
            <w:noWrap/>
          </w:tcPr>
          <w:p w14:paraId="171CB1EF" w14:textId="77777777" w:rsidR="00EA19F0" w:rsidRPr="00EC70F6" w:rsidRDefault="00EA19F0" w:rsidP="00B3699C">
            <w:pPr>
              <w:spacing w:before="40" w:after="40"/>
              <w:rPr>
                <w:rFonts w:ascii="Arial" w:hAnsi="Arial" w:cs="Arial"/>
                <w:sz w:val="18"/>
                <w:szCs w:val="18"/>
                <w:lang w:val="fr-FR"/>
              </w:rPr>
            </w:pPr>
          </w:p>
        </w:tc>
      </w:tr>
      <w:tr w:rsidR="00EA19F0" w:rsidRPr="00835F7B" w14:paraId="2AAD252B" w14:textId="77777777" w:rsidTr="00F53E9A">
        <w:trPr>
          <w:trHeight w:val="301"/>
        </w:trPr>
        <w:tc>
          <w:tcPr>
            <w:tcW w:w="9932" w:type="dxa"/>
            <w:gridSpan w:val="9"/>
            <w:noWrap/>
            <w:hideMark/>
          </w:tcPr>
          <w:p w14:paraId="14FF8C11" w14:textId="77777777" w:rsidR="00EA19F0" w:rsidRPr="00EC70F6" w:rsidRDefault="00EA19F0" w:rsidP="00B3699C">
            <w:pPr>
              <w:spacing w:before="40" w:after="40"/>
              <w:rPr>
                <w:rFonts w:ascii="Arial" w:hAnsi="Arial" w:cs="Arial"/>
                <w:sz w:val="18"/>
                <w:szCs w:val="18"/>
                <w:lang w:val="fr-FR"/>
              </w:rPr>
            </w:pPr>
            <w:hyperlink r:id="rId29" w:history="1">
              <w:r w:rsidRPr="00EC70F6">
                <w:rPr>
                  <w:rStyle w:val="Hyperlink"/>
                  <w:rFonts w:ascii="Arial" w:hAnsi="Arial" w:cs="Arial"/>
                  <w:b/>
                  <w:bCs/>
                  <w:sz w:val="18"/>
                  <w:szCs w:val="18"/>
                  <w:lang w:val="fr-FR"/>
                </w:rPr>
                <w:t>Partie 3 – Espèces migratrices et leur rôle dans les écosystèmes</w:t>
              </w:r>
            </w:hyperlink>
          </w:p>
        </w:tc>
      </w:tr>
      <w:tr w:rsidR="00EA19F0" w:rsidRPr="00EC70F6" w14:paraId="338A4D78" w14:textId="77777777" w:rsidTr="00F53E9A">
        <w:trPr>
          <w:gridAfter w:val="1"/>
          <w:wAfter w:w="14" w:type="dxa"/>
          <w:trHeight w:val="301"/>
        </w:trPr>
        <w:tc>
          <w:tcPr>
            <w:tcW w:w="1413" w:type="dxa"/>
            <w:noWrap/>
            <w:hideMark/>
          </w:tcPr>
          <w:p w14:paraId="4F77B6EA"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Oiseaux de mer </w:t>
            </w:r>
          </w:p>
        </w:tc>
        <w:tc>
          <w:tcPr>
            <w:tcW w:w="1417" w:type="dxa"/>
            <w:noWrap/>
            <w:hideMark/>
          </w:tcPr>
          <w:p w14:paraId="3EB1161C"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2AAA079D"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57F2EAE6"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1D2A63BB"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7E40BF2B"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14F2C458"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406310DA" w14:textId="77777777" w:rsidR="00EA19F0" w:rsidRPr="00EC70F6" w:rsidRDefault="00EA19F0" w:rsidP="00B3699C">
            <w:pPr>
              <w:spacing w:before="40" w:after="40"/>
              <w:rPr>
                <w:rFonts w:ascii="Arial" w:hAnsi="Arial" w:cs="Arial"/>
                <w:sz w:val="18"/>
                <w:szCs w:val="18"/>
                <w:lang w:val="fr-FR"/>
              </w:rPr>
            </w:pPr>
          </w:p>
        </w:tc>
      </w:tr>
      <w:tr w:rsidR="00EA19F0" w:rsidRPr="00EC70F6" w14:paraId="4492860E" w14:textId="77777777" w:rsidTr="00F53E9A">
        <w:trPr>
          <w:gridAfter w:val="1"/>
          <w:wAfter w:w="14" w:type="dxa"/>
          <w:trHeight w:val="301"/>
        </w:trPr>
        <w:tc>
          <w:tcPr>
            <w:tcW w:w="1413" w:type="dxa"/>
            <w:noWrap/>
            <w:hideMark/>
          </w:tcPr>
          <w:p w14:paraId="5BCAB900"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Vautours </w:t>
            </w:r>
          </w:p>
        </w:tc>
        <w:tc>
          <w:tcPr>
            <w:tcW w:w="1417" w:type="dxa"/>
            <w:noWrap/>
            <w:hideMark/>
          </w:tcPr>
          <w:p w14:paraId="0B282EFD"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1F9F484C"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3CA561C7"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2FA4E4CA"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63E9D686"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1CD7B4EA"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1A442D82" w14:textId="77777777" w:rsidR="00EA19F0" w:rsidRPr="00EC70F6" w:rsidRDefault="00EA19F0" w:rsidP="00B3699C">
            <w:pPr>
              <w:spacing w:before="40" w:after="40"/>
              <w:rPr>
                <w:rFonts w:ascii="Arial" w:hAnsi="Arial" w:cs="Arial"/>
                <w:sz w:val="18"/>
                <w:szCs w:val="18"/>
                <w:lang w:val="fr-FR"/>
              </w:rPr>
            </w:pPr>
          </w:p>
        </w:tc>
      </w:tr>
      <w:tr w:rsidR="00EA19F0" w:rsidRPr="00EC70F6" w14:paraId="4515E52F" w14:textId="77777777" w:rsidTr="00F53E9A">
        <w:trPr>
          <w:gridAfter w:val="1"/>
          <w:wAfter w:w="14" w:type="dxa"/>
          <w:trHeight w:val="301"/>
        </w:trPr>
        <w:tc>
          <w:tcPr>
            <w:tcW w:w="1413" w:type="dxa"/>
            <w:noWrap/>
            <w:hideMark/>
          </w:tcPr>
          <w:p w14:paraId="442D98E8"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Antilope </w:t>
            </w:r>
            <w:proofErr w:type="spellStart"/>
            <w:r w:rsidRPr="00EC70F6">
              <w:rPr>
                <w:rFonts w:ascii="Arial" w:hAnsi="Arial" w:cs="Arial"/>
                <w:sz w:val="18"/>
                <w:szCs w:val="18"/>
                <w:lang w:val="fr-FR"/>
              </w:rPr>
              <w:t>saїga</w:t>
            </w:r>
            <w:proofErr w:type="spellEnd"/>
          </w:p>
        </w:tc>
        <w:tc>
          <w:tcPr>
            <w:tcW w:w="1417" w:type="dxa"/>
            <w:noWrap/>
            <w:hideMark/>
          </w:tcPr>
          <w:p w14:paraId="244FE39C"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Mammifères terrestres</w:t>
            </w:r>
          </w:p>
        </w:tc>
        <w:tc>
          <w:tcPr>
            <w:tcW w:w="1134" w:type="dxa"/>
            <w:noWrap/>
            <w:hideMark/>
          </w:tcPr>
          <w:p w14:paraId="27DB9DA8"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Saïga</w:t>
            </w:r>
          </w:p>
        </w:tc>
        <w:tc>
          <w:tcPr>
            <w:tcW w:w="1276" w:type="dxa"/>
            <w:noWrap/>
            <w:hideMark/>
          </w:tcPr>
          <w:p w14:paraId="2F3C0289" w14:textId="77777777" w:rsidR="00EA19F0" w:rsidRPr="00EC70F6" w:rsidRDefault="00EA19F0" w:rsidP="00B3699C">
            <w:pPr>
              <w:spacing w:before="40" w:after="40"/>
              <w:rPr>
                <w:rFonts w:ascii="Arial" w:hAnsi="Arial" w:cs="Arial"/>
                <w:i/>
                <w:iCs/>
                <w:sz w:val="18"/>
                <w:szCs w:val="18"/>
              </w:rPr>
            </w:pPr>
            <w:r w:rsidRPr="00EC70F6">
              <w:rPr>
                <w:rFonts w:ascii="Arial" w:hAnsi="Arial" w:cs="Arial"/>
                <w:i/>
                <w:iCs/>
                <w:sz w:val="18"/>
                <w:szCs w:val="18"/>
              </w:rPr>
              <w:t xml:space="preserve">Saiga </w:t>
            </w:r>
            <w:proofErr w:type="spellStart"/>
            <w:r w:rsidRPr="00EC70F6">
              <w:rPr>
                <w:rFonts w:ascii="Arial" w:hAnsi="Arial" w:cs="Arial"/>
                <w:i/>
                <w:iCs/>
                <w:sz w:val="18"/>
                <w:szCs w:val="18"/>
              </w:rPr>
              <w:t>tatarica</w:t>
            </w:r>
            <w:proofErr w:type="spellEnd"/>
          </w:p>
        </w:tc>
        <w:tc>
          <w:tcPr>
            <w:tcW w:w="992" w:type="dxa"/>
            <w:noWrap/>
            <w:hideMark/>
          </w:tcPr>
          <w:p w14:paraId="2C3A06B5"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NT</w:t>
            </w:r>
          </w:p>
        </w:tc>
        <w:tc>
          <w:tcPr>
            <w:tcW w:w="1276" w:type="dxa"/>
            <w:noWrap/>
            <w:hideMark/>
          </w:tcPr>
          <w:p w14:paraId="4920056D"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Augmentation</w:t>
            </w:r>
          </w:p>
        </w:tc>
        <w:tc>
          <w:tcPr>
            <w:tcW w:w="1418" w:type="dxa"/>
            <w:noWrap/>
            <w:hideMark/>
          </w:tcPr>
          <w:p w14:paraId="6C7CFEDC"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Mondial (2023)</w:t>
            </w:r>
          </w:p>
        </w:tc>
        <w:tc>
          <w:tcPr>
            <w:tcW w:w="992" w:type="dxa"/>
            <w:noWrap/>
            <w:hideMark/>
          </w:tcPr>
          <w:p w14:paraId="124A3D14"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II</w:t>
            </w:r>
          </w:p>
        </w:tc>
      </w:tr>
      <w:tr w:rsidR="00EA19F0" w:rsidRPr="00EC70F6" w14:paraId="1330D482" w14:textId="77777777" w:rsidTr="00F53E9A">
        <w:trPr>
          <w:gridAfter w:val="1"/>
          <w:wAfter w:w="14" w:type="dxa"/>
          <w:trHeight w:val="301"/>
        </w:trPr>
        <w:tc>
          <w:tcPr>
            <w:tcW w:w="1413" w:type="dxa"/>
            <w:noWrap/>
            <w:hideMark/>
          </w:tcPr>
          <w:p w14:paraId="74060966"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Baleines</w:t>
            </w:r>
          </w:p>
        </w:tc>
        <w:tc>
          <w:tcPr>
            <w:tcW w:w="1417" w:type="dxa"/>
            <w:noWrap/>
            <w:hideMark/>
          </w:tcPr>
          <w:p w14:paraId="26A37947"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68706FEF"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3C83072E"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09B74402"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56B8C177"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08E2C9AD"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7F5FA459" w14:textId="77777777" w:rsidR="00EA19F0" w:rsidRPr="00EC70F6" w:rsidRDefault="00EA19F0" w:rsidP="00B3699C">
            <w:pPr>
              <w:spacing w:before="40" w:after="40"/>
              <w:rPr>
                <w:rFonts w:ascii="Arial" w:hAnsi="Arial" w:cs="Arial"/>
                <w:sz w:val="18"/>
                <w:szCs w:val="18"/>
                <w:lang w:val="fr-FR"/>
              </w:rPr>
            </w:pPr>
          </w:p>
        </w:tc>
      </w:tr>
      <w:tr w:rsidR="00EA19F0" w:rsidRPr="00835F7B" w14:paraId="08C01B76" w14:textId="77777777" w:rsidTr="00F53E9A">
        <w:trPr>
          <w:trHeight w:val="301"/>
        </w:trPr>
        <w:tc>
          <w:tcPr>
            <w:tcW w:w="9932" w:type="dxa"/>
            <w:gridSpan w:val="9"/>
            <w:shd w:val="clear" w:color="auto" w:fill="E7E6E6" w:themeFill="background2"/>
            <w:noWrap/>
            <w:hideMark/>
          </w:tcPr>
          <w:p w14:paraId="5355418A"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b/>
                <w:bCs/>
                <w:sz w:val="18"/>
                <w:szCs w:val="18"/>
                <w:lang w:val="fr-FR"/>
              </w:rPr>
              <w:t xml:space="preserve">Projets d’études préparés pour l’atelier d’experts sur les espèces migratrices et les changements climatiques tenu en février 2025 </w:t>
            </w:r>
          </w:p>
        </w:tc>
      </w:tr>
      <w:tr w:rsidR="00EA19F0" w:rsidRPr="00835F7B" w14:paraId="4DD5E143" w14:textId="77777777" w:rsidTr="00F53E9A">
        <w:trPr>
          <w:trHeight w:val="301"/>
        </w:trPr>
        <w:tc>
          <w:tcPr>
            <w:tcW w:w="9932" w:type="dxa"/>
            <w:gridSpan w:val="9"/>
            <w:noWrap/>
            <w:hideMark/>
          </w:tcPr>
          <w:p w14:paraId="4CEA268E" w14:textId="77777777" w:rsidR="00EA19F0" w:rsidRPr="00EC70F6" w:rsidRDefault="00EA19F0" w:rsidP="00B3699C">
            <w:pPr>
              <w:spacing w:before="40" w:after="40"/>
              <w:rPr>
                <w:rFonts w:ascii="Arial" w:hAnsi="Arial" w:cs="Arial"/>
                <w:sz w:val="18"/>
                <w:szCs w:val="18"/>
                <w:lang w:val="fr-FR"/>
              </w:rPr>
            </w:pPr>
            <w:hyperlink r:id="rId30" w:history="1">
              <w:r w:rsidRPr="00EC70F6">
                <w:rPr>
                  <w:rStyle w:val="Hyperlink"/>
                  <w:rFonts w:ascii="Arial" w:hAnsi="Arial" w:cs="Arial"/>
                  <w:sz w:val="18"/>
                  <w:szCs w:val="18"/>
                  <w:lang w:val="fr-FR"/>
                </w:rPr>
                <w:t>Les techniques de recherche de nourriture des chauves-souris optimisent les services écosystémiques des forêts et favorisent la survie des plantes</w:t>
              </w:r>
            </w:hyperlink>
          </w:p>
        </w:tc>
      </w:tr>
      <w:tr w:rsidR="00EA19F0" w:rsidRPr="00EC70F6" w14:paraId="3FB3770F" w14:textId="77777777" w:rsidTr="00F53E9A">
        <w:trPr>
          <w:gridAfter w:val="1"/>
          <w:wAfter w:w="14" w:type="dxa"/>
          <w:trHeight w:val="301"/>
        </w:trPr>
        <w:tc>
          <w:tcPr>
            <w:tcW w:w="1413" w:type="dxa"/>
            <w:noWrap/>
            <w:hideMark/>
          </w:tcPr>
          <w:p w14:paraId="212FB2B7" w14:textId="77777777" w:rsidR="00EA19F0" w:rsidRPr="00EC70F6" w:rsidRDefault="00EA19F0" w:rsidP="00B3699C">
            <w:pPr>
              <w:spacing w:before="40" w:after="40"/>
              <w:rPr>
                <w:rFonts w:ascii="Arial" w:hAnsi="Arial" w:cs="Arial"/>
                <w:sz w:val="18"/>
                <w:szCs w:val="18"/>
                <w:lang w:val="fr-FR"/>
              </w:rPr>
            </w:pPr>
            <w:hyperlink r:id="rId31" w:history="1">
              <w:r w:rsidRPr="00EC70F6">
                <w:rPr>
                  <w:rStyle w:val="Hyperlink"/>
                  <w:rFonts w:ascii="Arial" w:hAnsi="Arial" w:cs="Arial"/>
                  <w:sz w:val="18"/>
                  <w:szCs w:val="18"/>
                  <w:lang w:val="fr-FR"/>
                </w:rPr>
                <w:t>Aides au pâturage des dugongs</w:t>
              </w:r>
            </w:hyperlink>
            <w:r w:rsidRPr="00EC70F6">
              <w:rPr>
                <w:rFonts w:ascii="Arial" w:hAnsi="Arial" w:cs="Arial"/>
                <w:sz w:val="18"/>
                <w:szCs w:val="18"/>
                <w:lang w:val="fr-FR"/>
              </w:rPr>
              <w:t xml:space="preserve"> et capture du carbone et résilience des herbiers marins</w:t>
            </w:r>
          </w:p>
        </w:tc>
        <w:tc>
          <w:tcPr>
            <w:tcW w:w="1417" w:type="dxa"/>
            <w:noWrap/>
            <w:hideMark/>
          </w:tcPr>
          <w:p w14:paraId="3DE7D51F"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Mammifères aquatiques</w:t>
            </w:r>
          </w:p>
        </w:tc>
        <w:tc>
          <w:tcPr>
            <w:tcW w:w="1134" w:type="dxa"/>
            <w:noWrap/>
            <w:hideMark/>
          </w:tcPr>
          <w:p w14:paraId="01E7DA69"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Dugong</w:t>
            </w:r>
          </w:p>
        </w:tc>
        <w:tc>
          <w:tcPr>
            <w:tcW w:w="1276" w:type="dxa"/>
            <w:noWrap/>
            <w:hideMark/>
          </w:tcPr>
          <w:p w14:paraId="36B2A0F2" w14:textId="77777777" w:rsidR="00EA19F0" w:rsidRPr="00EC70F6" w:rsidRDefault="00EA19F0" w:rsidP="00B3699C">
            <w:pPr>
              <w:spacing w:before="40" w:after="40"/>
              <w:rPr>
                <w:rFonts w:ascii="Arial" w:hAnsi="Arial" w:cs="Arial"/>
                <w:i/>
                <w:iCs/>
                <w:sz w:val="18"/>
                <w:szCs w:val="18"/>
              </w:rPr>
            </w:pPr>
            <w:r w:rsidRPr="00EC70F6">
              <w:rPr>
                <w:rFonts w:ascii="Arial" w:hAnsi="Arial" w:cs="Arial"/>
                <w:i/>
                <w:iCs/>
                <w:sz w:val="18"/>
                <w:szCs w:val="18"/>
              </w:rPr>
              <w:t>Dugong dugon</w:t>
            </w:r>
          </w:p>
        </w:tc>
        <w:tc>
          <w:tcPr>
            <w:tcW w:w="992" w:type="dxa"/>
            <w:noWrap/>
            <w:hideMark/>
          </w:tcPr>
          <w:p w14:paraId="7DD54399"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VU</w:t>
            </w:r>
          </w:p>
        </w:tc>
        <w:tc>
          <w:tcPr>
            <w:tcW w:w="1276" w:type="dxa"/>
            <w:noWrap/>
            <w:hideMark/>
          </w:tcPr>
          <w:p w14:paraId="798F33B3"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Déclin</w:t>
            </w:r>
          </w:p>
        </w:tc>
        <w:tc>
          <w:tcPr>
            <w:tcW w:w="1418" w:type="dxa"/>
            <w:noWrap/>
            <w:hideMark/>
          </w:tcPr>
          <w:p w14:paraId="05BF4242"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Mondial (2015)</w:t>
            </w:r>
          </w:p>
        </w:tc>
        <w:tc>
          <w:tcPr>
            <w:tcW w:w="992" w:type="dxa"/>
            <w:noWrap/>
            <w:hideMark/>
          </w:tcPr>
          <w:p w14:paraId="155D8491"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II</w:t>
            </w:r>
          </w:p>
        </w:tc>
      </w:tr>
      <w:tr w:rsidR="00EA19F0" w:rsidRPr="00835F7B" w14:paraId="75F9CFFD" w14:textId="77777777" w:rsidTr="00F53E9A">
        <w:trPr>
          <w:trHeight w:val="301"/>
        </w:trPr>
        <w:tc>
          <w:tcPr>
            <w:tcW w:w="9932" w:type="dxa"/>
            <w:gridSpan w:val="9"/>
            <w:noWrap/>
            <w:hideMark/>
          </w:tcPr>
          <w:p w14:paraId="62EB3FC2" w14:textId="77777777" w:rsidR="00EA19F0" w:rsidRPr="00EC70F6" w:rsidRDefault="00EA19F0" w:rsidP="00B3699C">
            <w:pPr>
              <w:spacing w:before="40" w:after="40"/>
              <w:rPr>
                <w:rFonts w:ascii="Arial" w:hAnsi="Arial" w:cs="Arial"/>
                <w:sz w:val="18"/>
                <w:szCs w:val="18"/>
                <w:lang w:val="fr-FR"/>
              </w:rPr>
            </w:pPr>
            <w:hyperlink r:id="rId32" w:history="1">
              <w:r w:rsidRPr="00EC70F6">
                <w:rPr>
                  <w:rStyle w:val="Hyperlink"/>
                  <w:rFonts w:ascii="Arial" w:hAnsi="Arial" w:cs="Arial"/>
                  <w:sz w:val="18"/>
                  <w:szCs w:val="18"/>
                  <w:lang w:val="fr-FR"/>
                </w:rPr>
                <w:t>Les comportements alimentaires des flamants roses favorisent le cycle des nutriments et la capture du carbone dans les zones humides</w:t>
              </w:r>
            </w:hyperlink>
          </w:p>
        </w:tc>
      </w:tr>
      <w:tr w:rsidR="00EA19F0" w:rsidRPr="00EC70F6" w14:paraId="1835846E" w14:textId="77777777" w:rsidTr="00F53E9A">
        <w:trPr>
          <w:gridAfter w:val="1"/>
          <w:wAfter w:w="14" w:type="dxa"/>
          <w:trHeight w:val="301"/>
        </w:trPr>
        <w:tc>
          <w:tcPr>
            <w:tcW w:w="1413" w:type="dxa"/>
            <w:noWrap/>
            <w:hideMark/>
          </w:tcPr>
          <w:p w14:paraId="19ACCD3D" w14:textId="77777777" w:rsidR="00EA19F0" w:rsidRDefault="00EA19F0" w:rsidP="00B3699C">
            <w:pPr>
              <w:spacing w:before="40" w:after="40"/>
            </w:pPr>
            <w:hyperlink r:id="rId33" w:history="1">
              <w:r w:rsidRPr="00EC70F6">
                <w:rPr>
                  <w:rStyle w:val="Hyperlink"/>
                  <w:rFonts w:ascii="Arial" w:hAnsi="Arial" w:cs="Arial"/>
                  <w:sz w:val="18"/>
                  <w:szCs w:val="18"/>
                  <w:lang w:val="fr-FR"/>
                </w:rPr>
                <w:t xml:space="preserve">Le lynx d’Eurasie en tant que prédateur clé soutenant les services </w:t>
              </w:r>
              <w:r w:rsidRPr="00804B0E">
                <w:rPr>
                  <w:rStyle w:val="Hyperlink"/>
                  <w:rFonts w:ascii="Arial" w:hAnsi="Arial" w:cs="Arial"/>
                  <w:sz w:val="16"/>
                  <w:szCs w:val="16"/>
                  <w:lang w:val="fr-FR"/>
                </w:rPr>
                <w:t>écosystémiques</w:t>
              </w:r>
              <w:r w:rsidRPr="00EC70F6">
                <w:rPr>
                  <w:rStyle w:val="Hyperlink"/>
                  <w:rFonts w:ascii="Arial" w:hAnsi="Arial" w:cs="Arial"/>
                  <w:sz w:val="18"/>
                  <w:szCs w:val="18"/>
                  <w:lang w:val="fr-FR"/>
                </w:rPr>
                <w:t xml:space="preserve"> forestiers</w:t>
              </w:r>
            </w:hyperlink>
          </w:p>
          <w:p w14:paraId="0BAD06F0" w14:textId="77777777" w:rsidR="00A06F9B" w:rsidRPr="00EC70F6" w:rsidRDefault="00A06F9B" w:rsidP="00B3699C">
            <w:pPr>
              <w:spacing w:before="40" w:after="40"/>
              <w:rPr>
                <w:rFonts w:ascii="Arial" w:hAnsi="Arial" w:cs="Arial"/>
                <w:sz w:val="18"/>
                <w:szCs w:val="18"/>
                <w:lang w:val="fr-FR"/>
              </w:rPr>
            </w:pPr>
          </w:p>
        </w:tc>
        <w:tc>
          <w:tcPr>
            <w:tcW w:w="1417" w:type="dxa"/>
            <w:noWrap/>
            <w:hideMark/>
          </w:tcPr>
          <w:p w14:paraId="07EFD991"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Mammifères terrestres</w:t>
            </w:r>
          </w:p>
        </w:tc>
        <w:tc>
          <w:tcPr>
            <w:tcW w:w="1134" w:type="dxa"/>
            <w:noWrap/>
            <w:hideMark/>
          </w:tcPr>
          <w:p w14:paraId="177A41E1"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Lynx commun</w:t>
            </w:r>
          </w:p>
        </w:tc>
        <w:tc>
          <w:tcPr>
            <w:tcW w:w="1276" w:type="dxa"/>
            <w:noWrap/>
            <w:hideMark/>
          </w:tcPr>
          <w:p w14:paraId="483E230A" w14:textId="77777777" w:rsidR="00EA19F0" w:rsidRPr="00EC70F6" w:rsidRDefault="00EA19F0" w:rsidP="00B3699C">
            <w:pPr>
              <w:spacing w:before="40" w:after="40"/>
              <w:rPr>
                <w:rFonts w:ascii="Arial" w:hAnsi="Arial" w:cs="Arial"/>
                <w:i/>
                <w:iCs/>
                <w:sz w:val="18"/>
                <w:szCs w:val="18"/>
              </w:rPr>
            </w:pPr>
            <w:r w:rsidRPr="00EC70F6">
              <w:rPr>
                <w:rFonts w:ascii="Arial" w:hAnsi="Arial" w:cs="Arial"/>
                <w:i/>
                <w:iCs/>
                <w:sz w:val="18"/>
                <w:szCs w:val="18"/>
              </w:rPr>
              <w:t xml:space="preserve">Lynx </w:t>
            </w:r>
            <w:proofErr w:type="spellStart"/>
            <w:r w:rsidRPr="00EC70F6">
              <w:rPr>
                <w:rFonts w:ascii="Arial" w:hAnsi="Arial" w:cs="Arial"/>
                <w:i/>
                <w:iCs/>
                <w:sz w:val="18"/>
                <w:szCs w:val="18"/>
              </w:rPr>
              <w:t>lynx</w:t>
            </w:r>
            <w:proofErr w:type="spellEnd"/>
          </w:p>
        </w:tc>
        <w:tc>
          <w:tcPr>
            <w:tcW w:w="992" w:type="dxa"/>
            <w:noWrap/>
            <w:hideMark/>
          </w:tcPr>
          <w:p w14:paraId="12D3095B"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LC</w:t>
            </w:r>
          </w:p>
        </w:tc>
        <w:tc>
          <w:tcPr>
            <w:tcW w:w="1276" w:type="dxa"/>
            <w:noWrap/>
            <w:hideMark/>
          </w:tcPr>
          <w:p w14:paraId="451AAFEA"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Stable</w:t>
            </w:r>
          </w:p>
        </w:tc>
        <w:tc>
          <w:tcPr>
            <w:tcW w:w="1418" w:type="dxa"/>
            <w:noWrap/>
            <w:hideMark/>
          </w:tcPr>
          <w:p w14:paraId="2BDB8544"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Mondial (2014)</w:t>
            </w:r>
          </w:p>
        </w:tc>
        <w:tc>
          <w:tcPr>
            <w:tcW w:w="992" w:type="dxa"/>
            <w:noWrap/>
            <w:hideMark/>
          </w:tcPr>
          <w:p w14:paraId="1F9452B4"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I/II</w:t>
            </w:r>
          </w:p>
        </w:tc>
      </w:tr>
      <w:tr w:rsidR="00EA19F0" w:rsidRPr="00EC70F6" w14:paraId="32D24F73" w14:textId="77777777" w:rsidTr="00F53E9A">
        <w:trPr>
          <w:gridAfter w:val="1"/>
          <w:wAfter w:w="14" w:type="dxa"/>
          <w:trHeight w:val="301"/>
        </w:trPr>
        <w:tc>
          <w:tcPr>
            <w:tcW w:w="2830" w:type="dxa"/>
            <w:gridSpan w:val="2"/>
            <w:tcBorders>
              <w:bottom w:val="single" w:sz="4" w:space="0" w:color="000000" w:themeColor="text1"/>
            </w:tcBorders>
            <w:noWrap/>
            <w:hideMark/>
          </w:tcPr>
          <w:p w14:paraId="58263CE9" w14:textId="77777777" w:rsidR="00EA19F0" w:rsidRPr="00EC70F6" w:rsidRDefault="00EA19F0" w:rsidP="00B3699C">
            <w:pPr>
              <w:spacing w:before="40" w:after="40"/>
              <w:rPr>
                <w:rFonts w:ascii="Arial" w:hAnsi="Arial" w:cs="Arial"/>
                <w:sz w:val="18"/>
                <w:szCs w:val="18"/>
                <w:lang w:val="fr-FR"/>
              </w:rPr>
            </w:pPr>
            <w:hyperlink r:id="rId34" w:history="1">
              <w:r w:rsidRPr="00EC70F6">
                <w:rPr>
                  <w:rStyle w:val="Hyperlink"/>
                  <w:rFonts w:ascii="Arial" w:hAnsi="Arial" w:cs="Arial"/>
                  <w:sz w:val="18"/>
                  <w:szCs w:val="18"/>
                  <w:lang w:val="fr-FR"/>
                </w:rPr>
                <w:t>Les papillons monarques et autres invertébrés jouent un rôle essentiel dans le maintien de la santé des prairies alpines</w:t>
              </w:r>
            </w:hyperlink>
          </w:p>
        </w:tc>
        <w:tc>
          <w:tcPr>
            <w:tcW w:w="1134" w:type="dxa"/>
            <w:tcBorders>
              <w:bottom w:val="single" w:sz="4" w:space="0" w:color="000000" w:themeColor="text1"/>
            </w:tcBorders>
            <w:noWrap/>
            <w:hideMark/>
          </w:tcPr>
          <w:p w14:paraId="4DFBA563"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Papillon monarque</w:t>
            </w:r>
          </w:p>
        </w:tc>
        <w:tc>
          <w:tcPr>
            <w:tcW w:w="1276" w:type="dxa"/>
            <w:tcBorders>
              <w:bottom w:val="single" w:sz="4" w:space="0" w:color="000000" w:themeColor="text1"/>
            </w:tcBorders>
            <w:noWrap/>
            <w:hideMark/>
          </w:tcPr>
          <w:p w14:paraId="4A04B2A3" w14:textId="77777777" w:rsidR="00EA19F0" w:rsidRPr="00EC70F6" w:rsidRDefault="00EA19F0" w:rsidP="00B3699C">
            <w:pPr>
              <w:spacing w:before="40" w:after="40"/>
              <w:rPr>
                <w:rFonts w:ascii="Arial" w:hAnsi="Arial" w:cs="Arial"/>
                <w:i/>
                <w:iCs/>
                <w:sz w:val="18"/>
                <w:szCs w:val="18"/>
              </w:rPr>
            </w:pPr>
            <w:r w:rsidRPr="00EC70F6">
              <w:rPr>
                <w:rFonts w:ascii="Arial" w:hAnsi="Arial" w:cs="Arial"/>
                <w:i/>
                <w:iCs/>
                <w:sz w:val="18"/>
                <w:szCs w:val="18"/>
              </w:rPr>
              <w:t xml:space="preserve">Danaus </w:t>
            </w:r>
            <w:proofErr w:type="spellStart"/>
            <w:r w:rsidRPr="00EC70F6">
              <w:rPr>
                <w:rFonts w:ascii="Arial" w:hAnsi="Arial" w:cs="Arial"/>
                <w:i/>
                <w:iCs/>
                <w:sz w:val="18"/>
                <w:szCs w:val="18"/>
              </w:rPr>
              <w:t>plexippus</w:t>
            </w:r>
            <w:proofErr w:type="spellEnd"/>
          </w:p>
        </w:tc>
        <w:tc>
          <w:tcPr>
            <w:tcW w:w="992" w:type="dxa"/>
            <w:tcBorders>
              <w:bottom w:val="single" w:sz="4" w:space="0" w:color="000000" w:themeColor="text1"/>
            </w:tcBorders>
            <w:noWrap/>
            <w:hideMark/>
          </w:tcPr>
          <w:p w14:paraId="3145F1BB"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VU</w:t>
            </w:r>
          </w:p>
        </w:tc>
        <w:tc>
          <w:tcPr>
            <w:tcW w:w="1276" w:type="dxa"/>
            <w:tcBorders>
              <w:bottom w:val="single" w:sz="4" w:space="0" w:color="000000" w:themeColor="text1"/>
            </w:tcBorders>
            <w:noWrap/>
            <w:hideMark/>
          </w:tcPr>
          <w:p w14:paraId="63575698"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Déclin</w:t>
            </w:r>
          </w:p>
        </w:tc>
        <w:tc>
          <w:tcPr>
            <w:tcW w:w="1418" w:type="dxa"/>
            <w:tcBorders>
              <w:bottom w:val="single" w:sz="4" w:space="0" w:color="000000" w:themeColor="text1"/>
            </w:tcBorders>
            <w:noWrap/>
            <w:hideMark/>
          </w:tcPr>
          <w:p w14:paraId="28A1DFE2"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Mondial (2023)</w:t>
            </w:r>
          </w:p>
        </w:tc>
        <w:tc>
          <w:tcPr>
            <w:tcW w:w="992" w:type="dxa"/>
            <w:tcBorders>
              <w:bottom w:val="single" w:sz="4" w:space="0" w:color="000000" w:themeColor="text1"/>
            </w:tcBorders>
            <w:noWrap/>
            <w:hideMark/>
          </w:tcPr>
          <w:p w14:paraId="6516B2B2"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II</w:t>
            </w:r>
          </w:p>
        </w:tc>
      </w:tr>
      <w:tr w:rsidR="00EA19F0" w:rsidRPr="00835F7B" w14:paraId="0783B402" w14:textId="77777777" w:rsidTr="00F53E9A">
        <w:trPr>
          <w:trHeight w:val="301"/>
        </w:trPr>
        <w:tc>
          <w:tcPr>
            <w:tcW w:w="9932" w:type="dxa"/>
            <w:gridSpan w:val="9"/>
            <w:tcBorders>
              <w:bottom w:val="single" w:sz="4" w:space="0" w:color="auto"/>
            </w:tcBorders>
            <w:noWrap/>
            <w:hideMark/>
          </w:tcPr>
          <w:p w14:paraId="493EC120" w14:textId="77777777" w:rsidR="00EA19F0" w:rsidRPr="00EC70F6" w:rsidRDefault="00EA19F0" w:rsidP="00B3699C">
            <w:pPr>
              <w:spacing w:before="40" w:after="40"/>
              <w:rPr>
                <w:rFonts w:ascii="Arial" w:hAnsi="Arial" w:cs="Arial"/>
                <w:sz w:val="18"/>
                <w:szCs w:val="18"/>
                <w:lang w:val="fr-FR"/>
              </w:rPr>
            </w:pPr>
            <w:hyperlink r:id="rId35" w:history="1">
              <w:r w:rsidRPr="00EC70F6">
                <w:rPr>
                  <w:rStyle w:val="Hyperlink"/>
                  <w:rFonts w:ascii="Arial" w:hAnsi="Arial" w:cs="Arial"/>
                  <w:sz w:val="18"/>
                  <w:szCs w:val="18"/>
                  <w:lang w:val="fr-FR"/>
                </w:rPr>
                <w:t>Comportements alimentaires des tortues marines</w:t>
              </w:r>
            </w:hyperlink>
          </w:p>
        </w:tc>
      </w:tr>
      <w:tr w:rsidR="00EA19F0" w:rsidRPr="00835F7B" w14:paraId="498D4269" w14:textId="77777777" w:rsidTr="00F53E9A">
        <w:trPr>
          <w:trHeight w:val="301"/>
        </w:trPr>
        <w:tc>
          <w:tcPr>
            <w:tcW w:w="9932" w:type="dxa"/>
            <w:gridSpan w:val="9"/>
            <w:tcBorders>
              <w:top w:val="single" w:sz="4" w:space="0" w:color="auto"/>
            </w:tcBorders>
            <w:shd w:val="clear" w:color="auto" w:fill="E7E6E6" w:themeFill="background2"/>
            <w:noWrap/>
            <w:hideMark/>
          </w:tcPr>
          <w:p w14:paraId="629D59DC"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b/>
                <w:bCs/>
                <w:sz w:val="18"/>
                <w:szCs w:val="18"/>
                <w:lang w:val="fr-FR"/>
              </w:rPr>
              <w:t>Autres projets d’études en cours de préparation dans le cadre du Groupe de travail sur les changements climatiques</w:t>
            </w:r>
          </w:p>
        </w:tc>
      </w:tr>
      <w:tr w:rsidR="00EA19F0" w:rsidRPr="00EC70F6" w14:paraId="6833553C" w14:textId="77777777" w:rsidTr="00F53E9A">
        <w:trPr>
          <w:gridAfter w:val="1"/>
          <w:wAfter w:w="14" w:type="dxa"/>
          <w:trHeight w:val="301"/>
        </w:trPr>
        <w:tc>
          <w:tcPr>
            <w:tcW w:w="1413" w:type="dxa"/>
            <w:noWrap/>
            <w:hideMark/>
          </w:tcPr>
          <w:p w14:paraId="794194A1" w14:textId="104B8FCF"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Antilope </w:t>
            </w:r>
            <w:proofErr w:type="spellStart"/>
            <w:r w:rsidRPr="00EC70F6">
              <w:rPr>
                <w:rFonts w:ascii="Arial" w:hAnsi="Arial" w:cs="Arial"/>
                <w:sz w:val="18"/>
                <w:szCs w:val="18"/>
                <w:lang w:val="fr-FR"/>
              </w:rPr>
              <w:t>saїga</w:t>
            </w:r>
            <w:proofErr w:type="spellEnd"/>
            <w:r w:rsidRPr="00EC70F6">
              <w:rPr>
                <w:rFonts w:ascii="Arial" w:hAnsi="Arial" w:cs="Arial"/>
                <w:sz w:val="18"/>
                <w:szCs w:val="18"/>
                <w:lang w:val="fr-FR"/>
              </w:rPr>
              <w:t xml:space="preserve"> et les obstacles à sa migration</w:t>
            </w:r>
          </w:p>
        </w:tc>
        <w:tc>
          <w:tcPr>
            <w:tcW w:w="1417" w:type="dxa"/>
            <w:noWrap/>
            <w:hideMark/>
          </w:tcPr>
          <w:p w14:paraId="63EFF03A"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06DFD823"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Saïga voir ci-dessus</w:t>
            </w:r>
          </w:p>
        </w:tc>
        <w:tc>
          <w:tcPr>
            <w:tcW w:w="1276" w:type="dxa"/>
            <w:noWrap/>
            <w:hideMark/>
          </w:tcPr>
          <w:p w14:paraId="54735BE1"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6898A42C"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42DF193B"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03D7BFD5"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06E7083A" w14:textId="77777777" w:rsidR="00EA19F0" w:rsidRPr="00EC70F6" w:rsidRDefault="00EA19F0" w:rsidP="00B3699C">
            <w:pPr>
              <w:spacing w:before="40" w:after="40"/>
              <w:rPr>
                <w:rFonts w:ascii="Arial" w:hAnsi="Arial" w:cs="Arial"/>
                <w:sz w:val="18"/>
                <w:szCs w:val="18"/>
                <w:lang w:val="fr-FR"/>
              </w:rPr>
            </w:pPr>
          </w:p>
        </w:tc>
      </w:tr>
      <w:tr w:rsidR="00EA19F0" w:rsidRPr="00835F7B" w14:paraId="15BDC8D8" w14:textId="77777777" w:rsidTr="00F53E9A">
        <w:trPr>
          <w:gridAfter w:val="1"/>
          <w:wAfter w:w="14" w:type="dxa"/>
          <w:trHeight w:val="301"/>
        </w:trPr>
        <w:tc>
          <w:tcPr>
            <w:tcW w:w="1413" w:type="dxa"/>
            <w:noWrap/>
            <w:hideMark/>
          </w:tcPr>
          <w:p w14:paraId="55FAFE1D" w14:textId="1BD0876C"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Les barrages, des obstacles à la migration en Asie du Sud-Est</w:t>
            </w:r>
          </w:p>
        </w:tc>
        <w:tc>
          <w:tcPr>
            <w:tcW w:w="1417" w:type="dxa"/>
            <w:noWrap/>
            <w:hideMark/>
          </w:tcPr>
          <w:p w14:paraId="18F371DC"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4E63B7CC"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628EF3C2"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212A53D6"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6FDF03F8"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59A82905"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233A7C43" w14:textId="77777777" w:rsidR="00EA19F0" w:rsidRPr="00EC70F6" w:rsidRDefault="00EA19F0" w:rsidP="00B3699C">
            <w:pPr>
              <w:spacing w:before="40" w:after="40"/>
              <w:rPr>
                <w:rFonts w:ascii="Arial" w:hAnsi="Arial" w:cs="Arial"/>
                <w:sz w:val="18"/>
                <w:szCs w:val="18"/>
                <w:lang w:val="fr-FR"/>
              </w:rPr>
            </w:pPr>
          </w:p>
        </w:tc>
      </w:tr>
      <w:tr w:rsidR="00EA19F0" w:rsidRPr="00835F7B" w14:paraId="1432EE65" w14:textId="77777777" w:rsidTr="00F53E9A">
        <w:trPr>
          <w:trHeight w:val="301"/>
        </w:trPr>
        <w:tc>
          <w:tcPr>
            <w:tcW w:w="9932" w:type="dxa"/>
            <w:gridSpan w:val="9"/>
            <w:shd w:val="clear" w:color="auto" w:fill="E7E6E6" w:themeFill="background2"/>
            <w:noWrap/>
            <w:hideMark/>
          </w:tcPr>
          <w:p w14:paraId="2CCECA48"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b/>
                <w:bCs/>
                <w:sz w:val="18"/>
                <w:szCs w:val="18"/>
                <w:lang w:val="fr-FR"/>
              </w:rPr>
              <w:t>Projet « Mammifères d’Asie centrale et adaptation au climat » (CAMCA)</w:t>
            </w:r>
          </w:p>
        </w:tc>
      </w:tr>
      <w:tr w:rsidR="00EA19F0" w:rsidRPr="00EC70F6" w14:paraId="2BF99A42" w14:textId="77777777" w:rsidTr="00F53E9A">
        <w:trPr>
          <w:gridAfter w:val="1"/>
          <w:wAfter w:w="14" w:type="dxa"/>
          <w:trHeight w:val="301"/>
        </w:trPr>
        <w:tc>
          <w:tcPr>
            <w:tcW w:w="1413" w:type="dxa"/>
            <w:noWrap/>
          </w:tcPr>
          <w:p w14:paraId="00F0620D"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Mouton d’Argali</w:t>
            </w:r>
          </w:p>
        </w:tc>
        <w:tc>
          <w:tcPr>
            <w:tcW w:w="1417" w:type="dxa"/>
            <w:noWrap/>
          </w:tcPr>
          <w:p w14:paraId="20EE3988"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Mammifères terrestres</w:t>
            </w:r>
          </w:p>
        </w:tc>
        <w:tc>
          <w:tcPr>
            <w:tcW w:w="1134" w:type="dxa"/>
            <w:noWrap/>
          </w:tcPr>
          <w:p w14:paraId="6E21E1B5"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Mouton d’Argali</w:t>
            </w:r>
          </w:p>
        </w:tc>
        <w:tc>
          <w:tcPr>
            <w:tcW w:w="1276" w:type="dxa"/>
            <w:noWrap/>
          </w:tcPr>
          <w:p w14:paraId="24DCD727" w14:textId="77777777" w:rsidR="00EA19F0" w:rsidRPr="00EC70F6" w:rsidRDefault="00EA19F0" w:rsidP="00B3699C">
            <w:pPr>
              <w:spacing w:before="40" w:after="40"/>
              <w:rPr>
                <w:rFonts w:ascii="Arial" w:hAnsi="Arial" w:cs="Arial"/>
                <w:i/>
                <w:iCs/>
                <w:sz w:val="18"/>
                <w:szCs w:val="18"/>
              </w:rPr>
            </w:pPr>
            <w:r w:rsidRPr="00EC70F6">
              <w:rPr>
                <w:rFonts w:ascii="Arial" w:hAnsi="Arial" w:cs="Arial"/>
                <w:i/>
                <w:iCs/>
                <w:sz w:val="18"/>
                <w:szCs w:val="18"/>
              </w:rPr>
              <w:t xml:space="preserve">Ovis </w:t>
            </w:r>
            <w:proofErr w:type="spellStart"/>
            <w:r w:rsidRPr="00EC70F6">
              <w:rPr>
                <w:rFonts w:ascii="Arial" w:hAnsi="Arial" w:cs="Arial"/>
                <w:i/>
                <w:iCs/>
                <w:sz w:val="18"/>
                <w:szCs w:val="18"/>
              </w:rPr>
              <w:t>ammon</w:t>
            </w:r>
            <w:proofErr w:type="spellEnd"/>
          </w:p>
        </w:tc>
        <w:tc>
          <w:tcPr>
            <w:tcW w:w="992" w:type="dxa"/>
            <w:noWrap/>
          </w:tcPr>
          <w:p w14:paraId="4736AEBC"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NT</w:t>
            </w:r>
          </w:p>
        </w:tc>
        <w:tc>
          <w:tcPr>
            <w:tcW w:w="1276" w:type="dxa"/>
            <w:noWrap/>
          </w:tcPr>
          <w:p w14:paraId="17DA4BA6"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Déclin</w:t>
            </w:r>
            <w:r w:rsidRPr="00EC70F6">
              <w:rPr>
                <w:rStyle w:val="FootnoteReference"/>
                <w:rFonts w:ascii="Arial" w:hAnsi="Arial" w:cs="Arial"/>
                <w:sz w:val="18"/>
                <w:szCs w:val="18"/>
                <w:lang w:val="fr-FR"/>
              </w:rPr>
              <w:footnoteReference w:id="1"/>
            </w:r>
          </w:p>
        </w:tc>
        <w:tc>
          <w:tcPr>
            <w:tcW w:w="1418" w:type="dxa"/>
            <w:noWrap/>
          </w:tcPr>
          <w:p w14:paraId="2C94E19E"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Mondial (2020)</w:t>
            </w:r>
          </w:p>
        </w:tc>
        <w:tc>
          <w:tcPr>
            <w:tcW w:w="992" w:type="dxa"/>
            <w:noWrap/>
          </w:tcPr>
          <w:p w14:paraId="66A03AB8"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II</w:t>
            </w:r>
          </w:p>
        </w:tc>
      </w:tr>
      <w:tr w:rsidR="00EA19F0" w:rsidRPr="00EC70F6" w14:paraId="4884DE72" w14:textId="77777777" w:rsidTr="00F53E9A">
        <w:trPr>
          <w:gridAfter w:val="1"/>
          <w:wAfter w:w="14" w:type="dxa"/>
          <w:trHeight w:val="301"/>
        </w:trPr>
        <w:tc>
          <w:tcPr>
            <w:tcW w:w="1413" w:type="dxa"/>
            <w:noWrap/>
          </w:tcPr>
          <w:p w14:paraId="219FA1A8"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Cerf de Boukhara</w:t>
            </w:r>
          </w:p>
        </w:tc>
        <w:tc>
          <w:tcPr>
            <w:tcW w:w="1417" w:type="dxa"/>
            <w:noWrap/>
          </w:tcPr>
          <w:p w14:paraId="04096F0B"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Mammifères terrestres</w:t>
            </w:r>
          </w:p>
        </w:tc>
        <w:tc>
          <w:tcPr>
            <w:tcW w:w="1134" w:type="dxa"/>
            <w:noWrap/>
          </w:tcPr>
          <w:p w14:paraId="78F5B7A2"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Cerf de Boukhara</w:t>
            </w:r>
          </w:p>
        </w:tc>
        <w:tc>
          <w:tcPr>
            <w:tcW w:w="1276" w:type="dxa"/>
            <w:noWrap/>
          </w:tcPr>
          <w:p w14:paraId="0592BC5D" w14:textId="77777777" w:rsidR="00EA19F0" w:rsidRPr="00EC70F6" w:rsidRDefault="00EA19F0" w:rsidP="00B3699C">
            <w:pPr>
              <w:spacing w:before="40" w:after="40"/>
              <w:rPr>
                <w:rFonts w:ascii="Arial" w:hAnsi="Arial" w:cs="Arial"/>
                <w:i/>
                <w:iCs/>
                <w:sz w:val="18"/>
                <w:szCs w:val="18"/>
              </w:rPr>
            </w:pPr>
            <w:r w:rsidRPr="00EC70F6">
              <w:rPr>
                <w:rFonts w:ascii="Arial" w:hAnsi="Arial" w:cs="Arial"/>
                <w:i/>
                <w:iCs/>
                <w:sz w:val="18"/>
                <w:szCs w:val="18"/>
              </w:rPr>
              <w:t xml:space="preserve">Cervus elaphus </w:t>
            </w:r>
            <w:proofErr w:type="spellStart"/>
            <w:r w:rsidRPr="00A06F9B">
              <w:rPr>
                <w:rFonts w:ascii="Arial" w:hAnsi="Arial" w:cs="Arial"/>
                <w:i/>
                <w:iCs/>
                <w:sz w:val="17"/>
                <w:szCs w:val="17"/>
              </w:rPr>
              <w:t>yarkandensis</w:t>
            </w:r>
            <w:proofErr w:type="spellEnd"/>
          </w:p>
        </w:tc>
        <w:tc>
          <w:tcPr>
            <w:tcW w:w="992" w:type="dxa"/>
            <w:noWrap/>
          </w:tcPr>
          <w:p w14:paraId="6950EEA9"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LC</w:t>
            </w:r>
          </w:p>
        </w:tc>
        <w:tc>
          <w:tcPr>
            <w:tcW w:w="1276" w:type="dxa"/>
            <w:noWrap/>
          </w:tcPr>
          <w:p w14:paraId="60E0B00B"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Augmentation</w:t>
            </w:r>
          </w:p>
        </w:tc>
        <w:tc>
          <w:tcPr>
            <w:tcW w:w="1418" w:type="dxa"/>
            <w:noWrap/>
          </w:tcPr>
          <w:p w14:paraId="26CE905B"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Mondial (2017)</w:t>
            </w:r>
          </w:p>
        </w:tc>
        <w:tc>
          <w:tcPr>
            <w:tcW w:w="992" w:type="dxa"/>
            <w:noWrap/>
          </w:tcPr>
          <w:p w14:paraId="5D84BE49"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I, II</w:t>
            </w:r>
          </w:p>
        </w:tc>
      </w:tr>
      <w:tr w:rsidR="00EA19F0" w:rsidRPr="00EC70F6" w14:paraId="06FA028D" w14:textId="77777777" w:rsidTr="00F53E9A">
        <w:trPr>
          <w:gridAfter w:val="1"/>
          <w:wAfter w:w="14" w:type="dxa"/>
          <w:trHeight w:val="301"/>
        </w:trPr>
        <w:tc>
          <w:tcPr>
            <w:tcW w:w="1413" w:type="dxa"/>
            <w:noWrap/>
          </w:tcPr>
          <w:p w14:paraId="2C5692C8"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Léopard des neiges</w:t>
            </w:r>
          </w:p>
        </w:tc>
        <w:tc>
          <w:tcPr>
            <w:tcW w:w="1417" w:type="dxa"/>
            <w:noWrap/>
          </w:tcPr>
          <w:p w14:paraId="1049D48E"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Mammifères terrestres</w:t>
            </w:r>
          </w:p>
        </w:tc>
        <w:tc>
          <w:tcPr>
            <w:tcW w:w="1134" w:type="dxa"/>
            <w:noWrap/>
          </w:tcPr>
          <w:p w14:paraId="7B6C1384"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Léopard des neiges</w:t>
            </w:r>
          </w:p>
        </w:tc>
        <w:tc>
          <w:tcPr>
            <w:tcW w:w="1276" w:type="dxa"/>
            <w:noWrap/>
          </w:tcPr>
          <w:p w14:paraId="7C35972D" w14:textId="77777777" w:rsidR="00EA19F0" w:rsidRPr="00EC70F6" w:rsidRDefault="00EA19F0" w:rsidP="00B3699C">
            <w:pPr>
              <w:spacing w:before="40" w:after="40"/>
              <w:rPr>
                <w:rFonts w:ascii="Arial" w:hAnsi="Arial" w:cs="Arial"/>
                <w:i/>
                <w:iCs/>
                <w:sz w:val="18"/>
                <w:szCs w:val="18"/>
              </w:rPr>
            </w:pPr>
            <w:r w:rsidRPr="00EC70F6">
              <w:rPr>
                <w:rFonts w:ascii="Arial" w:hAnsi="Arial" w:cs="Arial"/>
                <w:i/>
                <w:iCs/>
                <w:sz w:val="18"/>
                <w:szCs w:val="18"/>
              </w:rPr>
              <w:t xml:space="preserve">Uncia </w:t>
            </w:r>
            <w:proofErr w:type="spellStart"/>
            <w:r w:rsidRPr="00EC70F6">
              <w:rPr>
                <w:rFonts w:ascii="Arial" w:hAnsi="Arial" w:cs="Arial"/>
                <w:i/>
                <w:iCs/>
                <w:sz w:val="18"/>
                <w:szCs w:val="18"/>
              </w:rPr>
              <w:t>uncia</w:t>
            </w:r>
            <w:proofErr w:type="spellEnd"/>
          </w:p>
        </w:tc>
        <w:tc>
          <w:tcPr>
            <w:tcW w:w="992" w:type="dxa"/>
            <w:noWrap/>
          </w:tcPr>
          <w:p w14:paraId="2EF58CAA"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VU</w:t>
            </w:r>
          </w:p>
        </w:tc>
        <w:tc>
          <w:tcPr>
            <w:tcW w:w="1276" w:type="dxa"/>
            <w:noWrap/>
          </w:tcPr>
          <w:p w14:paraId="1D221E37"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Déclin</w:t>
            </w:r>
          </w:p>
        </w:tc>
        <w:tc>
          <w:tcPr>
            <w:tcW w:w="1418" w:type="dxa"/>
            <w:noWrap/>
          </w:tcPr>
          <w:p w14:paraId="40EDF042"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Mondial (2016)</w:t>
            </w:r>
          </w:p>
        </w:tc>
        <w:tc>
          <w:tcPr>
            <w:tcW w:w="992" w:type="dxa"/>
            <w:noWrap/>
          </w:tcPr>
          <w:p w14:paraId="0326EA5F"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I</w:t>
            </w:r>
          </w:p>
        </w:tc>
      </w:tr>
      <w:tr w:rsidR="00EA19F0" w:rsidRPr="00835F7B" w14:paraId="0747D65A" w14:textId="77777777" w:rsidTr="00F53E9A">
        <w:trPr>
          <w:trHeight w:val="301"/>
        </w:trPr>
        <w:tc>
          <w:tcPr>
            <w:tcW w:w="9932" w:type="dxa"/>
            <w:gridSpan w:val="9"/>
            <w:shd w:val="clear" w:color="auto" w:fill="E7E6E6" w:themeFill="background2"/>
            <w:noWrap/>
            <w:hideMark/>
          </w:tcPr>
          <w:p w14:paraId="40408C01"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b/>
                <w:bCs/>
                <w:sz w:val="18"/>
                <w:szCs w:val="18"/>
                <w:lang w:val="fr-FR"/>
              </w:rPr>
              <w:t>Projets d’études en cours de préparation dans le cadre du Groupe de travail sur l’approche « Une seule santé »</w:t>
            </w:r>
          </w:p>
        </w:tc>
      </w:tr>
      <w:tr w:rsidR="00EA19F0" w:rsidRPr="00835F7B" w14:paraId="4D991D40" w14:textId="77777777" w:rsidTr="00F53E9A">
        <w:trPr>
          <w:gridAfter w:val="1"/>
          <w:wAfter w:w="14" w:type="dxa"/>
          <w:trHeight w:val="301"/>
        </w:trPr>
        <w:tc>
          <w:tcPr>
            <w:tcW w:w="1413" w:type="dxa"/>
            <w:noWrap/>
            <w:hideMark/>
          </w:tcPr>
          <w:p w14:paraId="69F6F6A3" w14:textId="77777777" w:rsidR="00EA19F0" w:rsidRPr="00EC70F6" w:rsidRDefault="00EA19F0" w:rsidP="00B3699C">
            <w:pPr>
              <w:spacing w:before="40" w:after="40"/>
              <w:rPr>
                <w:rFonts w:ascii="Arial" w:hAnsi="Arial" w:cs="Arial"/>
                <w:sz w:val="18"/>
                <w:szCs w:val="18"/>
                <w:lang w:val="fr-FR"/>
              </w:rPr>
            </w:pPr>
            <w:proofErr w:type="spellStart"/>
            <w:r w:rsidRPr="00EC70F6">
              <w:rPr>
                <w:rFonts w:ascii="Arial" w:hAnsi="Arial" w:cs="Arial"/>
                <w:sz w:val="18"/>
                <w:szCs w:val="18"/>
                <w:lang w:val="fr-FR"/>
              </w:rPr>
              <w:t>WildHealthNet</w:t>
            </w:r>
            <w:proofErr w:type="spellEnd"/>
            <w:r w:rsidRPr="00EC70F6">
              <w:rPr>
                <w:rFonts w:ascii="Arial" w:hAnsi="Arial" w:cs="Arial"/>
                <w:sz w:val="18"/>
                <w:szCs w:val="18"/>
                <w:lang w:val="fr-FR"/>
              </w:rPr>
              <w:t xml:space="preserve"> : Surveillance de la santé de la faune sauvage</w:t>
            </w:r>
          </w:p>
        </w:tc>
        <w:tc>
          <w:tcPr>
            <w:tcW w:w="1417" w:type="dxa"/>
            <w:noWrap/>
            <w:hideMark/>
          </w:tcPr>
          <w:p w14:paraId="4260B10B"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1274C712"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2505A960"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653F8550"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50EA4C2B"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4778DBFF"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029C9F54" w14:textId="77777777" w:rsidR="00EA19F0" w:rsidRPr="00EC70F6" w:rsidRDefault="00EA19F0" w:rsidP="00B3699C">
            <w:pPr>
              <w:spacing w:before="40" w:after="40"/>
              <w:rPr>
                <w:rFonts w:ascii="Arial" w:hAnsi="Arial" w:cs="Arial"/>
                <w:sz w:val="18"/>
                <w:szCs w:val="18"/>
                <w:lang w:val="fr-FR"/>
              </w:rPr>
            </w:pPr>
          </w:p>
        </w:tc>
      </w:tr>
      <w:tr w:rsidR="00EA19F0" w:rsidRPr="00835F7B" w14:paraId="36172F42" w14:textId="77777777" w:rsidTr="00F53E9A">
        <w:trPr>
          <w:gridAfter w:val="1"/>
          <w:wAfter w:w="14" w:type="dxa"/>
          <w:trHeight w:val="301"/>
        </w:trPr>
        <w:tc>
          <w:tcPr>
            <w:tcW w:w="1413" w:type="dxa"/>
            <w:noWrap/>
            <w:hideMark/>
          </w:tcPr>
          <w:p w14:paraId="060401E3"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Maladies infectieuses chez les grands singes</w:t>
            </w:r>
          </w:p>
        </w:tc>
        <w:tc>
          <w:tcPr>
            <w:tcW w:w="1417" w:type="dxa"/>
            <w:noWrap/>
            <w:hideMark/>
          </w:tcPr>
          <w:p w14:paraId="62C91F94"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58CD60DB"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5A09A792"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3F6E691A"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09C2D4DA"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126C70D6"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653179B6" w14:textId="77777777" w:rsidR="00EA19F0" w:rsidRPr="00EC70F6" w:rsidRDefault="00EA19F0" w:rsidP="00B3699C">
            <w:pPr>
              <w:spacing w:before="40" w:after="40"/>
              <w:rPr>
                <w:rFonts w:ascii="Arial" w:hAnsi="Arial" w:cs="Arial"/>
                <w:sz w:val="18"/>
                <w:szCs w:val="18"/>
                <w:lang w:val="fr-FR"/>
              </w:rPr>
            </w:pPr>
          </w:p>
        </w:tc>
      </w:tr>
      <w:tr w:rsidR="00EA19F0" w:rsidRPr="00EC70F6" w14:paraId="69DFA614" w14:textId="77777777" w:rsidTr="00F53E9A">
        <w:trPr>
          <w:gridAfter w:val="1"/>
          <w:wAfter w:w="14" w:type="dxa"/>
          <w:trHeight w:val="301"/>
        </w:trPr>
        <w:tc>
          <w:tcPr>
            <w:tcW w:w="1413" w:type="dxa"/>
            <w:noWrap/>
            <w:hideMark/>
          </w:tcPr>
          <w:p w14:paraId="327CBF49"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La réserve de </w:t>
            </w:r>
            <w:proofErr w:type="spellStart"/>
            <w:r w:rsidRPr="00EC70F6">
              <w:rPr>
                <w:rFonts w:ascii="Arial" w:hAnsi="Arial" w:cs="Arial"/>
                <w:sz w:val="18"/>
                <w:szCs w:val="18"/>
                <w:lang w:val="fr-FR"/>
              </w:rPr>
              <w:t>Bracken</w:t>
            </w:r>
            <w:proofErr w:type="spellEnd"/>
            <w:r w:rsidRPr="00EC70F6">
              <w:rPr>
                <w:rFonts w:ascii="Arial" w:hAnsi="Arial" w:cs="Arial"/>
                <w:sz w:val="18"/>
                <w:szCs w:val="18"/>
                <w:lang w:val="fr-FR"/>
              </w:rPr>
              <w:t xml:space="preserve"> Cave et les chauves-souris à queue libre du Mexique</w:t>
            </w:r>
          </w:p>
        </w:tc>
        <w:tc>
          <w:tcPr>
            <w:tcW w:w="1417" w:type="dxa"/>
            <w:noWrap/>
            <w:hideMark/>
          </w:tcPr>
          <w:p w14:paraId="76C311DB"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3491038F"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Chauve-souris à queue libre du Mexique</w:t>
            </w:r>
          </w:p>
        </w:tc>
        <w:tc>
          <w:tcPr>
            <w:tcW w:w="1276" w:type="dxa"/>
            <w:noWrap/>
            <w:hideMark/>
          </w:tcPr>
          <w:p w14:paraId="3A42484F" w14:textId="77777777" w:rsidR="00EA19F0" w:rsidRPr="00EC70F6" w:rsidRDefault="00EA19F0" w:rsidP="00B3699C">
            <w:pPr>
              <w:spacing w:before="40" w:after="40"/>
              <w:rPr>
                <w:rFonts w:ascii="Arial" w:hAnsi="Arial" w:cs="Arial"/>
                <w:i/>
                <w:iCs/>
                <w:sz w:val="18"/>
                <w:szCs w:val="18"/>
              </w:rPr>
            </w:pPr>
            <w:proofErr w:type="spellStart"/>
            <w:r w:rsidRPr="00EC70F6">
              <w:rPr>
                <w:rFonts w:ascii="Arial" w:hAnsi="Arial" w:cs="Arial"/>
                <w:i/>
                <w:iCs/>
                <w:sz w:val="18"/>
                <w:szCs w:val="18"/>
              </w:rPr>
              <w:t>Tadarida</w:t>
            </w:r>
            <w:proofErr w:type="spellEnd"/>
            <w:r w:rsidRPr="00EC70F6">
              <w:rPr>
                <w:rFonts w:ascii="Arial" w:hAnsi="Arial" w:cs="Arial"/>
                <w:i/>
                <w:iCs/>
                <w:sz w:val="18"/>
                <w:szCs w:val="18"/>
              </w:rPr>
              <w:t xml:space="preserve"> </w:t>
            </w:r>
            <w:proofErr w:type="spellStart"/>
            <w:r w:rsidRPr="00EC70F6">
              <w:rPr>
                <w:rFonts w:ascii="Arial" w:hAnsi="Arial" w:cs="Arial"/>
                <w:i/>
                <w:iCs/>
                <w:sz w:val="18"/>
                <w:szCs w:val="18"/>
              </w:rPr>
              <w:t>brasiliensis</w:t>
            </w:r>
            <w:proofErr w:type="spellEnd"/>
          </w:p>
        </w:tc>
        <w:tc>
          <w:tcPr>
            <w:tcW w:w="992" w:type="dxa"/>
            <w:noWrap/>
            <w:hideMark/>
          </w:tcPr>
          <w:p w14:paraId="1BDCE3DB"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LC</w:t>
            </w:r>
          </w:p>
        </w:tc>
        <w:tc>
          <w:tcPr>
            <w:tcW w:w="1276" w:type="dxa"/>
            <w:noWrap/>
            <w:hideMark/>
          </w:tcPr>
          <w:p w14:paraId="041E0448"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Stable</w:t>
            </w:r>
          </w:p>
        </w:tc>
        <w:tc>
          <w:tcPr>
            <w:tcW w:w="1418" w:type="dxa"/>
            <w:noWrap/>
            <w:hideMark/>
          </w:tcPr>
          <w:p w14:paraId="0E96E8B8"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Mondial (2015)</w:t>
            </w:r>
          </w:p>
        </w:tc>
        <w:tc>
          <w:tcPr>
            <w:tcW w:w="992" w:type="dxa"/>
            <w:noWrap/>
            <w:hideMark/>
          </w:tcPr>
          <w:p w14:paraId="4E6A94EA" w14:textId="77777777" w:rsidR="00EA19F0" w:rsidRPr="00EC70F6" w:rsidRDefault="00EA19F0" w:rsidP="00B3699C">
            <w:pPr>
              <w:spacing w:before="40" w:after="40"/>
              <w:rPr>
                <w:rFonts w:ascii="Arial" w:hAnsi="Arial" w:cs="Arial"/>
                <w:sz w:val="18"/>
                <w:szCs w:val="18"/>
              </w:rPr>
            </w:pPr>
            <w:r w:rsidRPr="00EC70F6">
              <w:rPr>
                <w:rFonts w:ascii="Arial" w:hAnsi="Arial" w:cs="Arial"/>
                <w:sz w:val="18"/>
                <w:szCs w:val="18"/>
              </w:rPr>
              <w:t>I</w:t>
            </w:r>
          </w:p>
        </w:tc>
      </w:tr>
      <w:tr w:rsidR="00EA19F0" w:rsidRPr="00835F7B" w14:paraId="2D949B88" w14:textId="77777777" w:rsidTr="00F53E9A">
        <w:trPr>
          <w:gridAfter w:val="1"/>
          <w:wAfter w:w="14" w:type="dxa"/>
          <w:trHeight w:val="301"/>
        </w:trPr>
        <w:tc>
          <w:tcPr>
            <w:tcW w:w="1413" w:type="dxa"/>
            <w:noWrap/>
            <w:hideMark/>
          </w:tcPr>
          <w:p w14:paraId="43F33BA3"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Munitions en plomb et oiseaux migrateurs </w:t>
            </w:r>
          </w:p>
        </w:tc>
        <w:tc>
          <w:tcPr>
            <w:tcW w:w="1417" w:type="dxa"/>
            <w:noWrap/>
            <w:hideMark/>
          </w:tcPr>
          <w:p w14:paraId="6543A50B"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6F1F861D"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2768EEB0"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7F999BFE"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4302591B"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4C214822"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33D92CB3" w14:textId="77777777" w:rsidR="00EA19F0" w:rsidRPr="00EC70F6" w:rsidRDefault="00EA19F0" w:rsidP="00B3699C">
            <w:pPr>
              <w:spacing w:before="40" w:after="40"/>
              <w:rPr>
                <w:rFonts w:ascii="Arial" w:hAnsi="Arial" w:cs="Arial"/>
                <w:sz w:val="18"/>
                <w:szCs w:val="18"/>
                <w:lang w:val="fr-FR"/>
              </w:rPr>
            </w:pPr>
          </w:p>
        </w:tc>
      </w:tr>
      <w:tr w:rsidR="00EA19F0" w:rsidRPr="00835F7B" w14:paraId="1B342C32" w14:textId="77777777" w:rsidTr="00F53E9A">
        <w:trPr>
          <w:gridAfter w:val="1"/>
          <w:wAfter w:w="14" w:type="dxa"/>
          <w:trHeight w:val="301"/>
        </w:trPr>
        <w:tc>
          <w:tcPr>
            <w:tcW w:w="1413" w:type="dxa"/>
            <w:noWrap/>
            <w:hideMark/>
          </w:tcPr>
          <w:p w14:paraId="391F7557"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Surveillance de la pollution chez les mammifères marins</w:t>
            </w:r>
          </w:p>
        </w:tc>
        <w:tc>
          <w:tcPr>
            <w:tcW w:w="1417" w:type="dxa"/>
            <w:noWrap/>
            <w:hideMark/>
          </w:tcPr>
          <w:p w14:paraId="06E568A5"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29EC33D8"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658DBE42"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09C8CD2F"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77744A6E"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43584D4E"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2D9A802E" w14:textId="77777777" w:rsidR="00EA19F0" w:rsidRPr="00EC70F6" w:rsidRDefault="00EA19F0" w:rsidP="00B3699C">
            <w:pPr>
              <w:spacing w:before="40" w:after="40"/>
              <w:rPr>
                <w:rFonts w:ascii="Arial" w:hAnsi="Arial" w:cs="Arial"/>
                <w:sz w:val="18"/>
                <w:szCs w:val="18"/>
                <w:lang w:val="fr-FR"/>
              </w:rPr>
            </w:pPr>
          </w:p>
        </w:tc>
      </w:tr>
      <w:tr w:rsidR="00EA19F0" w:rsidRPr="00835F7B" w14:paraId="2938E70D" w14:textId="77777777" w:rsidTr="00F53E9A">
        <w:trPr>
          <w:gridAfter w:val="1"/>
          <w:wAfter w:w="14" w:type="dxa"/>
          <w:trHeight w:val="301"/>
        </w:trPr>
        <w:tc>
          <w:tcPr>
            <w:tcW w:w="1413" w:type="dxa"/>
            <w:noWrap/>
            <w:hideMark/>
          </w:tcPr>
          <w:p w14:paraId="3B903894"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lastRenderedPageBreak/>
              <w:t>Vaccination contre la rage en Afrique </w:t>
            </w:r>
          </w:p>
        </w:tc>
        <w:tc>
          <w:tcPr>
            <w:tcW w:w="1417" w:type="dxa"/>
            <w:noWrap/>
            <w:hideMark/>
          </w:tcPr>
          <w:p w14:paraId="26D76B5F"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313EDAAD"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5357FD68"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71A16176"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5724CE2C"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3A0653D0"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1FCA26A2" w14:textId="77777777" w:rsidR="00EA19F0" w:rsidRPr="00EC70F6" w:rsidRDefault="00EA19F0" w:rsidP="00B3699C">
            <w:pPr>
              <w:spacing w:before="40" w:after="40"/>
              <w:rPr>
                <w:rFonts w:ascii="Arial" w:hAnsi="Arial" w:cs="Arial"/>
                <w:sz w:val="18"/>
                <w:szCs w:val="18"/>
                <w:lang w:val="fr-FR"/>
              </w:rPr>
            </w:pPr>
          </w:p>
        </w:tc>
      </w:tr>
      <w:tr w:rsidR="00EA19F0" w:rsidRPr="00EC70F6" w14:paraId="0271405B" w14:textId="77777777" w:rsidTr="00F53E9A">
        <w:trPr>
          <w:gridAfter w:val="1"/>
          <w:wAfter w:w="14" w:type="dxa"/>
          <w:trHeight w:val="301"/>
        </w:trPr>
        <w:tc>
          <w:tcPr>
            <w:tcW w:w="1413" w:type="dxa"/>
            <w:noWrap/>
            <w:hideMark/>
          </w:tcPr>
          <w:p w14:paraId="07049B2B"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Pollution pharmaceutique et vautours</w:t>
            </w:r>
          </w:p>
        </w:tc>
        <w:tc>
          <w:tcPr>
            <w:tcW w:w="1417" w:type="dxa"/>
            <w:noWrap/>
            <w:hideMark/>
          </w:tcPr>
          <w:p w14:paraId="56C171FF"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563F3860"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52629490"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2AEA426A"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780297C6"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16857AC6"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19C3AA84" w14:textId="77777777" w:rsidR="00EA19F0" w:rsidRPr="00EC70F6" w:rsidRDefault="00EA19F0" w:rsidP="00B3699C">
            <w:pPr>
              <w:spacing w:before="40" w:after="40"/>
              <w:rPr>
                <w:rFonts w:ascii="Arial" w:hAnsi="Arial" w:cs="Arial"/>
                <w:sz w:val="18"/>
                <w:szCs w:val="18"/>
                <w:lang w:val="fr-FR"/>
              </w:rPr>
            </w:pPr>
          </w:p>
        </w:tc>
      </w:tr>
      <w:tr w:rsidR="00EA19F0" w:rsidRPr="00EC70F6" w14:paraId="607B3958" w14:textId="77777777" w:rsidTr="00F53E9A">
        <w:trPr>
          <w:gridAfter w:val="1"/>
          <w:wAfter w:w="14" w:type="dxa"/>
          <w:trHeight w:val="301"/>
        </w:trPr>
        <w:tc>
          <w:tcPr>
            <w:tcW w:w="1413" w:type="dxa"/>
            <w:noWrap/>
            <w:hideMark/>
          </w:tcPr>
          <w:p w14:paraId="4DBE9197"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Grippe aviaire hautement pathogène </w:t>
            </w:r>
          </w:p>
        </w:tc>
        <w:tc>
          <w:tcPr>
            <w:tcW w:w="1417" w:type="dxa"/>
            <w:noWrap/>
            <w:hideMark/>
          </w:tcPr>
          <w:p w14:paraId="22E41FFB"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24ABADA9"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6931FF30"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3E17C9A0"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319EDC43"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3674C7B6"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391E74FF" w14:textId="77777777" w:rsidR="00EA19F0" w:rsidRPr="00EC70F6" w:rsidRDefault="00EA19F0" w:rsidP="00B3699C">
            <w:pPr>
              <w:spacing w:before="40" w:after="40"/>
              <w:rPr>
                <w:rFonts w:ascii="Arial" w:hAnsi="Arial" w:cs="Arial"/>
                <w:sz w:val="18"/>
                <w:szCs w:val="18"/>
                <w:lang w:val="fr-FR"/>
              </w:rPr>
            </w:pPr>
          </w:p>
        </w:tc>
      </w:tr>
      <w:tr w:rsidR="00EA19F0" w:rsidRPr="00835F7B" w14:paraId="1535B58F" w14:textId="77777777" w:rsidTr="00F53E9A">
        <w:trPr>
          <w:trHeight w:val="301"/>
        </w:trPr>
        <w:tc>
          <w:tcPr>
            <w:tcW w:w="9932" w:type="dxa"/>
            <w:gridSpan w:val="9"/>
            <w:shd w:val="clear" w:color="auto" w:fill="E7E6E6" w:themeFill="background2"/>
            <w:noWrap/>
            <w:hideMark/>
          </w:tcPr>
          <w:p w14:paraId="7253D595"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b/>
                <w:bCs/>
                <w:sz w:val="18"/>
                <w:szCs w:val="18"/>
                <w:lang w:val="fr-FR"/>
              </w:rPr>
              <w:t>Coup de projecteur sur les groupes de requins, de raies et de chimères gravement menacés</w:t>
            </w:r>
          </w:p>
        </w:tc>
      </w:tr>
      <w:tr w:rsidR="00EA19F0" w:rsidRPr="00835F7B" w14:paraId="6223AB06" w14:textId="77777777" w:rsidTr="00F53E9A">
        <w:trPr>
          <w:trHeight w:val="301"/>
        </w:trPr>
        <w:tc>
          <w:tcPr>
            <w:tcW w:w="9932" w:type="dxa"/>
            <w:gridSpan w:val="9"/>
            <w:noWrap/>
          </w:tcPr>
          <w:p w14:paraId="4882EF50"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 xml:space="preserve">Rapport du Groupe de spécialistes des requins de la Commission de la sauvegarde des espèces (CSE) de l’UICN </w:t>
            </w:r>
            <w:hyperlink r:id="rId36" w:history="1">
              <w:r w:rsidRPr="00EC70F6">
                <w:rPr>
                  <w:rStyle w:val="Hyperlink"/>
                  <w:rFonts w:ascii="Arial" w:hAnsi="Arial" w:cs="Arial"/>
                  <w:i/>
                  <w:iCs/>
                  <w:sz w:val="18"/>
                  <w:szCs w:val="18"/>
                  <w:lang w:val="fr-FR"/>
                </w:rPr>
                <w:t>Le statut mondial des requins, des raies et des chimères</w:t>
              </w:r>
            </w:hyperlink>
            <w:r w:rsidRPr="00EC70F6">
              <w:rPr>
                <w:rFonts w:ascii="Arial" w:hAnsi="Arial" w:cs="Arial"/>
                <w:sz w:val="18"/>
                <w:szCs w:val="18"/>
                <w:lang w:val="fr-FR"/>
              </w:rPr>
              <w:t xml:space="preserve"> (en particulier le chapitre 10)</w:t>
            </w:r>
          </w:p>
        </w:tc>
      </w:tr>
      <w:tr w:rsidR="00EA19F0" w:rsidRPr="00EC70F6" w14:paraId="51DDB081" w14:textId="77777777" w:rsidTr="00F53E9A">
        <w:trPr>
          <w:gridAfter w:val="1"/>
          <w:wAfter w:w="14" w:type="dxa"/>
          <w:trHeight w:val="301"/>
        </w:trPr>
        <w:tc>
          <w:tcPr>
            <w:tcW w:w="1413" w:type="dxa"/>
            <w:noWrap/>
            <w:hideMark/>
          </w:tcPr>
          <w:p w14:paraId="0D64F2A7"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Anges de mer communs</w:t>
            </w:r>
          </w:p>
        </w:tc>
        <w:tc>
          <w:tcPr>
            <w:tcW w:w="1417" w:type="dxa"/>
            <w:noWrap/>
            <w:hideMark/>
          </w:tcPr>
          <w:p w14:paraId="74BDB29A"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2C79B828"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549A93E6"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4928AF54"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38DAFC03"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4402D868"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3C34D50A" w14:textId="77777777" w:rsidR="00EA19F0" w:rsidRPr="00EC70F6" w:rsidRDefault="00EA19F0" w:rsidP="00B3699C">
            <w:pPr>
              <w:spacing w:before="40" w:after="40"/>
              <w:rPr>
                <w:rFonts w:ascii="Arial" w:hAnsi="Arial" w:cs="Arial"/>
                <w:sz w:val="18"/>
                <w:szCs w:val="18"/>
                <w:lang w:val="fr-FR"/>
              </w:rPr>
            </w:pPr>
          </w:p>
        </w:tc>
      </w:tr>
      <w:tr w:rsidR="00EA19F0" w:rsidRPr="00EC70F6" w14:paraId="6EBE44CF" w14:textId="77777777" w:rsidTr="00F53E9A">
        <w:trPr>
          <w:gridAfter w:val="1"/>
          <w:wAfter w:w="14" w:type="dxa"/>
          <w:trHeight w:val="301"/>
        </w:trPr>
        <w:tc>
          <w:tcPr>
            <w:tcW w:w="1413" w:type="dxa"/>
            <w:noWrap/>
            <w:hideMark/>
          </w:tcPr>
          <w:p w14:paraId="40C936D4"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Raies-aigles vachettes</w:t>
            </w:r>
          </w:p>
        </w:tc>
        <w:tc>
          <w:tcPr>
            <w:tcW w:w="1417" w:type="dxa"/>
            <w:noWrap/>
            <w:hideMark/>
          </w:tcPr>
          <w:p w14:paraId="0249476C"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5045BCFF"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1E705669"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56AFC778"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308431D1"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5A77F5FE"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4724EDA9" w14:textId="77777777" w:rsidR="00EA19F0" w:rsidRPr="00EC70F6" w:rsidRDefault="00EA19F0" w:rsidP="00B3699C">
            <w:pPr>
              <w:spacing w:before="40" w:after="40"/>
              <w:rPr>
                <w:rFonts w:ascii="Arial" w:hAnsi="Arial" w:cs="Arial"/>
                <w:sz w:val="18"/>
                <w:szCs w:val="18"/>
                <w:lang w:val="fr-FR"/>
              </w:rPr>
            </w:pPr>
          </w:p>
        </w:tc>
      </w:tr>
      <w:tr w:rsidR="00EA19F0" w:rsidRPr="00EC70F6" w14:paraId="6A0DBFDC" w14:textId="77777777" w:rsidTr="00F53E9A">
        <w:trPr>
          <w:gridAfter w:val="1"/>
          <w:wAfter w:w="14" w:type="dxa"/>
          <w:trHeight w:val="301"/>
        </w:trPr>
        <w:tc>
          <w:tcPr>
            <w:tcW w:w="1413" w:type="dxa"/>
            <w:noWrap/>
            <w:hideMark/>
          </w:tcPr>
          <w:p w14:paraId="14629FEE"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Requins-globes</w:t>
            </w:r>
          </w:p>
        </w:tc>
        <w:tc>
          <w:tcPr>
            <w:tcW w:w="1417" w:type="dxa"/>
            <w:noWrap/>
            <w:hideMark/>
          </w:tcPr>
          <w:p w14:paraId="269E2223"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1B9066CB"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0DC43791"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3B946388"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46BB388A"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1774E1B3"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7A034227" w14:textId="77777777" w:rsidR="00EA19F0" w:rsidRPr="00EC70F6" w:rsidRDefault="00EA19F0" w:rsidP="00B3699C">
            <w:pPr>
              <w:spacing w:before="40" w:after="40"/>
              <w:rPr>
                <w:rFonts w:ascii="Arial" w:hAnsi="Arial" w:cs="Arial"/>
                <w:sz w:val="18"/>
                <w:szCs w:val="18"/>
                <w:lang w:val="fr-FR"/>
              </w:rPr>
            </w:pPr>
          </w:p>
        </w:tc>
      </w:tr>
      <w:tr w:rsidR="00EA19F0" w:rsidRPr="00EC70F6" w14:paraId="67960AE1" w14:textId="77777777" w:rsidTr="00F53E9A">
        <w:trPr>
          <w:gridAfter w:val="1"/>
          <w:wAfter w:w="14" w:type="dxa"/>
          <w:trHeight w:val="301"/>
        </w:trPr>
        <w:tc>
          <w:tcPr>
            <w:tcW w:w="1413" w:type="dxa"/>
            <w:noWrap/>
            <w:hideMark/>
          </w:tcPr>
          <w:p w14:paraId="2C865821"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Requins-marteaux</w:t>
            </w:r>
          </w:p>
        </w:tc>
        <w:tc>
          <w:tcPr>
            <w:tcW w:w="1417" w:type="dxa"/>
            <w:noWrap/>
            <w:hideMark/>
          </w:tcPr>
          <w:p w14:paraId="38EFB178"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5E782D5F"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43717B1D"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738CED0F"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006F5D60"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4B5DE857"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6CA741D9" w14:textId="77777777" w:rsidR="00EA19F0" w:rsidRPr="00EC70F6" w:rsidRDefault="00EA19F0" w:rsidP="00B3699C">
            <w:pPr>
              <w:spacing w:before="40" w:after="40"/>
              <w:rPr>
                <w:rFonts w:ascii="Arial" w:hAnsi="Arial" w:cs="Arial"/>
                <w:sz w:val="18"/>
                <w:szCs w:val="18"/>
                <w:lang w:val="fr-FR"/>
              </w:rPr>
            </w:pPr>
          </w:p>
        </w:tc>
      </w:tr>
      <w:tr w:rsidR="00EA19F0" w:rsidRPr="00EC70F6" w14:paraId="186F7311" w14:textId="77777777" w:rsidTr="00F53E9A">
        <w:trPr>
          <w:gridAfter w:val="1"/>
          <w:wAfter w:w="14" w:type="dxa"/>
          <w:trHeight w:val="301"/>
        </w:trPr>
        <w:tc>
          <w:tcPr>
            <w:tcW w:w="1413" w:type="dxa"/>
            <w:noWrap/>
            <w:hideMark/>
          </w:tcPr>
          <w:p w14:paraId="022C4D0F" w14:textId="77777777" w:rsidR="00EA19F0" w:rsidRPr="00EC70F6" w:rsidRDefault="00EA19F0" w:rsidP="00B3699C">
            <w:pPr>
              <w:spacing w:before="40" w:after="40"/>
              <w:rPr>
                <w:rFonts w:ascii="Arial" w:hAnsi="Arial" w:cs="Arial"/>
                <w:sz w:val="18"/>
                <w:szCs w:val="18"/>
                <w:lang w:val="fr-FR"/>
              </w:rPr>
            </w:pPr>
            <w:proofErr w:type="spellStart"/>
            <w:r w:rsidRPr="00EC70F6">
              <w:rPr>
                <w:rFonts w:ascii="Arial" w:hAnsi="Arial" w:cs="Arial"/>
                <w:sz w:val="18"/>
                <w:szCs w:val="18"/>
                <w:lang w:val="fr-FR"/>
              </w:rPr>
              <w:t>Pocheteaux</w:t>
            </w:r>
            <w:proofErr w:type="spellEnd"/>
            <w:r w:rsidRPr="00EC70F6">
              <w:rPr>
                <w:rFonts w:ascii="Arial" w:hAnsi="Arial" w:cs="Arial"/>
                <w:sz w:val="18"/>
                <w:szCs w:val="18"/>
                <w:lang w:val="fr-FR"/>
              </w:rPr>
              <w:t xml:space="preserve"> à long bec</w:t>
            </w:r>
          </w:p>
        </w:tc>
        <w:tc>
          <w:tcPr>
            <w:tcW w:w="1417" w:type="dxa"/>
            <w:noWrap/>
            <w:hideMark/>
          </w:tcPr>
          <w:p w14:paraId="7894DA77"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018DF2E9"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3DAC796F"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1CBB7849"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5F02491B"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75BB80AC"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35444DF5" w14:textId="77777777" w:rsidR="00EA19F0" w:rsidRPr="00EC70F6" w:rsidRDefault="00EA19F0" w:rsidP="00B3699C">
            <w:pPr>
              <w:spacing w:before="40" w:after="40"/>
              <w:rPr>
                <w:rFonts w:ascii="Arial" w:hAnsi="Arial" w:cs="Arial"/>
                <w:sz w:val="18"/>
                <w:szCs w:val="18"/>
                <w:lang w:val="fr-FR"/>
              </w:rPr>
            </w:pPr>
          </w:p>
        </w:tc>
      </w:tr>
      <w:tr w:rsidR="00EA19F0" w:rsidRPr="00EC70F6" w14:paraId="1C911CEB" w14:textId="77777777" w:rsidTr="00F53E9A">
        <w:trPr>
          <w:gridAfter w:val="1"/>
          <w:wAfter w:w="14" w:type="dxa"/>
          <w:trHeight w:val="301"/>
        </w:trPr>
        <w:tc>
          <w:tcPr>
            <w:tcW w:w="1413" w:type="dxa"/>
            <w:noWrap/>
            <w:hideMark/>
          </w:tcPr>
          <w:p w14:paraId="069E1C76"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Requins et raies pélagiques</w:t>
            </w:r>
          </w:p>
        </w:tc>
        <w:tc>
          <w:tcPr>
            <w:tcW w:w="1417" w:type="dxa"/>
            <w:noWrap/>
            <w:hideMark/>
          </w:tcPr>
          <w:p w14:paraId="7AB680B4"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46746F2E"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7BD9FFDD"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7539BE6A"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434ACF89"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28088B52"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6AD58661" w14:textId="77777777" w:rsidR="00EA19F0" w:rsidRPr="00EC70F6" w:rsidRDefault="00EA19F0" w:rsidP="00B3699C">
            <w:pPr>
              <w:spacing w:before="40" w:after="40"/>
              <w:rPr>
                <w:rFonts w:ascii="Arial" w:hAnsi="Arial" w:cs="Arial"/>
                <w:sz w:val="18"/>
                <w:szCs w:val="18"/>
                <w:lang w:val="fr-FR"/>
              </w:rPr>
            </w:pPr>
          </w:p>
        </w:tc>
      </w:tr>
      <w:tr w:rsidR="00EA19F0" w:rsidRPr="00EC70F6" w14:paraId="7F44F48E" w14:textId="77777777" w:rsidTr="00F53E9A">
        <w:trPr>
          <w:gridAfter w:val="1"/>
          <w:wAfter w:w="14" w:type="dxa"/>
          <w:trHeight w:val="301"/>
        </w:trPr>
        <w:tc>
          <w:tcPr>
            <w:tcW w:w="1413" w:type="dxa"/>
            <w:noWrap/>
            <w:hideMark/>
          </w:tcPr>
          <w:p w14:paraId="060F2995"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Requins et raies planctonivores</w:t>
            </w:r>
          </w:p>
        </w:tc>
        <w:tc>
          <w:tcPr>
            <w:tcW w:w="1417" w:type="dxa"/>
            <w:noWrap/>
            <w:hideMark/>
          </w:tcPr>
          <w:p w14:paraId="0EBAF42D"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35361AEB"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77B38887"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3D89971B"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6276CE95"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02E019ED"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6A4F4CDF" w14:textId="77777777" w:rsidR="00EA19F0" w:rsidRPr="00EC70F6" w:rsidRDefault="00EA19F0" w:rsidP="00B3699C">
            <w:pPr>
              <w:spacing w:before="40" w:after="40"/>
              <w:rPr>
                <w:rFonts w:ascii="Arial" w:hAnsi="Arial" w:cs="Arial"/>
                <w:sz w:val="18"/>
                <w:szCs w:val="18"/>
                <w:lang w:val="fr-FR"/>
              </w:rPr>
            </w:pPr>
          </w:p>
        </w:tc>
      </w:tr>
      <w:tr w:rsidR="00EA19F0" w:rsidRPr="00EC70F6" w14:paraId="34BB5A4F" w14:textId="77777777" w:rsidTr="00F53E9A">
        <w:trPr>
          <w:gridAfter w:val="1"/>
          <w:wAfter w:w="14" w:type="dxa"/>
          <w:trHeight w:val="301"/>
        </w:trPr>
        <w:tc>
          <w:tcPr>
            <w:tcW w:w="1413" w:type="dxa"/>
            <w:noWrap/>
            <w:hideMark/>
          </w:tcPr>
          <w:p w14:paraId="1366F1DC"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Raies rhinocéros</w:t>
            </w:r>
          </w:p>
        </w:tc>
        <w:tc>
          <w:tcPr>
            <w:tcW w:w="1417" w:type="dxa"/>
            <w:noWrap/>
            <w:hideMark/>
          </w:tcPr>
          <w:p w14:paraId="6F594B94"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4FB5519E"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7A09071E"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4762F93E"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3B00965E"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20955BA2"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1CE91445" w14:textId="77777777" w:rsidR="00EA19F0" w:rsidRPr="00EC70F6" w:rsidRDefault="00EA19F0" w:rsidP="00B3699C">
            <w:pPr>
              <w:spacing w:before="40" w:after="40"/>
              <w:rPr>
                <w:rFonts w:ascii="Arial" w:hAnsi="Arial" w:cs="Arial"/>
                <w:sz w:val="18"/>
                <w:szCs w:val="18"/>
                <w:lang w:val="fr-FR"/>
              </w:rPr>
            </w:pPr>
          </w:p>
        </w:tc>
      </w:tr>
      <w:tr w:rsidR="00EA19F0" w:rsidRPr="00EC70F6" w14:paraId="2C459769" w14:textId="77777777" w:rsidTr="00F53E9A">
        <w:trPr>
          <w:gridAfter w:val="1"/>
          <w:wAfter w:w="14" w:type="dxa"/>
          <w:trHeight w:val="301"/>
        </w:trPr>
        <w:tc>
          <w:tcPr>
            <w:tcW w:w="1413" w:type="dxa"/>
            <w:noWrap/>
            <w:hideMark/>
          </w:tcPr>
          <w:p w14:paraId="128447DE"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Bijoux de rivière</w:t>
            </w:r>
          </w:p>
        </w:tc>
        <w:tc>
          <w:tcPr>
            <w:tcW w:w="1417" w:type="dxa"/>
            <w:noWrap/>
            <w:hideMark/>
          </w:tcPr>
          <w:p w14:paraId="77C5C7D7"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79908C25"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395D7030"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50A5A7F2"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7E28C5D4"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7D3A4AD3"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405587C0" w14:textId="77777777" w:rsidR="00EA19F0" w:rsidRPr="00EC70F6" w:rsidRDefault="00EA19F0" w:rsidP="00B3699C">
            <w:pPr>
              <w:spacing w:before="40" w:after="40"/>
              <w:rPr>
                <w:rFonts w:ascii="Arial" w:hAnsi="Arial" w:cs="Arial"/>
                <w:sz w:val="18"/>
                <w:szCs w:val="18"/>
                <w:lang w:val="fr-FR"/>
              </w:rPr>
            </w:pPr>
          </w:p>
        </w:tc>
      </w:tr>
      <w:tr w:rsidR="00EA19F0" w:rsidRPr="00EC70F6" w14:paraId="2A2D4D28" w14:textId="77777777" w:rsidTr="00F53E9A">
        <w:trPr>
          <w:gridAfter w:val="1"/>
          <w:wAfter w:w="14" w:type="dxa"/>
          <w:trHeight w:val="301"/>
        </w:trPr>
        <w:tc>
          <w:tcPr>
            <w:tcW w:w="1413" w:type="dxa"/>
            <w:noWrap/>
            <w:hideMark/>
          </w:tcPr>
          <w:p w14:paraId="04CE55A3"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Raies tropicales</w:t>
            </w:r>
          </w:p>
        </w:tc>
        <w:tc>
          <w:tcPr>
            <w:tcW w:w="1417" w:type="dxa"/>
            <w:noWrap/>
            <w:hideMark/>
          </w:tcPr>
          <w:p w14:paraId="7AB8146B"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02F454A5"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725FF682"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6680DEC0"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78EE5087"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699430A5"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751B0F77" w14:textId="77777777" w:rsidR="00EA19F0" w:rsidRPr="00EC70F6" w:rsidRDefault="00EA19F0" w:rsidP="00B3699C">
            <w:pPr>
              <w:spacing w:before="40" w:after="40"/>
              <w:rPr>
                <w:rFonts w:ascii="Arial" w:hAnsi="Arial" w:cs="Arial"/>
                <w:sz w:val="18"/>
                <w:szCs w:val="18"/>
                <w:lang w:val="fr-FR"/>
              </w:rPr>
            </w:pPr>
          </w:p>
        </w:tc>
      </w:tr>
      <w:tr w:rsidR="00EA19F0" w:rsidRPr="00EC70F6" w14:paraId="309F8C34" w14:textId="77777777" w:rsidTr="00F53E9A">
        <w:trPr>
          <w:gridAfter w:val="1"/>
          <w:wAfter w:w="14" w:type="dxa"/>
          <w:trHeight w:val="301"/>
        </w:trPr>
        <w:tc>
          <w:tcPr>
            <w:tcW w:w="1413" w:type="dxa"/>
            <w:noWrap/>
            <w:hideMark/>
          </w:tcPr>
          <w:p w14:paraId="26F5B400"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Requins marcheurs (épaulettes)</w:t>
            </w:r>
          </w:p>
        </w:tc>
        <w:tc>
          <w:tcPr>
            <w:tcW w:w="1417" w:type="dxa"/>
            <w:noWrap/>
            <w:hideMark/>
          </w:tcPr>
          <w:p w14:paraId="3B072DE1"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1D77EE53"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1CFEBAF9"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7357AD9B"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05AC1AA2"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36866E20"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5E3BA115" w14:textId="77777777" w:rsidR="00EA19F0" w:rsidRPr="00EC70F6" w:rsidRDefault="00EA19F0" w:rsidP="00B3699C">
            <w:pPr>
              <w:spacing w:before="40" w:after="40"/>
              <w:rPr>
                <w:rFonts w:ascii="Arial" w:hAnsi="Arial" w:cs="Arial"/>
                <w:sz w:val="18"/>
                <w:szCs w:val="18"/>
                <w:lang w:val="fr-FR"/>
              </w:rPr>
            </w:pPr>
          </w:p>
        </w:tc>
      </w:tr>
      <w:tr w:rsidR="00EA19F0" w:rsidRPr="00EC70F6" w14:paraId="3D6EBA93" w14:textId="77777777" w:rsidTr="00F53E9A">
        <w:trPr>
          <w:gridAfter w:val="1"/>
          <w:wAfter w:w="14" w:type="dxa"/>
          <w:trHeight w:val="301"/>
        </w:trPr>
        <w:tc>
          <w:tcPr>
            <w:tcW w:w="1413" w:type="dxa"/>
            <w:noWrap/>
            <w:hideMark/>
          </w:tcPr>
          <w:p w14:paraId="73D27E1B" w14:textId="77777777" w:rsidR="00EA19F0" w:rsidRPr="00EC70F6" w:rsidRDefault="00EA19F0" w:rsidP="00B3699C">
            <w:pPr>
              <w:spacing w:before="40" w:after="40"/>
              <w:rPr>
                <w:rFonts w:ascii="Arial" w:hAnsi="Arial" w:cs="Arial"/>
                <w:sz w:val="18"/>
                <w:szCs w:val="18"/>
                <w:lang w:val="fr-FR"/>
              </w:rPr>
            </w:pPr>
            <w:r w:rsidRPr="00EC70F6">
              <w:rPr>
                <w:rFonts w:ascii="Arial" w:hAnsi="Arial" w:cs="Arial"/>
                <w:sz w:val="18"/>
                <w:szCs w:val="18"/>
                <w:lang w:val="fr-FR"/>
              </w:rPr>
              <w:t>Requins fouines</w:t>
            </w:r>
          </w:p>
        </w:tc>
        <w:tc>
          <w:tcPr>
            <w:tcW w:w="1417" w:type="dxa"/>
            <w:noWrap/>
            <w:hideMark/>
          </w:tcPr>
          <w:p w14:paraId="6D3CBC21" w14:textId="77777777" w:rsidR="00EA19F0" w:rsidRPr="00EC70F6" w:rsidRDefault="00EA19F0" w:rsidP="00B3699C">
            <w:pPr>
              <w:spacing w:before="40" w:after="40"/>
              <w:rPr>
                <w:rFonts w:ascii="Arial" w:hAnsi="Arial" w:cs="Arial"/>
                <w:sz w:val="18"/>
                <w:szCs w:val="18"/>
                <w:lang w:val="fr-FR"/>
              </w:rPr>
            </w:pPr>
          </w:p>
        </w:tc>
        <w:tc>
          <w:tcPr>
            <w:tcW w:w="1134" w:type="dxa"/>
            <w:noWrap/>
            <w:hideMark/>
          </w:tcPr>
          <w:p w14:paraId="4E0A3499"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7890C019"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64267C36" w14:textId="77777777" w:rsidR="00EA19F0" w:rsidRPr="00EC70F6" w:rsidRDefault="00EA19F0" w:rsidP="00B3699C">
            <w:pPr>
              <w:spacing w:before="40" w:after="40"/>
              <w:rPr>
                <w:rFonts w:ascii="Arial" w:hAnsi="Arial" w:cs="Arial"/>
                <w:sz w:val="18"/>
                <w:szCs w:val="18"/>
                <w:lang w:val="fr-FR"/>
              </w:rPr>
            </w:pPr>
          </w:p>
        </w:tc>
        <w:tc>
          <w:tcPr>
            <w:tcW w:w="1276" w:type="dxa"/>
            <w:noWrap/>
            <w:hideMark/>
          </w:tcPr>
          <w:p w14:paraId="33780AA5" w14:textId="77777777" w:rsidR="00EA19F0" w:rsidRPr="00EC70F6" w:rsidRDefault="00EA19F0" w:rsidP="00B3699C">
            <w:pPr>
              <w:spacing w:before="40" w:after="40"/>
              <w:rPr>
                <w:rFonts w:ascii="Arial" w:hAnsi="Arial" w:cs="Arial"/>
                <w:sz w:val="18"/>
                <w:szCs w:val="18"/>
                <w:lang w:val="fr-FR"/>
              </w:rPr>
            </w:pPr>
          </w:p>
        </w:tc>
        <w:tc>
          <w:tcPr>
            <w:tcW w:w="1418" w:type="dxa"/>
            <w:noWrap/>
            <w:hideMark/>
          </w:tcPr>
          <w:p w14:paraId="1F3D2C6B" w14:textId="77777777" w:rsidR="00EA19F0" w:rsidRPr="00EC70F6" w:rsidRDefault="00EA19F0" w:rsidP="00B3699C">
            <w:pPr>
              <w:spacing w:before="40" w:after="40"/>
              <w:rPr>
                <w:rFonts w:ascii="Arial" w:hAnsi="Arial" w:cs="Arial"/>
                <w:sz w:val="18"/>
                <w:szCs w:val="18"/>
                <w:lang w:val="fr-FR"/>
              </w:rPr>
            </w:pPr>
          </w:p>
        </w:tc>
        <w:tc>
          <w:tcPr>
            <w:tcW w:w="992" w:type="dxa"/>
            <w:noWrap/>
            <w:hideMark/>
          </w:tcPr>
          <w:p w14:paraId="08DDBB7F" w14:textId="77777777" w:rsidR="00EA19F0" w:rsidRPr="00EC70F6" w:rsidRDefault="00EA19F0" w:rsidP="00B3699C">
            <w:pPr>
              <w:spacing w:before="40" w:after="40"/>
              <w:rPr>
                <w:rFonts w:ascii="Arial" w:hAnsi="Arial" w:cs="Arial"/>
                <w:sz w:val="18"/>
                <w:szCs w:val="18"/>
                <w:lang w:val="fr-FR"/>
              </w:rPr>
            </w:pPr>
          </w:p>
        </w:tc>
      </w:tr>
    </w:tbl>
    <w:p w14:paraId="5BF85F29" w14:textId="77777777" w:rsidR="00EA19F0" w:rsidRPr="00EC70F6" w:rsidRDefault="00EA19F0" w:rsidP="00EA19F0">
      <w:pPr>
        <w:tabs>
          <w:tab w:val="left" w:pos="5760"/>
        </w:tabs>
        <w:rPr>
          <w:lang w:val="fr-FR"/>
        </w:rPr>
      </w:pPr>
    </w:p>
    <w:p w14:paraId="55949FE6" w14:textId="77777777" w:rsidR="00CD29EC" w:rsidRDefault="00CD29EC" w:rsidP="00CD29EC">
      <w:pPr>
        <w:spacing w:after="0" w:line="240" w:lineRule="auto"/>
        <w:jc w:val="both"/>
        <w:rPr>
          <w:lang w:val="fr-FR"/>
        </w:rPr>
      </w:pPr>
    </w:p>
    <w:p w14:paraId="0E57AD81" w14:textId="77777777" w:rsidR="00CD29EC" w:rsidRPr="00CD29EC" w:rsidRDefault="00CD29EC" w:rsidP="00CD29EC">
      <w:pPr>
        <w:spacing w:after="0" w:line="240" w:lineRule="auto"/>
        <w:jc w:val="both"/>
        <w:rPr>
          <w:lang w:val="fr-FR"/>
        </w:rPr>
      </w:pPr>
    </w:p>
    <w:p w14:paraId="013D152B" w14:textId="77777777" w:rsidR="00212B8E" w:rsidRDefault="00212B8E" w:rsidP="00212B8E">
      <w:pPr>
        <w:spacing w:after="0" w:line="240" w:lineRule="auto"/>
        <w:jc w:val="both"/>
        <w:rPr>
          <w:lang w:val="fr-FR"/>
        </w:rPr>
      </w:pPr>
    </w:p>
    <w:p w14:paraId="19FFC591" w14:textId="77777777" w:rsidR="00212B8E" w:rsidRDefault="00212B8E" w:rsidP="00212B8E">
      <w:pPr>
        <w:spacing w:after="0" w:line="240" w:lineRule="auto"/>
        <w:jc w:val="both"/>
        <w:rPr>
          <w:lang w:val="fr-FR"/>
        </w:rPr>
        <w:sectPr w:rsidR="00212B8E" w:rsidSect="007C0105">
          <w:headerReference w:type="even" r:id="rId37"/>
          <w:headerReference w:type="default" r:id="rId38"/>
          <w:headerReference w:type="first" r:id="rId39"/>
          <w:pgSz w:w="11906" w:h="16838" w:code="9"/>
          <w:pgMar w:top="1440" w:right="1440" w:bottom="1440" w:left="1440" w:header="568" w:footer="720" w:gutter="0"/>
          <w:cols w:space="720"/>
          <w:titlePg/>
          <w:docGrid w:linePitch="360"/>
        </w:sectPr>
      </w:pPr>
    </w:p>
    <w:p w14:paraId="044D0685" w14:textId="15DB042F" w:rsidR="00212B8E" w:rsidRDefault="00212B8E" w:rsidP="00212B8E">
      <w:pPr>
        <w:spacing w:after="0" w:line="240" w:lineRule="auto"/>
        <w:jc w:val="right"/>
        <w:rPr>
          <w:b/>
          <w:bCs/>
          <w:lang w:val="fr-FR"/>
        </w:rPr>
      </w:pPr>
      <w:r w:rsidRPr="00212B8E">
        <w:rPr>
          <w:b/>
          <w:bCs/>
          <w:lang w:val="fr-FR"/>
        </w:rPr>
        <w:lastRenderedPageBreak/>
        <w:t>ANNEXE 4</w:t>
      </w:r>
    </w:p>
    <w:p w14:paraId="37A865AC" w14:textId="77777777" w:rsidR="00212B8E" w:rsidRDefault="00212B8E" w:rsidP="009B6F5A">
      <w:pPr>
        <w:spacing w:after="0" w:line="240" w:lineRule="auto"/>
        <w:jc w:val="both"/>
        <w:rPr>
          <w:b/>
          <w:bCs/>
          <w:lang w:val="fr-FR"/>
        </w:rPr>
      </w:pPr>
    </w:p>
    <w:p w14:paraId="0E4EFB80" w14:textId="29C7E788" w:rsidR="005A1AFC" w:rsidRPr="00EC70F6" w:rsidRDefault="005A1AFC" w:rsidP="005A1AFC">
      <w:pPr>
        <w:spacing w:after="0" w:line="240" w:lineRule="auto"/>
        <w:jc w:val="center"/>
        <w:textAlignment w:val="baseline"/>
        <w:rPr>
          <w:rFonts w:eastAsia="Times New Roman" w:cs="Arial"/>
          <w:b/>
          <w:bCs/>
          <w:lang w:val="fr-FR" w:eastAsia="en-GB"/>
        </w:rPr>
      </w:pPr>
      <w:r w:rsidRPr="00EC70F6">
        <w:rPr>
          <w:rFonts w:eastAsia="Times New Roman" w:cs="Arial"/>
          <w:b/>
          <w:bCs/>
          <w:lang w:val="fr-FR" w:eastAsia="en-GB"/>
        </w:rPr>
        <w:t xml:space="preserve">CONTENU ET FONCTIONNALITÉS POSSIBLES DU </w:t>
      </w:r>
    </w:p>
    <w:p w14:paraId="071320DD" w14:textId="77777777" w:rsidR="005A1AFC" w:rsidRPr="00EC70F6" w:rsidRDefault="005A1AFC" w:rsidP="005A1AFC">
      <w:pPr>
        <w:spacing w:after="0" w:line="240" w:lineRule="auto"/>
        <w:jc w:val="center"/>
        <w:textAlignment w:val="baseline"/>
        <w:rPr>
          <w:rFonts w:cs="Arial"/>
          <w:b/>
          <w:lang w:val="fr-FR"/>
        </w:rPr>
      </w:pPr>
      <w:r w:rsidRPr="00EC70F6">
        <w:rPr>
          <w:rFonts w:eastAsia="Times New Roman" w:cs="Arial"/>
          <w:b/>
          <w:bCs/>
          <w:lang w:val="fr-FR" w:eastAsia="en-GB"/>
        </w:rPr>
        <w:t>TABLEAU DE BORD DE DONNÉES DE LA CMS EN LIGNE</w:t>
      </w:r>
    </w:p>
    <w:p w14:paraId="73064B36" w14:textId="77777777" w:rsidR="009B6F5A" w:rsidRDefault="009B6F5A" w:rsidP="009B6F5A">
      <w:pPr>
        <w:spacing w:after="0" w:line="240" w:lineRule="auto"/>
        <w:jc w:val="both"/>
        <w:rPr>
          <w:b/>
          <w:bCs/>
          <w:lang w:val="fr-FR"/>
        </w:rPr>
      </w:pPr>
    </w:p>
    <w:p w14:paraId="1D67DEBB" w14:textId="77777777" w:rsidR="005A1AFC" w:rsidRDefault="005A1AFC" w:rsidP="009B6F5A">
      <w:pPr>
        <w:spacing w:after="0" w:line="240" w:lineRule="auto"/>
        <w:jc w:val="both"/>
        <w:rPr>
          <w:b/>
          <w:bCs/>
          <w:lang w:val="fr-FR"/>
        </w:rPr>
      </w:pPr>
    </w:p>
    <w:p w14:paraId="295DC170" w14:textId="77777777" w:rsidR="009B6F5A" w:rsidRPr="00F52473" w:rsidRDefault="009B6F5A" w:rsidP="00F52473">
      <w:pPr>
        <w:widowControl w:val="0"/>
        <w:suppressAutoHyphens/>
        <w:autoSpaceDE w:val="0"/>
        <w:autoSpaceDN w:val="0"/>
        <w:spacing w:after="0" w:line="240" w:lineRule="auto"/>
        <w:jc w:val="both"/>
        <w:textAlignment w:val="baseline"/>
        <w:rPr>
          <w:rFonts w:cs="Arial"/>
          <w:lang w:val="fr-FR"/>
        </w:rPr>
      </w:pPr>
      <w:r w:rsidRPr="00F52473">
        <w:rPr>
          <w:rFonts w:cs="Arial"/>
          <w:lang w:val="fr-FR"/>
        </w:rPr>
        <w:t xml:space="preserve">Le paragraphe 4 de la Résolution 14.4 « demande au Secrétariat, </w:t>
      </w:r>
      <w:r w:rsidRPr="00F52473">
        <w:rPr>
          <w:rFonts w:cs="Arial"/>
          <w:iCs/>
          <w:lang w:val="fr-FR"/>
        </w:rPr>
        <w:t xml:space="preserve">sous réserve de la disponibilité des ressources, de concevoir et de gérer un tableau de bord </w:t>
      </w:r>
      <w:r w:rsidRPr="00F52473">
        <w:rPr>
          <w:rFonts w:cs="Arial"/>
          <w:lang w:val="fr-FR"/>
        </w:rPr>
        <w:t>de données en ligne pour compiler des statistiques clés de haut niveau sur les espèces inscrites aux Annexes de la CMS et d'autres espèces migratrices et leurs habitats afin d'étayer l'examen de l'état de conservation des espèces migratrices et de soutenir le suivi de la mise en œuvre de la Convention ».</w:t>
      </w:r>
    </w:p>
    <w:p w14:paraId="0CD2B14B" w14:textId="77777777" w:rsidR="009B6F5A" w:rsidRPr="00F52473" w:rsidRDefault="009B6F5A" w:rsidP="00F52473">
      <w:pPr>
        <w:widowControl w:val="0"/>
        <w:suppressAutoHyphens/>
        <w:autoSpaceDE w:val="0"/>
        <w:autoSpaceDN w:val="0"/>
        <w:spacing w:after="0" w:line="240" w:lineRule="auto"/>
        <w:ind w:left="567"/>
        <w:jc w:val="both"/>
        <w:textAlignment w:val="baseline"/>
        <w:rPr>
          <w:rFonts w:cs="Arial"/>
          <w:lang w:val="fr-FR"/>
        </w:rPr>
      </w:pPr>
    </w:p>
    <w:p w14:paraId="09E8484A" w14:textId="114104E0" w:rsidR="009B6F5A" w:rsidRPr="00F52473" w:rsidRDefault="009B6F5A" w:rsidP="00F52473">
      <w:pPr>
        <w:widowControl w:val="0"/>
        <w:suppressAutoHyphens/>
        <w:autoSpaceDE w:val="0"/>
        <w:autoSpaceDN w:val="0"/>
        <w:spacing w:after="0" w:line="240" w:lineRule="auto"/>
        <w:jc w:val="both"/>
        <w:textAlignment w:val="baseline"/>
        <w:rPr>
          <w:rFonts w:cs="Arial"/>
          <w:lang w:val="fr-FR"/>
        </w:rPr>
      </w:pPr>
      <w:r w:rsidRPr="00F52473">
        <w:rPr>
          <w:rFonts w:cs="Arial"/>
          <w:lang w:val="fr-FR"/>
        </w:rPr>
        <w:t>Le tableau de bord pourrait rassembler des informations actualisées sur l'importance des espèces migratrices, leur état de conservation actuel et les menaces auxquelles elles sont confrontées, en un seul endroit facilement accessible</w:t>
      </w:r>
      <w:r w:rsidR="00E30E06" w:rsidRPr="00F52473">
        <w:rPr>
          <w:rFonts w:cs="Arial"/>
          <w:lang w:val="fr-FR"/>
        </w:rPr>
        <w:t xml:space="preserve"> (voir tableau 1)</w:t>
      </w:r>
      <w:r w:rsidRPr="00F52473">
        <w:rPr>
          <w:rFonts w:cs="Arial"/>
          <w:lang w:val="fr-FR"/>
        </w:rPr>
        <w:t>. Le tableau de bord améliorerait l'accès des Parties à la CMS à des données actualisées pertinentes pour la conservation des espèces migratrices. En rationalisant l'analyse et la présentation de ces informations, l'outil renforcerait la capacité des Parties à mettre en œuvre la Convention.</w:t>
      </w:r>
    </w:p>
    <w:p w14:paraId="2F2A01A5" w14:textId="77777777" w:rsidR="009B6F5A" w:rsidRPr="00F52473" w:rsidRDefault="009B6F5A" w:rsidP="00F52473">
      <w:pPr>
        <w:widowControl w:val="0"/>
        <w:suppressAutoHyphens/>
        <w:autoSpaceDE w:val="0"/>
        <w:autoSpaceDN w:val="0"/>
        <w:spacing w:after="0" w:line="240" w:lineRule="auto"/>
        <w:ind w:left="567"/>
        <w:jc w:val="both"/>
        <w:textAlignment w:val="baseline"/>
        <w:rPr>
          <w:rFonts w:cs="Arial"/>
          <w:lang w:val="fr-FR"/>
        </w:rPr>
      </w:pPr>
    </w:p>
    <w:p w14:paraId="798DEAB5" w14:textId="77777777" w:rsidR="009B6F5A" w:rsidRPr="00F52473" w:rsidRDefault="009B6F5A" w:rsidP="00F52473">
      <w:pPr>
        <w:widowControl w:val="0"/>
        <w:suppressAutoHyphens/>
        <w:autoSpaceDE w:val="0"/>
        <w:autoSpaceDN w:val="0"/>
        <w:spacing w:after="0" w:line="240" w:lineRule="auto"/>
        <w:jc w:val="both"/>
        <w:textAlignment w:val="baseline"/>
        <w:rPr>
          <w:rFonts w:cs="Arial"/>
          <w:lang w:val="fr-FR"/>
        </w:rPr>
      </w:pPr>
      <w:r w:rsidRPr="00F52473">
        <w:rPr>
          <w:rFonts w:cs="Arial"/>
          <w:lang w:val="fr-FR"/>
        </w:rPr>
        <w:t>Le tableau de bord devrait utiliser des ensembles de données sur la biodiversité mondiale gérés par plusieurs organisations différentes, telles que la liste rouge de l'UICN et la base de données mondiale des zones clés pour la biodiversité (ZCB).</w:t>
      </w:r>
    </w:p>
    <w:p w14:paraId="547224CD" w14:textId="77777777" w:rsidR="009B6F5A" w:rsidRPr="00F52473" w:rsidRDefault="009B6F5A" w:rsidP="00F52473">
      <w:pPr>
        <w:widowControl w:val="0"/>
        <w:suppressAutoHyphens/>
        <w:autoSpaceDE w:val="0"/>
        <w:autoSpaceDN w:val="0"/>
        <w:spacing w:after="0" w:line="240" w:lineRule="auto"/>
        <w:ind w:left="567"/>
        <w:jc w:val="both"/>
        <w:textAlignment w:val="baseline"/>
        <w:rPr>
          <w:rFonts w:cs="Arial"/>
          <w:lang w:val="fr-FR"/>
        </w:rPr>
      </w:pPr>
    </w:p>
    <w:p w14:paraId="39FAC0D6" w14:textId="77777777" w:rsidR="009B6F5A" w:rsidRPr="00F52473" w:rsidRDefault="009B6F5A" w:rsidP="00F52473">
      <w:pPr>
        <w:widowControl w:val="0"/>
        <w:suppressAutoHyphens/>
        <w:autoSpaceDE w:val="0"/>
        <w:autoSpaceDN w:val="0"/>
        <w:spacing w:after="0" w:line="240" w:lineRule="auto"/>
        <w:jc w:val="both"/>
        <w:textAlignment w:val="baseline"/>
        <w:rPr>
          <w:rFonts w:cs="Arial"/>
          <w:lang w:val="fr-FR"/>
        </w:rPr>
      </w:pPr>
      <w:r w:rsidRPr="00F52473">
        <w:rPr>
          <w:rFonts w:cs="Arial"/>
          <w:lang w:val="fr-FR"/>
        </w:rPr>
        <w:t>Le premier public cible du tableau de bord en ligne serait les Parties à la CMS, mais d'autres parties prenantes de la CMS, telles que les ONG de conservation, devraient être considérées comme un public secondaire. Le tableau de bord serait un outil de communication publique visuellement attrayant, fournissant une introduction aux questions clés de la conservation des espèces migratrices.</w:t>
      </w:r>
    </w:p>
    <w:p w14:paraId="63C4AEF3" w14:textId="77777777" w:rsidR="009B6F5A" w:rsidRPr="00F52473" w:rsidRDefault="009B6F5A" w:rsidP="00F52473">
      <w:pPr>
        <w:widowControl w:val="0"/>
        <w:suppressAutoHyphens/>
        <w:autoSpaceDE w:val="0"/>
        <w:autoSpaceDN w:val="0"/>
        <w:spacing w:after="0" w:line="240" w:lineRule="auto"/>
        <w:ind w:left="567"/>
        <w:jc w:val="both"/>
        <w:textAlignment w:val="baseline"/>
        <w:rPr>
          <w:rFonts w:cs="Arial"/>
          <w:lang w:val="fr-FR"/>
        </w:rPr>
      </w:pPr>
    </w:p>
    <w:p w14:paraId="0B789EFC" w14:textId="77777777" w:rsidR="009B6F5A" w:rsidRPr="00F52473" w:rsidRDefault="009B6F5A" w:rsidP="00F52473">
      <w:pPr>
        <w:widowControl w:val="0"/>
        <w:suppressAutoHyphens/>
        <w:autoSpaceDE w:val="0"/>
        <w:autoSpaceDN w:val="0"/>
        <w:spacing w:after="0" w:line="240" w:lineRule="auto"/>
        <w:jc w:val="both"/>
        <w:textAlignment w:val="baseline"/>
        <w:rPr>
          <w:rFonts w:cs="Arial"/>
          <w:lang w:val="fr-FR"/>
        </w:rPr>
      </w:pPr>
      <w:r w:rsidRPr="00F52473">
        <w:rPr>
          <w:rFonts w:cs="Arial"/>
          <w:lang w:val="fr-FR"/>
        </w:rPr>
        <w:t>Une phase initiale de définition du champ d'application, comprenant un chiffrage des options, serait une condition préalable essentielle à l'élaboration du tableau de bord et serait nécessaire pour bien comprendre les exigences et les contraintes techniques concernant la manière dont l'outil pourrait être construit, entretenu et mis à jour à l'aide de sources de données externes. La phase de définition du champ d'application impliquerait la consultation d'un sous-ensemble de Parties à la CMS afin d'établir leurs priorités clés, ce qui permettrait de s'assurer que l'outil répond aux besoins du monde réel de la manière la plus efficace possible.</w:t>
      </w:r>
    </w:p>
    <w:p w14:paraId="2D77E2F2" w14:textId="77777777" w:rsidR="009B6F5A" w:rsidRPr="00F52473" w:rsidRDefault="009B6F5A" w:rsidP="00F52473">
      <w:pPr>
        <w:widowControl w:val="0"/>
        <w:suppressAutoHyphens/>
        <w:autoSpaceDE w:val="0"/>
        <w:autoSpaceDN w:val="0"/>
        <w:spacing w:after="0" w:line="240" w:lineRule="auto"/>
        <w:ind w:left="567"/>
        <w:jc w:val="both"/>
        <w:textAlignment w:val="baseline"/>
        <w:rPr>
          <w:rFonts w:cs="Arial"/>
          <w:lang w:val="fr-FR"/>
        </w:rPr>
      </w:pPr>
    </w:p>
    <w:p w14:paraId="6B4A16A2" w14:textId="16BE5953" w:rsidR="009B6F5A" w:rsidRPr="00F52473" w:rsidRDefault="009B6F5A" w:rsidP="00F52473">
      <w:pPr>
        <w:widowControl w:val="0"/>
        <w:suppressAutoHyphens/>
        <w:autoSpaceDE w:val="0"/>
        <w:autoSpaceDN w:val="0"/>
        <w:spacing w:after="0" w:line="240" w:lineRule="auto"/>
        <w:jc w:val="both"/>
        <w:textAlignment w:val="baseline"/>
        <w:rPr>
          <w:rFonts w:cs="Arial"/>
          <w:lang w:val="fr-FR"/>
        </w:rPr>
      </w:pPr>
      <w:r w:rsidRPr="00F52473">
        <w:rPr>
          <w:rFonts w:cs="Arial"/>
          <w:lang w:val="fr-FR"/>
        </w:rPr>
        <w:t>Les caractéristiques exactes du tableau de bord seront déterminées au cours de la phase initiale de définition du champ d'application, mais le contenu qui pourrait être inclus est présenté dans le tableau ci-dessous afin de fournir un point de départ pour la réflexion. Le contenu proposé dans le tableau</w:t>
      </w:r>
      <w:r w:rsidR="00862660" w:rsidRPr="00F52473">
        <w:rPr>
          <w:rStyle w:val="FootnoteReference"/>
          <w:rFonts w:cs="Arial"/>
        </w:rPr>
        <w:footnoteReference w:id="2"/>
      </w:r>
      <w:r w:rsidR="00862660" w:rsidRPr="00F52473">
        <w:rPr>
          <w:rFonts w:cs="Arial"/>
          <w:lang w:val="fr-FR"/>
        </w:rPr>
        <w:t xml:space="preserve"> </w:t>
      </w:r>
      <w:r w:rsidRPr="00F52473">
        <w:rPr>
          <w:rFonts w:cs="Arial"/>
          <w:lang w:val="fr-FR"/>
        </w:rPr>
        <w:t xml:space="preserve"> représente un ensemble de données et d'indicateurs de base, sélectionnés sur la base des visualisations de données clés incluses dans l'État des espèces migratrices dans le monde, des indicateurs prioritaires existants de la CMS et de la présence de liens clairs avec le Plan stratégique de Samarcande pour les espèces migratrices 2024-2032. </w:t>
      </w:r>
    </w:p>
    <w:p w14:paraId="144AD318" w14:textId="39031D36" w:rsidR="009F2E76" w:rsidRDefault="009F2E76" w:rsidP="00E30E06">
      <w:pPr>
        <w:spacing w:after="0" w:line="240" w:lineRule="auto"/>
        <w:jc w:val="both"/>
        <w:rPr>
          <w:lang w:val="fr-FR"/>
        </w:rPr>
      </w:pPr>
      <w:r>
        <w:rPr>
          <w:lang w:val="fr-FR"/>
        </w:rPr>
        <w:br w:type="page"/>
      </w:r>
    </w:p>
    <w:p w14:paraId="55657E11" w14:textId="73BEF524" w:rsidR="000C31A7" w:rsidRPr="000C31A7" w:rsidRDefault="000C31A7" w:rsidP="000C31A7">
      <w:pPr>
        <w:spacing w:after="120"/>
        <w:jc w:val="both"/>
        <w:rPr>
          <w:rFonts w:cs="Arial"/>
          <w:b/>
          <w:bCs/>
          <w:sz w:val="20"/>
          <w:szCs w:val="20"/>
          <w:lang w:val="fr-FR"/>
        </w:rPr>
      </w:pPr>
      <w:r w:rsidRPr="000C31A7">
        <w:rPr>
          <w:rFonts w:cs="Arial"/>
          <w:b/>
          <w:bCs/>
          <w:sz w:val="20"/>
          <w:szCs w:val="20"/>
          <w:lang w:val="fr-FR"/>
        </w:rPr>
        <w:lastRenderedPageBreak/>
        <w:t xml:space="preserve">Tableau 1 : Liste indicative des éléments clés du tableau de bord </w:t>
      </w:r>
    </w:p>
    <w:tbl>
      <w:tblPr>
        <w:tblStyle w:val="TableGrid"/>
        <w:tblW w:w="9067" w:type="dxa"/>
        <w:tblLook w:val="04A0" w:firstRow="1" w:lastRow="0" w:firstColumn="1" w:lastColumn="0" w:noHBand="0" w:noVBand="1"/>
      </w:tblPr>
      <w:tblGrid>
        <w:gridCol w:w="2263"/>
        <w:gridCol w:w="4395"/>
        <w:gridCol w:w="2409"/>
      </w:tblGrid>
      <w:tr w:rsidR="00F52473" w:rsidRPr="00835F7B" w14:paraId="1032A041" w14:textId="77777777" w:rsidTr="00CB2988">
        <w:trPr>
          <w:tblHeader/>
        </w:trPr>
        <w:tc>
          <w:tcPr>
            <w:tcW w:w="2263" w:type="dxa"/>
            <w:shd w:val="clear" w:color="auto" w:fill="F2F2F2" w:themeFill="background1" w:themeFillShade="F2"/>
          </w:tcPr>
          <w:p w14:paraId="31A240EC" w14:textId="77777777" w:rsidR="000C31A7" w:rsidRPr="00E3151A" w:rsidRDefault="000C31A7" w:rsidP="00E3151A">
            <w:pPr>
              <w:spacing w:before="40" w:after="40"/>
              <w:rPr>
                <w:rFonts w:ascii="Arial" w:hAnsi="Arial" w:cs="Arial"/>
                <w:b/>
                <w:bCs/>
                <w:sz w:val="18"/>
                <w:szCs w:val="18"/>
                <w:lang w:val="fr-FR"/>
              </w:rPr>
            </w:pPr>
            <w:r w:rsidRPr="00E3151A">
              <w:rPr>
                <w:rFonts w:ascii="Arial" w:hAnsi="Arial" w:cs="Arial"/>
                <w:b/>
                <w:bCs/>
                <w:sz w:val="18"/>
                <w:szCs w:val="18"/>
                <w:lang w:val="fr-FR"/>
              </w:rPr>
              <w:t>Section du tableau de bord</w:t>
            </w:r>
          </w:p>
        </w:tc>
        <w:tc>
          <w:tcPr>
            <w:tcW w:w="4395" w:type="dxa"/>
            <w:shd w:val="clear" w:color="auto" w:fill="F2F2F2" w:themeFill="background1" w:themeFillShade="F2"/>
          </w:tcPr>
          <w:p w14:paraId="38A1630B" w14:textId="77777777" w:rsidR="000C31A7" w:rsidRPr="00E3151A" w:rsidRDefault="000C31A7" w:rsidP="00E3151A">
            <w:pPr>
              <w:spacing w:before="40" w:after="40"/>
              <w:rPr>
                <w:rFonts w:ascii="Arial" w:hAnsi="Arial" w:cs="Arial"/>
                <w:b/>
                <w:bCs/>
                <w:sz w:val="18"/>
                <w:szCs w:val="18"/>
                <w:lang w:val="fr-FR"/>
              </w:rPr>
            </w:pPr>
            <w:r w:rsidRPr="00E3151A">
              <w:rPr>
                <w:rFonts w:ascii="Arial" w:hAnsi="Arial" w:cs="Arial"/>
                <w:b/>
                <w:bCs/>
                <w:sz w:val="18"/>
                <w:szCs w:val="18"/>
                <w:lang w:val="fr-FR"/>
              </w:rPr>
              <w:t>Objectif proposé pour le texte narratif / les données à inclure</w:t>
            </w:r>
          </w:p>
        </w:tc>
        <w:tc>
          <w:tcPr>
            <w:tcW w:w="2409" w:type="dxa"/>
            <w:shd w:val="clear" w:color="auto" w:fill="F2F2F2" w:themeFill="background1" w:themeFillShade="F2"/>
          </w:tcPr>
          <w:p w14:paraId="22617783" w14:textId="77777777" w:rsidR="000C31A7" w:rsidRPr="00E3151A" w:rsidRDefault="000C31A7" w:rsidP="00E3151A">
            <w:pPr>
              <w:spacing w:before="40" w:after="40"/>
              <w:rPr>
                <w:rFonts w:ascii="Arial" w:hAnsi="Arial" w:cs="Arial"/>
                <w:b/>
                <w:bCs/>
                <w:sz w:val="18"/>
                <w:szCs w:val="18"/>
                <w:lang w:val="fr-FR"/>
              </w:rPr>
            </w:pPr>
            <w:r w:rsidRPr="00E3151A">
              <w:rPr>
                <w:rFonts w:ascii="Arial" w:hAnsi="Arial" w:cs="Arial"/>
                <w:b/>
                <w:bCs/>
                <w:sz w:val="18"/>
                <w:szCs w:val="18"/>
                <w:lang w:val="fr-FR"/>
              </w:rPr>
              <w:t>Principale(s) source(s) de contenu/données (provisoire)</w:t>
            </w:r>
          </w:p>
        </w:tc>
      </w:tr>
      <w:tr w:rsidR="000C31A7" w:rsidRPr="00835F7B" w14:paraId="6BE886BE" w14:textId="77777777" w:rsidTr="00CB2988">
        <w:tc>
          <w:tcPr>
            <w:tcW w:w="2263" w:type="dxa"/>
          </w:tcPr>
          <w:p w14:paraId="013A91EB" w14:textId="77777777" w:rsidR="000C31A7" w:rsidRPr="00E3151A" w:rsidRDefault="000C31A7" w:rsidP="00E3151A">
            <w:pPr>
              <w:spacing w:before="40" w:after="40"/>
              <w:rPr>
                <w:rFonts w:ascii="Arial" w:hAnsi="Arial" w:cs="Arial"/>
                <w:b/>
                <w:bCs/>
                <w:sz w:val="18"/>
                <w:szCs w:val="18"/>
                <w:lang w:val="fr-FR"/>
              </w:rPr>
            </w:pPr>
            <w:r w:rsidRPr="00E3151A">
              <w:rPr>
                <w:rFonts w:ascii="Arial" w:hAnsi="Arial" w:cs="Arial"/>
                <w:b/>
                <w:bCs/>
                <w:sz w:val="18"/>
                <w:szCs w:val="18"/>
                <w:lang w:val="fr-FR"/>
              </w:rPr>
              <w:t>L'importance des espèces migratrices</w:t>
            </w:r>
          </w:p>
        </w:tc>
        <w:tc>
          <w:tcPr>
            <w:tcW w:w="4395" w:type="dxa"/>
          </w:tcPr>
          <w:p w14:paraId="3EFC8F9B" w14:textId="77777777" w:rsidR="000C31A7" w:rsidRPr="00E3151A" w:rsidRDefault="000C31A7" w:rsidP="00E3151A">
            <w:pPr>
              <w:spacing w:before="40" w:after="40"/>
              <w:jc w:val="both"/>
              <w:rPr>
                <w:rFonts w:ascii="Arial" w:hAnsi="Arial" w:cs="Arial"/>
                <w:sz w:val="18"/>
                <w:szCs w:val="18"/>
                <w:lang w:val="fr-FR"/>
              </w:rPr>
            </w:pPr>
            <w:r w:rsidRPr="00E3151A">
              <w:rPr>
                <w:rFonts w:ascii="Arial" w:hAnsi="Arial" w:cs="Arial"/>
                <w:sz w:val="18"/>
                <w:szCs w:val="18"/>
                <w:lang w:val="fr-FR"/>
              </w:rPr>
              <w:t>Résumé visuel présentant l'importance des espèces migratrices, y compris leurs voyages étonnants, leurs rôles au sein des écosystèmes et leur importance pour les sociétés humaines à travers le monde.</w:t>
            </w:r>
          </w:p>
        </w:tc>
        <w:tc>
          <w:tcPr>
            <w:tcW w:w="2409" w:type="dxa"/>
          </w:tcPr>
          <w:p w14:paraId="7A1DFFBA" w14:textId="77777777" w:rsidR="000C31A7" w:rsidRPr="00E3151A" w:rsidRDefault="000C31A7" w:rsidP="00E3151A">
            <w:pPr>
              <w:spacing w:before="40" w:after="40"/>
              <w:rPr>
                <w:rFonts w:ascii="Arial" w:hAnsi="Arial" w:cs="Arial"/>
                <w:sz w:val="18"/>
                <w:szCs w:val="18"/>
                <w:lang w:val="fr-FR"/>
              </w:rPr>
            </w:pPr>
            <w:r w:rsidRPr="00E3151A">
              <w:rPr>
                <w:rFonts w:ascii="Arial" w:hAnsi="Arial" w:cs="Arial"/>
                <w:sz w:val="18"/>
                <w:szCs w:val="18"/>
                <w:lang w:val="fr-FR"/>
              </w:rPr>
              <w:t>Le contenu doit être élaboré à partir des publications/rapports de la CMS et de la littérature scientifique au sens large.</w:t>
            </w:r>
          </w:p>
        </w:tc>
      </w:tr>
      <w:tr w:rsidR="000C31A7" w:rsidRPr="00E3151A" w14:paraId="372020EB" w14:textId="77777777" w:rsidTr="00CB2988">
        <w:tc>
          <w:tcPr>
            <w:tcW w:w="2263" w:type="dxa"/>
          </w:tcPr>
          <w:p w14:paraId="528610BF" w14:textId="77777777" w:rsidR="000C31A7" w:rsidRPr="00E3151A" w:rsidRDefault="000C31A7" w:rsidP="00E3151A">
            <w:pPr>
              <w:spacing w:before="40" w:after="40"/>
              <w:rPr>
                <w:rFonts w:ascii="Arial" w:hAnsi="Arial" w:cs="Arial"/>
                <w:b/>
                <w:bCs/>
                <w:sz w:val="18"/>
                <w:szCs w:val="18"/>
                <w:lang w:val="fr-FR"/>
              </w:rPr>
            </w:pPr>
            <w:r w:rsidRPr="00E3151A">
              <w:rPr>
                <w:rFonts w:ascii="Arial" w:hAnsi="Arial" w:cs="Arial"/>
                <w:b/>
                <w:bCs/>
                <w:sz w:val="18"/>
                <w:szCs w:val="18"/>
                <w:lang w:val="fr-FR"/>
              </w:rPr>
              <w:t>Introduction à la CMS - informations de base sur la Convention</w:t>
            </w:r>
          </w:p>
        </w:tc>
        <w:tc>
          <w:tcPr>
            <w:tcW w:w="4395" w:type="dxa"/>
          </w:tcPr>
          <w:p w14:paraId="7C3D549D" w14:textId="77777777" w:rsidR="000C31A7" w:rsidRPr="00E3151A" w:rsidRDefault="000C31A7" w:rsidP="00E3151A">
            <w:pPr>
              <w:spacing w:before="40" w:after="40"/>
              <w:jc w:val="both"/>
              <w:rPr>
                <w:rFonts w:ascii="Arial" w:hAnsi="Arial" w:cs="Arial"/>
                <w:sz w:val="18"/>
                <w:szCs w:val="18"/>
                <w:lang w:val="fr-FR"/>
              </w:rPr>
            </w:pPr>
            <w:r w:rsidRPr="00E3151A">
              <w:rPr>
                <w:rFonts w:ascii="Arial" w:hAnsi="Arial" w:cs="Arial"/>
                <w:i/>
                <w:iCs/>
                <w:sz w:val="18"/>
                <w:szCs w:val="18"/>
                <w:lang w:val="fr-FR"/>
              </w:rPr>
              <w:t xml:space="preserve">Texte narratif </w:t>
            </w:r>
            <w:r w:rsidRPr="00E3151A">
              <w:rPr>
                <w:rFonts w:ascii="Arial" w:hAnsi="Arial" w:cs="Arial"/>
                <w:sz w:val="18"/>
                <w:szCs w:val="18"/>
                <w:lang w:val="fr-FR"/>
              </w:rPr>
              <w:t xml:space="preserve">: Souligner l'importance de la coopération mondiale comme solution aux défis spécifiques auxquels ces espèces sont confrontées. </w:t>
            </w:r>
          </w:p>
          <w:p w14:paraId="57E3F415" w14:textId="54B88A94" w:rsidR="000C31A7" w:rsidRPr="00E3151A" w:rsidRDefault="000C31A7" w:rsidP="00E3151A">
            <w:pPr>
              <w:pStyle w:val="ListParagraph"/>
              <w:numPr>
                <w:ilvl w:val="0"/>
                <w:numId w:val="7"/>
              </w:numPr>
              <w:spacing w:before="40" w:after="40"/>
              <w:ind w:left="319" w:hanging="284"/>
              <w:contextualSpacing w:val="0"/>
              <w:jc w:val="both"/>
              <w:rPr>
                <w:rFonts w:ascii="Arial" w:hAnsi="Arial" w:cs="Arial"/>
                <w:sz w:val="18"/>
                <w:szCs w:val="18"/>
                <w:lang w:val="fr-FR"/>
              </w:rPr>
            </w:pPr>
            <w:r w:rsidRPr="006E7B47">
              <w:rPr>
                <w:rFonts w:ascii="Arial" w:hAnsi="Arial" w:cs="Arial"/>
                <w:i/>
                <w:iCs/>
                <w:sz w:val="18"/>
                <w:szCs w:val="18"/>
                <w:lang w:val="fr-FR"/>
              </w:rPr>
              <w:t xml:space="preserve">Composante de données </w:t>
            </w:r>
            <w:r w:rsidRPr="006E7B47">
              <w:rPr>
                <w:rFonts w:ascii="Arial" w:hAnsi="Arial" w:cs="Arial"/>
                <w:sz w:val="18"/>
                <w:szCs w:val="18"/>
                <w:lang w:val="fr-FR"/>
              </w:rPr>
              <w:t xml:space="preserve">1 : </w:t>
            </w:r>
            <w:r w:rsidR="006E7B47" w:rsidRPr="006E7B47">
              <w:rPr>
                <w:rFonts w:ascii="Arial" w:hAnsi="Arial" w:cs="Arial"/>
                <w:sz w:val="18"/>
                <w:szCs w:val="18"/>
                <w:lang w:val="fr-FR"/>
              </w:rPr>
              <w:t>(</w:t>
            </w:r>
            <w:r w:rsidR="006E7B47" w:rsidRPr="00267B5B">
              <w:rPr>
                <w:rFonts w:ascii="Arial" w:hAnsi="Arial" w:cs="Arial"/>
                <w:i/>
                <w:iCs/>
                <w:sz w:val="18"/>
                <w:szCs w:val="18"/>
                <w:lang w:val="fr-FR"/>
              </w:rPr>
              <w:t>pertinent pour l'objectif 6.3 du SPMS</w:t>
            </w:r>
            <w:r w:rsidR="009A5E06" w:rsidRPr="006E7B47">
              <w:rPr>
                <w:rFonts w:ascii="Arial" w:hAnsi="Arial" w:cs="Arial"/>
                <w:sz w:val="18"/>
                <w:szCs w:val="18"/>
                <w:lang w:val="fr-FR"/>
              </w:rPr>
              <w:t>)</w:t>
            </w:r>
            <w:r w:rsidR="003277CD">
              <w:rPr>
                <w:rFonts w:ascii="Arial" w:hAnsi="Arial" w:cs="Arial"/>
                <w:sz w:val="18"/>
                <w:szCs w:val="18"/>
                <w:lang w:val="fr-FR"/>
              </w:rPr>
              <w:t xml:space="preserve"> </w:t>
            </w:r>
            <w:r w:rsidRPr="006E7B47">
              <w:rPr>
                <w:rFonts w:ascii="Arial" w:hAnsi="Arial" w:cs="Arial"/>
                <w:sz w:val="18"/>
                <w:szCs w:val="18"/>
                <w:lang w:val="fr-FR"/>
              </w:rPr>
              <w:t>g</w:t>
            </w:r>
            <w:r w:rsidRPr="00E3151A">
              <w:rPr>
                <w:rFonts w:ascii="Arial" w:hAnsi="Arial" w:cs="Arial"/>
                <w:sz w:val="18"/>
                <w:szCs w:val="18"/>
                <w:lang w:val="fr-FR"/>
              </w:rPr>
              <w:t>raphique montrant le nombre de Parties à la CMS</w:t>
            </w:r>
          </w:p>
          <w:p w14:paraId="5F17BCF1" w14:textId="77777777" w:rsidR="000C31A7" w:rsidRPr="00E3151A" w:rsidRDefault="000C31A7" w:rsidP="00E3151A">
            <w:pPr>
              <w:pStyle w:val="ListParagraph"/>
              <w:numPr>
                <w:ilvl w:val="0"/>
                <w:numId w:val="7"/>
              </w:numPr>
              <w:spacing w:before="40" w:after="40"/>
              <w:ind w:left="319" w:hanging="284"/>
              <w:contextualSpacing w:val="0"/>
              <w:jc w:val="both"/>
              <w:rPr>
                <w:rFonts w:ascii="Arial" w:hAnsi="Arial" w:cs="Arial"/>
                <w:sz w:val="18"/>
                <w:szCs w:val="18"/>
                <w:lang w:val="fr-FR"/>
              </w:rPr>
            </w:pPr>
            <w:r w:rsidRPr="00E3151A">
              <w:rPr>
                <w:rFonts w:ascii="Arial" w:hAnsi="Arial" w:cs="Arial"/>
                <w:i/>
                <w:iCs/>
                <w:sz w:val="18"/>
                <w:szCs w:val="18"/>
                <w:lang w:val="fr-FR"/>
              </w:rPr>
              <w:t xml:space="preserve">Composante de données </w:t>
            </w:r>
            <w:r w:rsidRPr="00E3151A">
              <w:rPr>
                <w:rFonts w:ascii="Arial" w:hAnsi="Arial" w:cs="Arial"/>
                <w:sz w:val="18"/>
                <w:szCs w:val="18"/>
                <w:lang w:val="fr-FR"/>
              </w:rPr>
              <w:t xml:space="preserve">2 : nombre d'espèces inscrites aux Annexes de la CMS. </w:t>
            </w:r>
          </w:p>
        </w:tc>
        <w:tc>
          <w:tcPr>
            <w:tcW w:w="2409" w:type="dxa"/>
          </w:tcPr>
          <w:p w14:paraId="2CB8584C" w14:textId="77777777" w:rsidR="000C31A7" w:rsidRPr="00E3151A" w:rsidRDefault="000C31A7" w:rsidP="00E3151A">
            <w:pPr>
              <w:spacing w:before="40" w:after="40"/>
              <w:rPr>
                <w:rFonts w:ascii="Arial" w:hAnsi="Arial" w:cs="Arial"/>
                <w:sz w:val="18"/>
                <w:szCs w:val="18"/>
                <w:lang w:val="fr-FR"/>
              </w:rPr>
            </w:pPr>
            <w:proofErr w:type="spellStart"/>
            <w:r w:rsidRPr="00E3151A">
              <w:rPr>
                <w:rFonts w:ascii="Arial" w:hAnsi="Arial" w:cs="Arial"/>
                <w:sz w:val="18"/>
                <w:szCs w:val="18"/>
                <w:lang w:val="fr-FR"/>
              </w:rPr>
              <w:t>Species</w:t>
            </w:r>
            <w:proofErr w:type="spellEnd"/>
            <w:r w:rsidRPr="00E3151A">
              <w:rPr>
                <w:rFonts w:ascii="Arial" w:hAnsi="Arial" w:cs="Arial"/>
                <w:sz w:val="18"/>
                <w:szCs w:val="18"/>
                <w:lang w:val="fr-FR"/>
              </w:rPr>
              <w:t>+, site web de la CMS</w:t>
            </w:r>
          </w:p>
        </w:tc>
      </w:tr>
      <w:tr w:rsidR="000C31A7" w:rsidRPr="00835F7B" w14:paraId="427EB9CF" w14:textId="77777777" w:rsidTr="00CB2988">
        <w:tc>
          <w:tcPr>
            <w:tcW w:w="2263" w:type="dxa"/>
          </w:tcPr>
          <w:p w14:paraId="669BB1E2" w14:textId="77777777" w:rsidR="000C31A7" w:rsidRPr="00E3151A" w:rsidRDefault="000C31A7" w:rsidP="00E3151A">
            <w:pPr>
              <w:spacing w:before="40" w:after="40"/>
              <w:rPr>
                <w:rFonts w:ascii="Arial" w:hAnsi="Arial" w:cs="Arial"/>
                <w:b/>
                <w:bCs/>
                <w:sz w:val="18"/>
                <w:szCs w:val="18"/>
                <w:lang w:val="fr-FR"/>
              </w:rPr>
            </w:pPr>
            <w:r w:rsidRPr="00E3151A">
              <w:rPr>
                <w:rFonts w:ascii="Arial" w:hAnsi="Arial" w:cs="Arial"/>
                <w:b/>
                <w:bCs/>
                <w:sz w:val="18"/>
                <w:szCs w:val="18"/>
                <w:lang w:val="fr-FR"/>
              </w:rPr>
              <w:t>État de conservation des espèces migratrices</w:t>
            </w:r>
          </w:p>
        </w:tc>
        <w:tc>
          <w:tcPr>
            <w:tcW w:w="4395" w:type="dxa"/>
          </w:tcPr>
          <w:p w14:paraId="7E04151F" w14:textId="5EAB6D68" w:rsidR="000C31A7" w:rsidRPr="00E3151A" w:rsidRDefault="000C31A7" w:rsidP="00E3151A">
            <w:pPr>
              <w:pStyle w:val="ListParagraph"/>
              <w:numPr>
                <w:ilvl w:val="0"/>
                <w:numId w:val="7"/>
              </w:numPr>
              <w:spacing w:before="40" w:after="40"/>
              <w:ind w:left="319" w:hanging="284"/>
              <w:contextualSpacing w:val="0"/>
              <w:jc w:val="both"/>
              <w:rPr>
                <w:rFonts w:ascii="Arial" w:hAnsi="Arial" w:cs="Arial"/>
                <w:sz w:val="18"/>
                <w:szCs w:val="18"/>
                <w:lang w:val="fr-FR"/>
              </w:rPr>
            </w:pPr>
            <w:r w:rsidRPr="00E3151A">
              <w:rPr>
                <w:rFonts w:ascii="Arial" w:hAnsi="Arial" w:cs="Arial"/>
                <w:i/>
                <w:iCs/>
                <w:sz w:val="18"/>
                <w:szCs w:val="18"/>
                <w:lang w:val="fr-FR"/>
              </w:rPr>
              <w:t>Composante de données 1</w:t>
            </w:r>
            <w:r w:rsidR="00554785">
              <w:rPr>
                <w:rFonts w:ascii="Arial" w:hAnsi="Arial" w:cs="Arial"/>
                <w:i/>
                <w:iCs/>
                <w:sz w:val="18"/>
                <w:szCs w:val="18"/>
                <w:lang w:val="fr-FR"/>
              </w:rPr>
              <w:t xml:space="preserve"> </w:t>
            </w:r>
            <w:r w:rsidR="00554785" w:rsidRPr="006E7B47">
              <w:rPr>
                <w:rFonts w:ascii="Arial" w:hAnsi="Arial" w:cs="Arial"/>
                <w:sz w:val="18"/>
                <w:szCs w:val="18"/>
                <w:lang w:val="fr-FR"/>
              </w:rPr>
              <w:t>(</w:t>
            </w:r>
            <w:r w:rsidR="00554785" w:rsidRPr="00267B5B">
              <w:rPr>
                <w:rFonts w:ascii="Arial" w:hAnsi="Arial" w:cs="Arial"/>
                <w:i/>
                <w:iCs/>
                <w:sz w:val="18"/>
                <w:szCs w:val="18"/>
                <w:lang w:val="fr-FR"/>
              </w:rPr>
              <w:t xml:space="preserve">pertinent pour l'objectif </w:t>
            </w:r>
            <w:r w:rsidR="00554785">
              <w:rPr>
                <w:rFonts w:ascii="Arial" w:hAnsi="Arial" w:cs="Arial"/>
                <w:i/>
                <w:iCs/>
                <w:sz w:val="18"/>
                <w:szCs w:val="18"/>
                <w:lang w:val="fr-FR"/>
              </w:rPr>
              <w:t>1</w:t>
            </w:r>
            <w:r w:rsidR="00554785" w:rsidRPr="00267B5B">
              <w:rPr>
                <w:rFonts w:ascii="Arial" w:hAnsi="Arial" w:cs="Arial"/>
                <w:i/>
                <w:iCs/>
                <w:sz w:val="18"/>
                <w:szCs w:val="18"/>
                <w:lang w:val="fr-FR"/>
              </w:rPr>
              <w:t>.3 du SPMS</w:t>
            </w:r>
            <w:r w:rsidR="00554785" w:rsidRPr="006E7B47">
              <w:rPr>
                <w:rFonts w:ascii="Arial" w:hAnsi="Arial" w:cs="Arial"/>
                <w:sz w:val="18"/>
                <w:szCs w:val="18"/>
                <w:lang w:val="fr-FR"/>
              </w:rPr>
              <w:t>)</w:t>
            </w:r>
            <w:r w:rsidRPr="00E3151A">
              <w:rPr>
                <w:rFonts w:ascii="Arial" w:hAnsi="Arial" w:cs="Arial"/>
                <w:i/>
                <w:iCs/>
                <w:sz w:val="18"/>
                <w:szCs w:val="18"/>
                <w:lang w:val="fr-FR"/>
              </w:rPr>
              <w:t xml:space="preserve"> : </w:t>
            </w:r>
            <w:r w:rsidRPr="00E3151A">
              <w:rPr>
                <w:rFonts w:ascii="Arial" w:hAnsi="Arial" w:cs="Arial"/>
                <w:sz w:val="18"/>
                <w:szCs w:val="18"/>
                <w:lang w:val="fr-FR"/>
              </w:rPr>
              <w:t>graphique interactif montrant le nombre d'espèces migratrices inscrites aux Annexes de la CMS et d'autres espèces migratrices globalement menacées, par annexe et par groupe taxonomique.</w:t>
            </w:r>
          </w:p>
          <w:p w14:paraId="7DAB4749" w14:textId="0C036B15" w:rsidR="000C31A7" w:rsidRPr="00E3151A" w:rsidRDefault="000C31A7" w:rsidP="00E3151A">
            <w:pPr>
              <w:pStyle w:val="ListParagraph"/>
              <w:numPr>
                <w:ilvl w:val="0"/>
                <w:numId w:val="7"/>
              </w:numPr>
              <w:spacing w:before="40" w:after="40"/>
              <w:ind w:left="319" w:hanging="284"/>
              <w:contextualSpacing w:val="0"/>
              <w:jc w:val="both"/>
              <w:rPr>
                <w:rFonts w:ascii="Arial" w:hAnsi="Arial" w:cs="Arial"/>
                <w:sz w:val="18"/>
                <w:szCs w:val="18"/>
                <w:lang w:val="fr-FR"/>
              </w:rPr>
            </w:pPr>
            <w:r w:rsidRPr="00E3151A">
              <w:rPr>
                <w:rFonts w:ascii="Arial" w:hAnsi="Arial" w:cs="Arial"/>
                <w:i/>
                <w:iCs/>
                <w:sz w:val="18"/>
                <w:szCs w:val="18"/>
                <w:lang w:val="fr-FR"/>
              </w:rPr>
              <w:t>Composante de données 2 :</w:t>
            </w:r>
            <w:r w:rsidR="00D87D1F" w:rsidRPr="006E7B47">
              <w:rPr>
                <w:rFonts w:ascii="Arial" w:hAnsi="Arial" w:cs="Arial"/>
                <w:sz w:val="18"/>
                <w:szCs w:val="18"/>
                <w:lang w:val="fr-FR"/>
              </w:rPr>
              <w:t xml:space="preserve"> (</w:t>
            </w:r>
            <w:r w:rsidR="00D87D1F" w:rsidRPr="00267B5B">
              <w:rPr>
                <w:rFonts w:ascii="Arial" w:hAnsi="Arial" w:cs="Arial"/>
                <w:i/>
                <w:iCs/>
                <w:sz w:val="18"/>
                <w:szCs w:val="18"/>
                <w:lang w:val="fr-FR"/>
              </w:rPr>
              <w:t xml:space="preserve">pertinent pour l'objectif </w:t>
            </w:r>
            <w:r w:rsidR="00D87D1F">
              <w:rPr>
                <w:rFonts w:ascii="Arial" w:hAnsi="Arial" w:cs="Arial"/>
                <w:i/>
                <w:iCs/>
                <w:sz w:val="18"/>
                <w:szCs w:val="18"/>
                <w:lang w:val="fr-FR"/>
              </w:rPr>
              <w:t>1</w:t>
            </w:r>
            <w:r w:rsidR="00D87D1F" w:rsidRPr="00267B5B">
              <w:rPr>
                <w:rFonts w:ascii="Arial" w:hAnsi="Arial" w:cs="Arial"/>
                <w:i/>
                <w:iCs/>
                <w:sz w:val="18"/>
                <w:szCs w:val="18"/>
                <w:lang w:val="fr-FR"/>
              </w:rPr>
              <w:t>.3 du SPMS</w:t>
            </w:r>
            <w:r w:rsidR="00D87D1F" w:rsidRPr="006E7B47">
              <w:rPr>
                <w:rFonts w:ascii="Arial" w:hAnsi="Arial" w:cs="Arial"/>
                <w:sz w:val="18"/>
                <w:szCs w:val="18"/>
                <w:lang w:val="fr-FR"/>
              </w:rPr>
              <w:t>)</w:t>
            </w:r>
            <w:r w:rsidR="00D87D1F">
              <w:rPr>
                <w:rFonts w:ascii="Arial" w:hAnsi="Arial" w:cs="Arial"/>
                <w:sz w:val="18"/>
                <w:szCs w:val="18"/>
                <w:lang w:val="fr-FR"/>
              </w:rPr>
              <w:t xml:space="preserve"> </w:t>
            </w:r>
            <w:r w:rsidRPr="00E3151A">
              <w:rPr>
                <w:rFonts w:ascii="Arial" w:hAnsi="Arial" w:cs="Arial"/>
                <w:sz w:val="18"/>
                <w:szCs w:val="18"/>
                <w:lang w:val="fr-FR"/>
              </w:rPr>
              <w:t>tendances de l'indice de la liste rouge (indiquant les niveaux de risque d'extinction) pour les espèces inscrites sur la liste de la CMS et les autres espèces migratrices, dans l'ensemble, et réparties par groupe taxonomique lorsque cela est possible (tous les sous-ensembles de données peuvent ne pas être disponibles).</w:t>
            </w:r>
          </w:p>
          <w:p w14:paraId="6FF06FAE" w14:textId="44550090" w:rsidR="000C31A7" w:rsidRPr="00712DD3" w:rsidRDefault="000C31A7" w:rsidP="00E3151A">
            <w:pPr>
              <w:pStyle w:val="ListParagraph"/>
              <w:numPr>
                <w:ilvl w:val="0"/>
                <w:numId w:val="7"/>
              </w:numPr>
              <w:spacing w:before="40" w:after="40"/>
              <w:ind w:left="319" w:hanging="284"/>
              <w:contextualSpacing w:val="0"/>
              <w:jc w:val="both"/>
              <w:rPr>
                <w:rFonts w:ascii="Arial" w:hAnsi="Arial" w:cs="Arial"/>
                <w:i/>
                <w:iCs/>
                <w:sz w:val="18"/>
                <w:szCs w:val="18"/>
                <w:lang w:val="fr-FR"/>
              </w:rPr>
            </w:pPr>
            <w:r w:rsidRPr="00E3151A">
              <w:rPr>
                <w:rFonts w:ascii="Arial" w:hAnsi="Arial" w:cs="Arial"/>
                <w:i/>
                <w:iCs/>
                <w:sz w:val="18"/>
                <w:szCs w:val="18"/>
                <w:lang w:val="fr-FR"/>
              </w:rPr>
              <w:t>Composante de données 3 :</w:t>
            </w:r>
            <w:r w:rsidR="00D87D1F" w:rsidRPr="006E7B47">
              <w:rPr>
                <w:rFonts w:ascii="Arial" w:hAnsi="Arial" w:cs="Arial"/>
                <w:sz w:val="18"/>
                <w:szCs w:val="18"/>
                <w:lang w:val="fr-FR"/>
              </w:rPr>
              <w:t xml:space="preserve"> (</w:t>
            </w:r>
            <w:r w:rsidR="00D87D1F" w:rsidRPr="00267B5B">
              <w:rPr>
                <w:rFonts w:ascii="Arial" w:hAnsi="Arial" w:cs="Arial"/>
                <w:i/>
                <w:iCs/>
                <w:sz w:val="18"/>
                <w:szCs w:val="18"/>
                <w:lang w:val="fr-FR"/>
              </w:rPr>
              <w:t xml:space="preserve">pertinent pour l'objectif </w:t>
            </w:r>
            <w:r w:rsidR="00D87D1F">
              <w:rPr>
                <w:rFonts w:ascii="Arial" w:hAnsi="Arial" w:cs="Arial"/>
                <w:i/>
                <w:iCs/>
                <w:sz w:val="18"/>
                <w:szCs w:val="18"/>
                <w:lang w:val="fr-FR"/>
              </w:rPr>
              <w:t>1</w:t>
            </w:r>
            <w:r w:rsidR="00D87D1F" w:rsidRPr="00267B5B">
              <w:rPr>
                <w:rFonts w:ascii="Arial" w:hAnsi="Arial" w:cs="Arial"/>
                <w:i/>
                <w:iCs/>
                <w:sz w:val="18"/>
                <w:szCs w:val="18"/>
                <w:lang w:val="fr-FR"/>
              </w:rPr>
              <w:t>.3 du SPMS</w:t>
            </w:r>
            <w:r w:rsidR="00D87D1F" w:rsidRPr="006E7B47">
              <w:rPr>
                <w:rFonts w:ascii="Arial" w:hAnsi="Arial" w:cs="Arial"/>
                <w:sz w:val="18"/>
                <w:szCs w:val="18"/>
                <w:lang w:val="fr-FR"/>
              </w:rPr>
              <w:t>)</w:t>
            </w:r>
            <w:r w:rsidRPr="00E3151A">
              <w:rPr>
                <w:rFonts w:ascii="Arial" w:hAnsi="Arial" w:cs="Arial"/>
                <w:i/>
                <w:iCs/>
                <w:sz w:val="18"/>
                <w:szCs w:val="18"/>
                <w:lang w:val="fr-FR"/>
              </w:rPr>
              <w:t xml:space="preserve"> </w:t>
            </w:r>
            <w:r w:rsidRPr="00E3151A">
              <w:rPr>
                <w:rFonts w:ascii="Arial" w:hAnsi="Arial" w:cs="Arial"/>
                <w:sz w:val="18"/>
                <w:szCs w:val="18"/>
                <w:lang w:val="fr-FR"/>
              </w:rPr>
              <w:t xml:space="preserve">proportion d'espèces migratrices globalement menacées ou quasi menacées qui sont inscrites aux Annexes de la </w:t>
            </w:r>
            <w:r w:rsidRPr="00712DD3">
              <w:rPr>
                <w:rFonts w:ascii="Arial" w:hAnsi="Arial" w:cs="Arial"/>
                <w:sz w:val="18"/>
                <w:szCs w:val="18"/>
                <w:lang w:val="fr-FR"/>
              </w:rPr>
              <w:t>CMS, globalement et par groupe taxonomique.</w:t>
            </w:r>
          </w:p>
          <w:p w14:paraId="2EDAB3A2" w14:textId="597F0833" w:rsidR="00653DF8" w:rsidRPr="00712DD3" w:rsidRDefault="00331ADC" w:rsidP="00712DD3">
            <w:pPr>
              <w:pStyle w:val="ListParagraph"/>
              <w:numPr>
                <w:ilvl w:val="0"/>
                <w:numId w:val="7"/>
              </w:numPr>
              <w:spacing w:before="40" w:after="40"/>
              <w:ind w:left="318" w:hanging="284"/>
              <w:contextualSpacing w:val="0"/>
              <w:jc w:val="both"/>
              <w:rPr>
                <w:rFonts w:ascii="Arial" w:hAnsi="Arial" w:cs="Arial"/>
                <w:i/>
                <w:iCs/>
                <w:sz w:val="18"/>
                <w:szCs w:val="18"/>
                <w:lang w:val="fr-FR"/>
              </w:rPr>
            </w:pPr>
            <w:r w:rsidRPr="00712DD3">
              <w:rPr>
                <w:rFonts w:ascii="Arial" w:hAnsi="Arial" w:cs="Arial"/>
                <w:i/>
                <w:iCs/>
                <w:sz w:val="18"/>
                <w:szCs w:val="18"/>
                <w:lang w:val="fr-FR"/>
              </w:rPr>
              <w:t>Composante de données 4: (pertinent pour</w:t>
            </w:r>
            <w:r w:rsidR="00DC1129" w:rsidRPr="00712DD3">
              <w:rPr>
                <w:rFonts w:ascii="Arial" w:hAnsi="Arial" w:cs="Arial"/>
                <w:i/>
                <w:iCs/>
                <w:sz w:val="18"/>
                <w:szCs w:val="18"/>
                <w:lang w:val="fr-FR"/>
              </w:rPr>
              <w:t xml:space="preserve"> l’objectif 1.1 du SPMS)</w:t>
            </w:r>
            <w:r w:rsidR="00782D63" w:rsidRPr="00712DD3">
              <w:rPr>
                <w:rFonts w:ascii="Arial" w:hAnsi="Arial" w:cs="Arial"/>
                <w:i/>
                <w:iCs/>
                <w:sz w:val="18"/>
                <w:szCs w:val="18"/>
                <w:lang w:val="fr-FR"/>
              </w:rPr>
              <w:t xml:space="preserve">: </w:t>
            </w:r>
            <w:r w:rsidR="00712DD3" w:rsidRPr="00712DD3">
              <w:rPr>
                <w:rFonts w:ascii="Arial" w:hAnsi="Arial" w:cs="Arial"/>
                <w:sz w:val="18"/>
                <w:szCs w:val="18"/>
                <w:lang w:val="fr-FR"/>
              </w:rPr>
              <w:t>Proportion d'espèces migratrices menacées ou quasi menacées à l'échelle mondiale qui sont inscrites aux Annexes de la CMS, globalement et par groupe taxonomique.</w:t>
            </w:r>
          </w:p>
        </w:tc>
        <w:tc>
          <w:tcPr>
            <w:tcW w:w="2409" w:type="dxa"/>
          </w:tcPr>
          <w:p w14:paraId="172A07EC" w14:textId="1348D045" w:rsidR="000C31A7" w:rsidRPr="00CD5297" w:rsidRDefault="000C31A7" w:rsidP="00CD5297">
            <w:pPr>
              <w:spacing w:before="40" w:after="40"/>
              <w:jc w:val="both"/>
              <w:rPr>
                <w:rFonts w:ascii="Arial" w:hAnsi="Arial" w:cs="Arial"/>
                <w:sz w:val="18"/>
                <w:szCs w:val="18"/>
                <w:lang w:val="fr-FR"/>
              </w:rPr>
            </w:pPr>
            <w:r w:rsidRPr="00CD5297">
              <w:rPr>
                <w:rFonts w:ascii="Arial" w:hAnsi="Arial" w:cs="Arial"/>
                <w:sz w:val="18"/>
                <w:szCs w:val="18"/>
                <w:lang w:val="fr-FR"/>
              </w:rPr>
              <w:t>Liste rouge de l'UICN.</w:t>
            </w:r>
            <w:r w:rsidR="00CD5297" w:rsidRPr="00CD5297">
              <w:rPr>
                <w:lang w:val="fr-FR"/>
              </w:rPr>
              <w:t xml:space="preserve"> </w:t>
            </w:r>
            <w:r w:rsidR="00CD5297" w:rsidRPr="00CD5297">
              <w:rPr>
                <w:rFonts w:ascii="Arial" w:hAnsi="Arial" w:cs="Arial"/>
                <w:sz w:val="18"/>
                <w:szCs w:val="18"/>
                <w:lang w:val="fr-FR"/>
              </w:rPr>
              <w:t>des espèces menacées, Liste verte des espèces de l'UICN ou les listes rouges nationales des espèces menacées, lorsqu'elles sont disponibles</w:t>
            </w:r>
          </w:p>
        </w:tc>
      </w:tr>
      <w:tr w:rsidR="000C31A7" w:rsidRPr="00835F7B" w14:paraId="06727087" w14:textId="77777777" w:rsidTr="00CB2988">
        <w:tc>
          <w:tcPr>
            <w:tcW w:w="2263" w:type="dxa"/>
          </w:tcPr>
          <w:p w14:paraId="12AB0235" w14:textId="77777777" w:rsidR="000C31A7" w:rsidRPr="00E3151A" w:rsidRDefault="000C31A7" w:rsidP="00E3151A">
            <w:pPr>
              <w:spacing w:before="40" w:after="40"/>
              <w:rPr>
                <w:rFonts w:ascii="Arial" w:hAnsi="Arial" w:cs="Arial"/>
                <w:b/>
                <w:bCs/>
                <w:i/>
                <w:iCs/>
                <w:sz w:val="18"/>
                <w:szCs w:val="18"/>
                <w:lang w:val="fr-FR"/>
              </w:rPr>
            </w:pPr>
            <w:r w:rsidRPr="00E3151A">
              <w:rPr>
                <w:rFonts w:ascii="Arial" w:hAnsi="Arial" w:cs="Arial"/>
                <w:b/>
                <w:bCs/>
                <w:sz w:val="18"/>
                <w:szCs w:val="18"/>
                <w:lang w:val="fr-FR"/>
              </w:rPr>
              <w:t>Conservation par zone des espèces migratrices</w:t>
            </w:r>
          </w:p>
        </w:tc>
        <w:tc>
          <w:tcPr>
            <w:tcW w:w="4395" w:type="dxa"/>
          </w:tcPr>
          <w:p w14:paraId="45807416" w14:textId="594B5007" w:rsidR="000C31A7" w:rsidRPr="00E3151A" w:rsidRDefault="000C31A7" w:rsidP="00E3151A">
            <w:pPr>
              <w:pStyle w:val="ListParagraph"/>
              <w:numPr>
                <w:ilvl w:val="0"/>
                <w:numId w:val="7"/>
              </w:numPr>
              <w:spacing w:before="40" w:after="40"/>
              <w:ind w:left="319" w:hanging="284"/>
              <w:contextualSpacing w:val="0"/>
              <w:jc w:val="both"/>
              <w:rPr>
                <w:rFonts w:ascii="Arial" w:hAnsi="Arial" w:cs="Arial"/>
                <w:sz w:val="18"/>
                <w:szCs w:val="18"/>
                <w:lang w:val="fr-FR"/>
              </w:rPr>
            </w:pPr>
            <w:r w:rsidRPr="00E3151A">
              <w:rPr>
                <w:rFonts w:ascii="Arial" w:hAnsi="Arial" w:cs="Arial"/>
                <w:sz w:val="18"/>
                <w:szCs w:val="18"/>
                <w:lang w:val="fr-FR"/>
              </w:rPr>
              <w:t>Composante de données 1 (identification des habitats clés pour les espèces migratrices</w:t>
            </w:r>
            <w:r w:rsidR="00591489">
              <w:rPr>
                <w:rFonts w:ascii="Arial" w:hAnsi="Arial" w:cs="Arial"/>
                <w:sz w:val="18"/>
                <w:szCs w:val="18"/>
                <w:lang w:val="fr-FR"/>
              </w:rPr>
              <w:t xml:space="preserve">, </w:t>
            </w:r>
            <w:r w:rsidR="00591489" w:rsidRPr="00591489">
              <w:rPr>
                <w:rFonts w:ascii="Arial" w:hAnsi="Arial" w:cs="Arial"/>
                <w:sz w:val="18"/>
                <w:szCs w:val="18"/>
                <w:lang w:val="fr-FR"/>
              </w:rPr>
              <w:t>pertinent pour l’objectif 2.1 du SPMS</w:t>
            </w:r>
            <w:r w:rsidRPr="00E3151A">
              <w:rPr>
                <w:rFonts w:ascii="Arial" w:hAnsi="Arial" w:cs="Arial"/>
                <w:sz w:val="18"/>
                <w:szCs w:val="18"/>
                <w:lang w:val="fr-FR"/>
              </w:rPr>
              <w:t xml:space="preserve">) : statistiques de haut niveau sur le nombre de zones clés pour la biodiversité (ZCB) et d'autres mesures de conservation efficaces basées sur les zones (OECM) telles que les zones importantes pour les mammifères marins (AIMM) et les aires importantes pour les requins et les raies (AIRR) recensées pour les espèces inscrites aux Annexes de la CMS et/ou toutes les espèces migratrices, globalement et par environnement (marin vs. terrestre), annexe, région, pays et groupe taxonomique ; combiné avec un graphique interactif montrant la proportion d'espèces listées par la CMS et/ou toutes les espèces migratrices pour lesquelles au moins un site clé a été identifié. </w:t>
            </w:r>
          </w:p>
          <w:p w14:paraId="6BF238BF" w14:textId="11FFDB3E" w:rsidR="000C31A7" w:rsidRPr="00E3151A" w:rsidRDefault="000C31A7" w:rsidP="00E3151A">
            <w:pPr>
              <w:pStyle w:val="ListParagraph"/>
              <w:numPr>
                <w:ilvl w:val="0"/>
                <w:numId w:val="7"/>
              </w:numPr>
              <w:spacing w:before="40" w:after="40"/>
              <w:ind w:left="319" w:hanging="284"/>
              <w:contextualSpacing w:val="0"/>
              <w:jc w:val="both"/>
              <w:rPr>
                <w:rFonts w:ascii="Arial" w:hAnsi="Arial" w:cs="Arial"/>
                <w:sz w:val="18"/>
                <w:szCs w:val="18"/>
                <w:lang w:val="fr-FR"/>
              </w:rPr>
            </w:pPr>
            <w:r w:rsidRPr="00E3151A">
              <w:rPr>
                <w:rFonts w:ascii="Arial" w:hAnsi="Arial" w:cs="Arial"/>
                <w:sz w:val="18"/>
                <w:szCs w:val="18"/>
                <w:lang w:val="fr-FR"/>
              </w:rPr>
              <w:lastRenderedPageBreak/>
              <w:t>Composante de données 2 (statut de protection des habitats importants pour les espèces inscrites aux Annexes de la CMS</w:t>
            </w:r>
            <w:r w:rsidR="00A15FD1">
              <w:rPr>
                <w:rFonts w:ascii="Arial" w:hAnsi="Arial" w:cs="Arial"/>
                <w:sz w:val="18"/>
                <w:szCs w:val="18"/>
                <w:lang w:val="fr-FR"/>
              </w:rPr>
              <w:t xml:space="preserve">, </w:t>
            </w:r>
            <w:r w:rsidR="00A15FD1" w:rsidRPr="00591489">
              <w:rPr>
                <w:rFonts w:ascii="Arial" w:hAnsi="Arial" w:cs="Arial"/>
                <w:sz w:val="18"/>
                <w:szCs w:val="18"/>
                <w:lang w:val="fr-FR"/>
              </w:rPr>
              <w:t>pertinent pour l’objectif 2.</w:t>
            </w:r>
            <w:r w:rsidR="00A15FD1">
              <w:rPr>
                <w:rFonts w:ascii="Arial" w:hAnsi="Arial" w:cs="Arial"/>
                <w:sz w:val="18"/>
                <w:szCs w:val="18"/>
                <w:lang w:val="fr-FR"/>
              </w:rPr>
              <w:t>2</w:t>
            </w:r>
            <w:r w:rsidR="00A15FD1" w:rsidRPr="00591489">
              <w:rPr>
                <w:rFonts w:ascii="Arial" w:hAnsi="Arial" w:cs="Arial"/>
                <w:sz w:val="18"/>
                <w:szCs w:val="18"/>
                <w:lang w:val="fr-FR"/>
              </w:rPr>
              <w:t xml:space="preserve"> du SPMS</w:t>
            </w:r>
            <w:r w:rsidRPr="00E3151A">
              <w:rPr>
                <w:rFonts w:ascii="Arial" w:hAnsi="Arial" w:cs="Arial"/>
                <w:sz w:val="18"/>
                <w:szCs w:val="18"/>
                <w:lang w:val="fr-FR"/>
              </w:rPr>
              <w:t>) : tendances dans la proportion de la zone couverte par les ZCB (et d'autres approches basées sur des sites spécifiques aux taxons) qui a été incluse dans les zones protégées et conservées, globalement, et par environnement (marin vs. terrestre), annexe, région, pays et groupe taxonomique.</w:t>
            </w:r>
          </w:p>
        </w:tc>
        <w:tc>
          <w:tcPr>
            <w:tcW w:w="2409" w:type="dxa"/>
          </w:tcPr>
          <w:p w14:paraId="4677DF89" w14:textId="77777777" w:rsidR="000C31A7" w:rsidRPr="00E3151A" w:rsidRDefault="000C31A7" w:rsidP="00E3151A">
            <w:pPr>
              <w:spacing w:before="40" w:after="40"/>
              <w:rPr>
                <w:rFonts w:ascii="Arial" w:hAnsi="Arial" w:cs="Arial"/>
                <w:sz w:val="18"/>
                <w:szCs w:val="18"/>
                <w:lang w:val="fr-FR"/>
              </w:rPr>
            </w:pPr>
            <w:r w:rsidRPr="00E3151A">
              <w:rPr>
                <w:rFonts w:ascii="Arial" w:hAnsi="Arial" w:cs="Arial"/>
                <w:sz w:val="18"/>
                <w:szCs w:val="18"/>
                <w:lang w:val="fr-FR"/>
              </w:rPr>
              <w:lastRenderedPageBreak/>
              <w:t>Base de données mondiale des zones clés pour la biodiversité (ZCB)</w:t>
            </w:r>
          </w:p>
          <w:p w14:paraId="7FC77730" w14:textId="77777777" w:rsidR="000C31A7" w:rsidRPr="00E3151A" w:rsidRDefault="000C31A7" w:rsidP="00E3151A">
            <w:pPr>
              <w:spacing w:before="40" w:after="40"/>
              <w:rPr>
                <w:rFonts w:ascii="Arial" w:hAnsi="Arial" w:cs="Arial"/>
                <w:sz w:val="18"/>
                <w:szCs w:val="18"/>
                <w:lang w:val="fr-FR"/>
              </w:rPr>
            </w:pPr>
          </w:p>
          <w:p w14:paraId="22346646" w14:textId="77777777" w:rsidR="000C31A7" w:rsidRPr="00E3151A" w:rsidRDefault="000C31A7" w:rsidP="00E3151A">
            <w:pPr>
              <w:spacing w:before="40" w:after="40"/>
              <w:rPr>
                <w:rFonts w:ascii="Arial" w:hAnsi="Arial" w:cs="Arial"/>
                <w:sz w:val="18"/>
                <w:szCs w:val="18"/>
                <w:lang w:val="fr-FR"/>
              </w:rPr>
            </w:pPr>
            <w:r w:rsidRPr="00E3151A">
              <w:rPr>
                <w:rFonts w:ascii="Arial" w:hAnsi="Arial" w:cs="Arial"/>
                <w:sz w:val="18"/>
                <w:szCs w:val="18"/>
                <w:lang w:val="fr-FR"/>
              </w:rPr>
              <w:t>Base de données mondiale sur les zones protégées (WDPA)</w:t>
            </w:r>
          </w:p>
          <w:p w14:paraId="4F444C64" w14:textId="77777777" w:rsidR="000C31A7" w:rsidRPr="00E3151A" w:rsidRDefault="000C31A7" w:rsidP="00E3151A">
            <w:pPr>
              <w:spacing w:before="40" w:after="40"/>
              <w:rPr>
                <w:rFonts w:ascii="Arial" w:hAnsi="Arial" w:cs="Arial"/>
                <w:sz w:val="18"/>
                <w:szCs w:val="18"/>
                <w:lang w:val="fr-FR"/>
              </w:rPr>
            </w:pPr>
          </w:p>
          <w:p w14:paraId="0A3384AE" w14:textId="77777777" w:rsidR="000C31A7" w:rsidRPr="00E3151A" w:rsidRDefault="000C31A7" w:rsidP="00E3151A">
            <w:pPr>
              <w:spacing w:before="40" w:after="40"/>
              <w:rPr>
                <w:rFonts w:ascii="Arial" w:hAnsi="Arial" w:cs="Arial"/>
                <w:sz w:val="18"/>
                <w:szCs w:val="18"/>
                <w:lang w:val="fr-FR"/>
              </w:rPr>
            </w:pPr>
            <w:r w:rsidRPr="00E3151A">
              <w:rPr>
                <w:rFonts w:ascii="Arial" w:hAnsi="Arial" w:cs="Arial"/>
                <w:sz w:val="18"/>
                <w:szCs w:val="18"/>
                <w:lang w:val="fr-FR"/>
              </w:rPr>
              <w:t xml:space="preserve">Aires importantes pour les mammifères marins (AIMM) </w:t>
            </w:r>
          </w:p>
          <w:p w14:paraId="7575AD59" w14:textId="77777777" w:rsidR="000C31A7" w:rsidRPr="00E3151A" w:rsidRDefault="000C31A7" w:rsidP="00E3151A">
            <w:pPr>
              <w:spacing w:before="40" w:after="40"/>
              <w:rPr>
                <w:rFonts w:ascii="Arial" w:hAnsi="Arial" w:cs="Arial"/>
                <w:sz w:val="18"/>
                <w:szCs w:val="18"/>
                <w:lang w:val="fr-FR"/>
              </w:rPr>
            </w:pPr>
          </w:p>
          <w:p w14:paraId="651C07E2" w14:textId="77777777" w:rsidR="000C31A7" w:rsidRDefault="000C31A7" w:rsidP="00E3151A">
            <w:pPr>
              <w:spacing w:before="40" w:after="40"/>
              <w:rPr>
                <w:rFonts w:ascii="Arial" w:hAnsi="Arial" w:cs="Arial"/>
                <w:sz w:val="18"/>
                <w:szCs w:val="18"/>
                <w:lang w:val="fr-FR"/>
              </w:rPr>
            </w:pPr>
            <w:r w:rsidRPr="00E3151A">
              <w:rPr>
                <w:rFonts w:ascii="Arial" w:hAnsi="Arial" w:cs="Arial"/>
                <w:sz w:val="18"/>
                <w:szCs w:val="18"/>
                <w:lang w:val="fr-FR"/>
              </w:rPr>
              <w:t xml:space="preserve">Aires importantes pour les requins et les raies (AIRR) </w:t>
            </w:r>
          </w:p>
          <w:p w14:paraId="6FB6D5C5" w14:textId="77777777" w:rsidR="00514627" w:rsidRDefault="00514627" w:rsidP="00E3151A">
            <w:pPr>
              <w:spacing w:before="40" w:after="40"/>
              <w:rPr>
                <w:rFonts w:ascii="Arial" w:hAnsi="Arial" w:cs="Arial"/>
                <w:sz w:val="18"/>
                <w:szCs w:val="18"/>
                <w:lang w:val="fr-FR"/>
              </w:rPr>
            </w:pPr>
          </w:p>
          <w:p w14:paraId="3E881AA1" w14:textId="7EC55C93" w:rsidR="00514627" w:rsidRPr="00E3151A" w:rsidRDefault="00514627" w:rsidP="00E3151A">
            <w:pPr>
              <w:spacing w:before="40" w:after="40"/>
              <w:rPr>
                <w:rFonts w:ascii="Arial" w:hAnsi="Arial" w:cs="Arial"/>
                <w:sz w:val="18"/>
                <w:szCs w:val="18"/>
                <w:lang w:val="fr-FR"/>
              </w:rPr>
            </w:pPr>
            <w:r w:rsidRPr="00514627">
              <w:rPr>
                <w:rFonts w:ascii="Arial" w:hAnsi="Arial" w:cs="Arial"/>
                <w:sz w:val="18"/>
                <w:szCs w:val="18"/>
                <w:lang w:val="fr-FR"/>
              </w:rPr>
              <w:t>Zones importantes pour les tortues marines (IMTA)</w:t>
            </w:r>
          </w:p>
        </w:tc>
      </w:tr>
      <w:tr w:rsidR="000C31A7" w:rsidRPr="00835F7B" w14:paraId="750687E2" w14:textId="77777777" w:rsidTr="00CB2988">
        <w:tc>
          <w:tcPr>
            <w:tcW w:w="2263" w:type="dxa"/>
          </w:tcPr>
          <w:p w14:paraId="6F539CF1" w14:textId="77777777" w:rsidR="000C31A7" w:rsidRPr="00E3151A" w:rsidRDefault="000C31A7" w:rsidP="00E3151A">
            <w:pPr>
              <w:spacing w:before="40" w:after="40"/>
              <w:rPr>
                <w:rFonts w:ascii="Arial" w:hAnsi="Arial" w:cs="Arial"/>
                <w:b/>
                <w:bCs/>
                <w:sz w:val="18"/>
                <w:szCs w:val="18"/>
                <w:lang w:val="fr-FR"/>
              </w:rPr>
            </w:pPr>
            <w:r w:rsidRPr="00E3151A">
              <w:rPr>
                <w:rFonts w:ascii="Arial" w:hAnsi="Arial" w:cs="Arial"/>
                <w:b/>
                <w:bCs/>
                <w:sz w:val="18"/>
                <w:szCs w:val="18"/>
                <w:lang w:val="fr-FR"/>
              </w:rPr>
              <w:t>Menaces pesant sur les espèces migratrices</w:t>
            </w:r>
          </w:p>
        </w:tc>
        <w:tc>
          <w:tcPr>
            <w:tcW w:w="4395" w:type="dxa"/>
          </w:tcPr>
          <w:p w14:paraId="75B8C8B3" w14:textId="3535F133" w:rsidR="000C31A7" w:rsidRPr="00C512BA" w:rsidRDefault="000C31A7" w:rsidP="00E3151A">
            <w:pPr>
              <w:pStyle w:val="ListParagraph"/>
              <w:numPr>
                <w:ilvl w:val="0"/>
                <w:numId w:val="7"/>
              </w:numPr>
              <w:spacing w:before="40" w:after="40"/>
              <w:ind w:left="319" w:hanging="284"/>
              <w:contextualSpacing w:val="0"/>
              <w:jc w:val="both"/>
              <w:rPr>
                <w:rFonts w:ascii="Arial" w:hAnsi="Arial" w:cs="Arial"/>
                <w:sz w:val="18"/>
                <w:szCs w:val="18"/>
                <w:lang w:val="fr-FR"/>
              </w:rPr>
            </w:pPr>
            <w:r w:rsidRPr="00C512BA">
              <w:rPr>
                <w:rFonts w:ascii="Arial" w:hAnsi="Arial" w:cs="Arial"/>
                <w:i/>
                <w:iCs/>
                <w:sz w:val="18"/>
                <w:szCs w:val="18"/>
                <w:lang w:val="fr-FR"/>
              </w:rPr>
              <w:t>Composante de données 1</w:t>
            </w:r>
            <w:r w:rsidR="00C627E7" w:rsidRPr="00591489">
              <w:rPr>
                <w:rFonts w:ascii="Arial" w:hAnsi="Arial" w:cs="Arial"/>
                <w:sz w:val="18"/>
                <w:szCs w:val="18"/>
                <w:lang w:val="fr-FR"/>
              </w:rPr>
              <w:t xml:space="preserve"> </w:t>
            </w:r>
            <w:r w:rsidR="00C627E7">
              <w:rPr>
                <w:rFonts w:ascii="Arial" w:hAnsi="Arial" w:cs="Arial"/>
                <w:sz w:val="18"/>
                <w:szCs w:val="18"/>
                <w:lang w:val="fr-FR"/>
              </w:rPr>
              <w:t>(</w:t>
            </w:r>
            <w:r w:rsidR="00C627E7" w:rsidRPr="00C627E7">
              <w:rPr>
                <w:rFonts w:ascii="Arial" w:hAnsi="Arial" w:cs="Arial"/>
                <w:i/>
                <w:iCs/>
                <w:sz w:val="18"/>
                <w:szCs w:val="18"/>
                <w:lang w:val="fr-FR"/>
              </w:rPr>
              <w:t>pertinent pour l’objectif 3 du SPMS</w:t>
            </w:r>
            <w:r w:rsidR="00C627E7" w:rsidRPr="00E3151A">
              <w:rPr>
                <w:rFonts w:ascii="Arial" w:hAnsi="Arial" w:cs="Arial"/>
                <w:sz w:val="18"/>
                <w:szCs w:val="18"/>
                <w:lang w:val="fr-FR"/>
              </w:rPr>
              <w:t>)</w:t>
            </w:r>
            <w:r w:rsidRPr="00C512BA">
              <w:rPr>
                <w:rFonts w:ascii="Arial" w:hAnsi="Arial" w:cs="Arial"/>
                <w:i/>
                <w:iCs/>
                <w:sz w:val="18"/>
                <w:szCs w:val="18"/>
                <w:lang w:val="fr-FR"/>
              </w:rPr>
              <w:t xml:space="preserve"> </w:t>
            </w:r>
            <w:r w:rsidRPr="00C512BA">
              <w:rPr>
                <w:rFonts w:ascii="Arial" w:hAnsi="Arial" w:cs="Arial"/>
                <w:sz w:val="18"/>
                <w:szCs w:val="18"/>
                <w:lang w:val="fr-FR"/>
              </w:rPr>
              <w:t>: graphique interactif montrant le nombre de menaces affectant les espèces inscrites sur la liste de la CMS et/ou toutes les espèces migratrices, par annexe, groupe taxonomique et statut de menace (globalement menacé vs. non globalement menacé)</w:t>
            </w:r>
          </w:p>
        </w:tc>
        <w:tc>
          <w:tcPr>
            <w:tcW w:w="2409" w:type="dxa"/>
          </w:tcPr>
          <w:p w14:paraId="4CF884AC" w14:textId="20FC7D9B" w:rsidR="000C31A7" w:rsidRPr="00C512BA" w:rsidRDefault="000C31A7" w:rsidP="00C627E7">
            <w:pPr>
              <w:spacing w:before="40" w:after="40"/>
              <w:jc w:val="both"/>
              <w:rPr>
                <w:rFonts w:ascii="Arial" w:hAnsi="Arial" w:cs="Arial"/>
                <w:sz w:val="18"/>
                <w:szCs w:val="18"/>
                <w:lang w:val="fr-FR"/>
              </w:rPr>
            </w:pPr>
            <w:r w:rsidRPr="00C512BA">
              <w:rPr>
                <w:rFonts w:ascii="Arial" w:hAnsi="Arial" w:cs="Arial"/>
                <w:sz w:val="18"/>
                <w:szCs w:val="18"/>
                <w:lang w:val="fr-FR"/>
              </w:rPr>
              <w:t>Liste rouge de l'UICN</w:t>
            </w:r>
            <w:r w:rsidR="00D502A8" w:rsidRPr="00C512BA">
              <w:rPr>
                <w:rFonts w:ascii="Arial" w:hAnsi="Arial" w:cs="Arial"/>
                <w:sz w:val="18"/>
                <w:szCs w:val="18"/>
                <w:lang w:val="fr-FR"/>
              </w:rPr>
              <w:t xml:space="preserve"> </w:t>
            </w:r>
            <w:r w:rsidR="00C512BA" w:rsidRPr="00C512BA">
              <w:rPr>
                <w:rFonts w:ascii="Arial" w:hAnsi="Arial" w:cs="Arial"/>
                <w:sz w:val="18"/>
                <w:szCs w:val="18"/>
                <w:lang w:val="fr-FR"/>
              </w:rPr>
              <w:t>des espèces menacées, Rapports nationaux de la CMS</w:t>
            </w:r>
          </w:p>
        </w:tc>
      </w:tr>
    </w:tbl>
    <w:p w14:paraId="1697DB4C" w14:textId="77777777" w:rsidR="000C31A7" w:rsidRPr="00C512BA" w:rsidRDefault="000C31A7" w:rsidP="000C31A7">
      <w:pPr>
        <w:jc w:val="both"/>
        <w:rPr>
          <w:rFonts w:ascii="Roboto" w:hAnsi="Roboto"/>
          <w:b/>
          <w:bCs/>
          <w:i/>
          <w:iCs/>
          <w:sz w:val="20"/>
          <w:szCs w:val="20"/>
          <w:u w:val="single"/>
          <w:lang w:val="fr-FR"/>
        </w:rPr>
      </w:pPr>
    </w:p>
    <w:p w14:paraId="478483F9" w14:textId="77777777" w:rsidR="00212B8E" w:rsidRPr="00212B8E" w:rsidRDefault="00212B8E" w:rsidP="00E30E06">
      <w:pPr>
        <w:spacing w:after="0" w:line="240" w:lineRule="auto"/>
        <w:jc w:val="both"/>
        <w:rPr>
          <w:lang w:val="fr-FR"/>
        </w:rPr>
      </w:pPr>
    </w:p>
    <w:sectPr w:rsidR="00212B8E" w:rsidRPr="00212B8E" w:rsidSect="007C0105">
      <w:headerReference w:type="even" r:id="rId40"/>
      <w:headerReference w:type="default" r:id="rId41"/>
      <w:headerReference w:type="first" r:id="rId42"/>
      <w:pgSz w:w="11906" w:h="16838" w:code="9"/>
      <w:pgMar w:top="1440" w:right="1440" w:bottom="1440" w:left="1440" w:header="568"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30AB22C" w14:textId="77777777" w:rsidR="00B70C09" w:rsidRDefault="00B70C09" w:rsidP="00EC2A58">
      <w:pPr>
        <w:spacing w:after="0" w:line="240" w:lineRule="auto"/>
      </w:pPr>
      <w:r>
        <w:separator/>
      </w:r>
    </w:p>
  </w:endnote>
  <w:endnote w:type="continuationSeparator" w:id="0">
    <w:p w14:paraId="679F042F" w14:textId="77777777" w:rsidR="00B70C09" w:rsidRDefault="00B70C09" w:rsidP="00EC2A58">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Segoe UI Emoji">
    <w:panose1 w:val="020B0502040204020203"/>
    <w:charset w:val="00"/>
    <w:family w:val="swiss"/>
    <w:pitch w:val="variable"/>
    <w:sig w:usb0="00000003" w:usb1="02000000" w:usb2="08000000" w:usb3="00000000" w:csb0="00000001" w:csb1="00000000"/>
  </w:font>
  <w:font w:name="Roboto">
    <w:charset w:val="00"/>
    <w:family w:val="auto"/>
    <w:pitch w:val="variable"/>
    <w:sig w:usb0="E0000AFF" w:usb1="5000217F" w:usb2="0000002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438637487"/>
      <w:docPartObj>
        <w:docPartGallery w:val="Page Numbers (Bottom of Page)"/>
        <w:docPartUnique/>
      </w:docPartObj>
    </w:sdtPr>
    <w:sdtEndPr>
      <w:rPr>
        <w:noProof/>
        <w:sz w:val="18"/>
        <w:szCs w:val="18"/>
      </w:rPr>
    </w:sdtEndPr>
    <w:sdtContent>
      <w:p w14:paraId="5C085032" w14:textId="77777777" w:rsidR="00EC2A58" w:rsidRPr="00EC2A58" w:rsidRDefault="00EC2A58">
        <w:pPr>
          <w:pStyle w:val="Footer"/>
          <w:jc w:val="center"/>
          <w:rPr>
            <w:sz w:val="18"/>
            <w:szCs w:val="18"/>
          </w:rPr>
        </w:pPr>
        <w:r w:rsidRPr="00EC2A58">
          <w:rPr>
            <w:sz w:val="18"/>
            <w:szCs w:val="18"/>
          </w:rPr>
          <w:fldChar w:fldCharType="begin"/>
        </w:r>
        <w:r w:rsidRPr="00EC2A58">
          <w:rPr>
            <w:sz w:val="18"/>
            <w:szCs w:val="18"/>
          </w:rPr>
          <w:instrText xml:space="preserve"> PAGE   \* MERGEFORMAT </w:instrText>
        </w:r>
        <w:r w:rsidRPr="00EC2A58">
          <w:rPr>
            <w:sz w:val="18"/>
            <w:szCs w:val="18"/>
          </w:rPr>
          <w:fldChar w:fldCharType="separate"/>
        </w:r>
        <w:r w:rsidRPr="00EC2A58">
          <w:rPr>
            <w:noProof/>
            <w:sz w:val="18"/>
            <w:szCs w:val="18"/>
          </w:rPr>
          <w:t>2</w:t>
        </w:r>
        <w:r w:rsidRPr="00EC2A58">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4759031"/>
      <w:docPartObj>
        <w:docPartGallery w:val="Page Numbers (Bottom of Page)"/>
        <w:docPartUnique/>
      </w:docPartObj>
    </w:sdtPr>
    <w:sdtEndPr>
      <w:rPr>
        <w:noProof/>
        <w:sz w:val="18"/>
        <w:szCs w:val="18"/>
      </w:rPr>
    </w:sdtEndPr>
    <w:sdtContent>
      <w:p w14:paraId="51023055" w14:textId="18626980" w:rsidR="00EC2A58" w:rsidRPr="00EC2A58" w:rsidRDefault="00EC2A58" w:rsidP="009F2E76">
        <w:pPr>
          <w:pStyle w:val="Footer"/>
          <w:jc w:val="center"/>
          <w:rPr>
            <w:sz w:val="18"/>
            <w:szCs w:val="18"/>
          </w:rPr>
        </w:pPr>
        <w:r w:rsidRPr="00EC2A58">
          <w:rPr>
            <w:sz w:val="18"/>
            <w:szCs w:val="18"/>
          </w:rPr>
          <w:fldChar w:fldCharType="begin"/>
        </w:r>
        <w:r w:rsidRPr="00EC2A58">
          <w:rPr>
            <w:sz w:val="18"/>
            <w:szCs w:val="18"/>
          </w:rPr>
          <w:instrText xml:space="preserve"> PAGE   \* MERGEFORMAT </w:instrText>
        </w:r>
        <w:r w:rsidRPr="00EC2A58">
          <w:rPr>
            <w:sz w:val="18"/>
            <w:szCs w:val="18"/>
          </w:rPr>
          <w:fldChar w:fldCharType="separate"/>
        </w:r>
        <w:r w:rsidRPr="00EC2A58">
          <w:rPr>
            <w:noProof/>
            <w:sz w:val="18"/>
            <w:szCs w:val="18"/>
          </w:rPr>
          <w:t>2</w:t>
        </w:r>
        <w:r w:rsidRPr="00EC2A58">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964024391"/>
      <w:docPartObj>
        <w:docPartGallery w:val="Page Numbers (Bottom of Page)"/>
        <w:docPartUnique/>
      </w:docPartObj>
    </w:sdtPr>
    <w:sdtEndPr>
      <w:rPr>
        <w:noProof/>
      </w:rPr>
    </w:sdtEndPr>
    <w:sdtContent>
      <w:p w14:paraId="5B32845C" w14:textId="28C8FBC8" w:rsidR="00281D47" w:rsidRPr="00281D47" w:rsidRDefault="00281D47" w:rsidP="00281D47">
        <w:pPr>
          <w:pStyle w:val="Footer"/>
          <w:jc w:val="center"/>
          <w:rPr>
            <w:sz w:val="18"/>
            <w:szCs w:val="18"/>
          </w:rPr>
        </w:pPr>
        <w:r w:rsidRPr="00281D47">
          <w:rPr>
            <w:sz w:val="18"/>
            <w:szCs w:val="18"/>
          </w:rPr>
          <w:fldChar w:fldCharType="begin"/>
        </w:r>
        <w:r w:rsidRPr="00281D47">
          <w:rPr>
            <w:sz w:val="18"/>
            <w:szCs w:val="18"/>
          </w:rPr>
          <w:instrText xml:space="preserve"> PAGE   \* MERGEFORMAT </w:instrText>
        </w:r>
        <w:r w:rsidRPr="00281D47">
          <w:rPr>
            <w:sz w:val="18"/>
            <w:szCs w:val="18"/>
          </w:rPr>
          <w:fldChar w:fldCharType="separate"/>
        </w:r>
        <w:r w:rsidRPr="00281D47">
          <w:rPr>
            <w:noProof/>
            <w:sz w:val="18"/>
            <w:szCs w:val="18"/>
          </w:rPr>
          <w:t>2</w:t>
        </w:r>
        <w:r w:rsidRPr="00281D47">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B9AAD4D" w14:textId="77777777" w:rsidR="00B70C09" w:rsidRDefault="00B70C09" w:rsidP="00EC2A58">
      <w:pPr>
        <w:spacing w:after="0" w:line="240" w:lineRule="auto"/>
      </w:pPr>
      <w:r>
        <w:separator/>
      </w:r>
    </w:p>
  </w:footnote>
  <w:footnote w:type="continuationSeparator" w:id="0">
    <w:p w14:paraId="4423DAE1" w14:textId="77777777" w:rsidR="00B70C09" w:rsidRDefault="00B70C09" w:rsidP="00EC2A58">
      <w:pPr>
        <w:spacing w:after="0" w:line="240" w:lineRule="auto"/>
      </w:pPr>
      <w:r>
        <w:continuationSeparator/>
      </w:r>
    </w:p>
  </w:footnote>
  <w:footnote w:id="1">
    <w:p w14:paraId="626785DA" w14:textId="77777777" w:rsidR="00EA19F0" w:rsidRPr="00794C5E" w:rsidRDefault="00EA19F0" w:rsidP="00EA19F0">
      <w:pPr>
        <w:pStyle w:val="FootnoteText"/>
        <w:jc w:val="both"/>
        <w:rPr>
          <w:rFonts w:ascii="Arial" w:hAnsi="Arial" w:cs="Arial"/>
          <w:sz w:val="16"/>
          <w:szCs w:val="16"/>
          <w:lang w:val="fr-FR"/>
        </w:rPr>
      </w:pPr>
      <w:r w:rsidRPr="00794C5E">
        <w:rPr>
          <w:rStyle w:val="FootnoteReference"/>
          <w:rFonts w:ascii="Arial" w:hAnsi="Arial" w:cs="Arial"/>
          <w:sz w:val="16"/>
          <w:szCs w:val="16"/>
          <w:lang w:val="fr-FR"/>
        </w:rPr>
        <w:footnoteRef/>
      </w:r>
      <w:r w:rsidRPr="00794C5E">
        <w:rPr>
          <w:rFonts w:ascii="Arial" w:hAnsi="Arial" w:cs="Arial"/>
          <w:sz w:val="16"/>
          <w:szCs w:val="16"/>
          <w:lang w:val="fr-FR"/>
        </w:rPr>
        <w:t xml:space="preserve"> Cependant, le </w:t>
      </w:r>
      <w:hyperlink r:id="rId1" w:history="1">
        <w:r w:rsidRPr="00794C5E">
          <w:rPr>
            <w:rStyle w:val="Hyperlink"/>
            <w:rFonts w:ascii="Arial" w:hAnsi="Arial" w:cs="Arial"/>
            <w:i/>
            <w:sz w:val="16"/>
            <w:szCs w:val="16"/>
            <w:lang w:val="fr-FR"/>
          </w:rPr>
          <w:t>Rapport d’ensemble sur la mise en œuvre du Plan d’action international par espèce pour la conservation de l’Argali (2014-2024)</w:t>
        </w:r>
      </w:hyperlink>
      <w:r w:rsidRPr="00794C5E">
        <w:rPr>
          <w:rFonts w:ascii="Arial" w:hAnsi="Arial" w:cs="Arial"/>
          <w:sz w:val="16"/>
          <w:szCs w:val="16"/>
          <w:lang w:val="fr-FR"/>
        </w:rPr>
        <w:t xml:space="preserve"> suggère qu’à partir de 2024, la population mondiale d’Argali est stable ou en augmentation.</w:t>
      </w:r>
    </w:p>
  </w:footnote>
  <w:footnote w:id="2">
    <w:p w14:paraId="1F75793B" w14:textId="4A7C8E92" w:rsidR="00862660" w:rsidRPr="00F37832" w:rsidRDefault="00862660" w:rsidP="00862660">
      <w:pPr>
        <w:spacing w:after="0" w:line="240" w:lineRule="auto"/>
        <w:jc w:val="both"/>
        <w:rPr>
          <w:rFonts w:cs="Arial"/>
          <w:sz w:val="16"/>
          <w:szCs w:val="16"/>
          <w:lang w:val="fr-FR"/>
        </w:rPr>
      </w:pPr>
      <w:r w:rsidRPr="00D619F0">
        <w:rPr>
          <w:rStyle w:val="FootnoteReference"/>
          <w:rFonts w:cs="Arial"/>
          <w:sz w:val="16"/>
          <w:szCs w:val="16"/>
        </w:rPr>
        <w:footnoteRef/>
      </w:r>
      <w:r w:rsidRPr="00F37832">
        <w:rPr>
          <w:rFonts w:cs="Arial"/>
          <w:sz w:val="16"/>
          <w:szCs w:val="16"/>
          <w:lang w:val="fr-FR"/>
        </w:rPr>
        <w:t xml:space="preserve"> </w:t>
      </w:r>
      <w:r w:rsidR="00A50F53" w:rsidRPr="00A50F53">
        <w:rPr>
          <w:rFonts w:cs="Arial"/>
          <w:sz w:val="16"/>
          <w:szCs w:val="16"/>
          <w:lang w:val="fr-FR"/>
        </w:rPr>
        <w:t>Les ensembles de données et les indicateurs figurant dans le tableau représentent une liste indicative ; la faisabilité de leur inclusion dans le tableau de bord et de leur automatisation complète (pour permettre l'obtention de données en temps réel) devra être étudiée avec les fournisseurs de données concernés au cours de la phase de définition du champ d'application</w:t>
      </w:r>
      <w:r w:rsidR="00A50F53">
        <w:rPr>
          <w:rFonts w:cs="Arial"/>
          <w:sz w:val="16"/>
          <w:szCs w:val="16"/>
          <w:lang w:val="fr-FR"/>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C9B020" w14:textId="24805A6C" w:rsidR="00EC2A58" w:rsidRPr="00AF3AEC" w:rsidRDefault="00EC2A58" w:rsidP="00EC2A58">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textAlignment w:val="baseline"/>
      <w:rPr>
        <w:rFonts w:eastAsia="Arial" w:cs="Arial"/>
        <w:i/>
        <w:sz w:val="18"/>
        <w:szCs w:val="18"/>
        <w:lang w:val="fr-FR"/>
      </w:rPr>
    </w:pPr>
    <w:r w:rsidRPr="00EC2A58">
      <w:rPr>
        <w:rFonts w:eastAsia="Arial" w:cs="Arial"/>
        <w:i/>
        <w:sz w:val="18"/>
        <w:szCs w:val="18"/>
        <w:lang w:val="fr-FR"/>
      </w:rPr>
      <w:t>UNEP/CMS/COP1</w:t>
    </w:r>
    <w:r w:rsidR="00A95195">
      <w:rPr>
        <w:rFonts w:eastAsia="Arial" w:cs="Arial"/>
        <w:i/>
        <w:sz w:val="18"/>
        <w:szCs w:val="18"/>
        <w:lang w:val="fr-FR"/>
      </w:rPr>
      <w:t>5</w:t>
    </w:r>
    <w:r w:rsidRPr="00EC2A58">
      <w:rPr>
        <w:rFonts w:eastAsia="Arial" w:cs="Arial"/>
        <w:i/>
        <w:sz w:val="18"/>
        <w:szCs w:val="18"/>
        <w:lang w:val="fr-FR"/>
      </w:rPr>
      <w:t>/Doc.</w:t>
    </w:r>
    <w:r w:rsidR="00281D47">
      <w:rPr>
        <w:rFonts w:eastAsia="Arial" w:cs="Arial"/>
        <w:i/>
        <w:sz w:val="18"/>
        <w:szCs w:val="18"/>
        <w:lang w:val="fr-FR"/>
      </w:rPr>
      <w:t>20.1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4C38BB" w14:textId="248DACDE" w:rsidR="00EC2A58" w:rsidRPr="00AB2BEC" w:rsidRDefault="00EC2A58" w:rsidP="00EC2A58">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jc w:val="right"/>
      <w:textAlignment w:val="baseline"/>
      <w:rPr>
        <w:rFonts w:eastAsia="Arial" w:cs="Arial"/>
        <w:i/>
        <w:sz w:val="18"/>
        <w:szCs w:val="18"/>
        <w:lang w:val="fr-FR"/>
      </w:rPr>
    </w:pPr>
    <w:r w:rsidRPr="00EC2A58">
      <w:rPr>
        <w:rFonts w:eastAsia="Arial" w:cs="Arial"/>
        <w:i/>
        <w:sz w:val="18"/>
        <w:szCs w:val="18"/>
        <w:lang w:val="fr-FR"/>
      </w:rPr>
      <w:t>UNEP/CMS/COP</w:t>
    </w:r>
    <w:r w:rsidR="00BA33FE">
      <w:rPr>
        <w:rFonts w:eastAsia="Arial" w:cs="Arial"/>
        <w:i/>
        <w:sz w:val="18"/>
        <w:szCs w:val="18"/>
        <w:lang w:val="fr-FR"/>
      </w:rPr>
      <w:t>1</w:t>
    </w:r>
    <w:r w:rsidR="00A95195">
      <w:rPr>
        <w:rFonts w:eastAsia="Arial" w:cs="Arial"/>
        <w:i/>
        <w:sz w:val="18"/>
        <w:szCs w:val="18"/>
        <w:lang w:val="fr-FR"/>
      </w:rPr>
      <w:t>5</w:t>
    </w:r>
    <w:r w:rsidRPr="00EC2A58">
      <w:rPr>
        <w:rFonts w:eastAsia="Arial" w:cs="Arial"/>
        <w:i/>
        <w:sz w:val="18"/>
        <w:szCs w:val="18"/>
        <w:lang w:val="fr-FR"/>
      </w:rPr>
      <w:t>/Doc.</w:t>
    </w:r>
    <w:r w:rsidR="00AB2BEC" w:rsidRPr="00AB2BEC">
      <w:rPr>
        <w:rFonts w:eastAsia="Arial" w:cs="Arial"/>
        <w:i/>
        <w:sz w:val="18"/>
        <w:szCs w:val="18"/>
        <w:lang w:val="fr-FR"/>
      </w:rPr>
      <w:t>20.1</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82C2A7" w14:textId="508EE4A5" w:rsidR="00EC2A58" w:rsidRPr="00FF59D5" w:rsidRDefault="00BA33FE" w:rsidP="00FF59D5">
    <w:pPr>
      <w:widowControl w:val="0"/>
      <w:tabs>
        <w:tab w:val="center" w:pos="4153"/>
        <w:tab w:val="right" w:pos="8306"/>
      </w:tabs>
      <w:suppressAutoHyphens/>
      <w:autoSpaceDE w:val="0"/>
      <w:autoSpaceDN w:val="0"/>
      <w:spacing w:after="0" w:line="240" w:lineRule="auto"/>
      <w:ind w:right="-547"/>
      <w:jc w:val="right"/>
      <w:textAlignment w:val="baseline"/>
      <w:rPr>
        <w:rFonts w:eastAsia="Times New Roman" w:cs="Times New Roman"/>
        <w:sz w:val="18"/>
        <w:szCs w:val="20"/>
        <w:lang w:val="en-GB"/>
      </w:rPr>
    </w:pPr>
    <w:bookmarkStart w:id="3" w:name="_Hlk208560916"/>
    <w:bookmarkStart w:id="4" w:name="_Hlk208560917"/>
    <w:r>
      <w:rPr>
        <w:noProof/>
      </w:rPr>
      <w:drawing>
        <wp:anchor distT="0" distB="0" distL="114300" distR="114300" simplePos="0" relativeHeight="251662336" behindDoc="0" locked="0" layoutInCell="1" allowOverlap="1" wp14:anchorId="4809611B" wp14:editId="42B1BC04">
          <wp:simplePos x="0" y="0"/>
          <wp:positionH relativeFrom="column">
            <wp:posOffset>38100</wp:posOffset>
          </wp:positionH>
          <wp:positionV relativeFrom="paragraph">
            <wp:posOffset>-85725</wp:posOffset>
          </wp:positionV>
          <wp:extent cx="714375" cy="714375"/>
          <wp:effectExtent l="0" t="0" r="9525" b="9525"/>
          <wp:wrapSquare wrapText="bothSides"/>
          <wp:docPr id="79" name="Picture 5" descr="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5" descr="Logo&#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714375" cy="714375"/>
                  </a:xfrm>
                  <a:prstGeom prst="rect">
                    <a:avLst/>
                  </a:prstGeom>
                  <a:noFill/>
                  <a:ln>
                    <a:noFill/>
                  </a:ln>
                </pic:spPr>
              </pic:pic>
            </a:graphicData>
          </a:graphic>
        </wp:anchor>
      </w:drawing>
    </w:r>
    <w:r w:rsidR="00EC2A58" w:rsidRPr="00EC2A58">
      <w:rPr>
        <w:rFonts w:eastAsia="Times New Roman" w:cs="Times New Roman"/>
        <w:noProof/>
        <w:sz w:val="18"/>
        <w:szCs w:val="20"/>
      </w:rPr>
      <w:drawing>
        <wp:anchor distT="0" distB="0" distL="114300" distR="114300" simplePos="0" relativeHeight="251659264" behindDoc="0" locked="0" layoutInCell="1" allowOverlap="1" wp14:anchorId="7015B685" wp14:editId="0C07FA77">
          <wp:simplePos x="0" y="0"/>
          <wp:positionH relativeFrom="column">
            <wp:posOffset>875666</wp:posOffset>
          </wp:positionH>
          <wp:positionV relativeFrom="paragraph">
            <wp:posOffset>1901</wp:posOffset>
          </wp:positionV>
          <wp:extent cx="431167" cy="440685"/>
          <wp:effectExtent l="0" t="0" r="6983" b="0"/>
          <wp:wrapTight wrapText="bothSides">
            <wp:wrapPolygon edited="0">
              <wp:start x="0" y="0"/>
              <wp:lineTo x="0" y="20542"/>
              <wp:lineTo x="20995" y="20542"/>
              <wp:lineTo x="20995" y="0"/>
              <wp:lineTo x="0" y="0"/>
            </wp:wrapPolygon>
          </wp:wrapTight>
          <wp:docPr id="80"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l="2780" t="-1236" r="60236" b="48836"/>
                  <a:stretch>
                    <a:fillRect/>
                  </a:stretch>
                </pic:blipFill>
                <pic:spPr>
                  <a:xfrm>
                    <a:off x="0" y="0"/>
                    <a:ext cx="431167" cy="440685"/>
                  </a:xfrm>
                  <a:prstGeom prst="rect">
                    <a:avLst/>
                  </a:prstGeom>
                  <a:noFill/>
                  <a:ln>
                    <a:noFill/>
                    <a:prstDash/>
                  </a:ln>
                </pic:spPr>
              </pic:pic>
            </a:graphicData>
          </a:graphic>
        </wp:anchor>
      </w:drawing>
    </w:r>
    <w:r w:rsidR="00EC2A58" w:rsidRPr="00EC2A58">
      <w:rPr>
        <w:rFonts w:eastAsia="Times New Roman" w:cs="Times New Roman"/>
        <w:noProof/>
        <w:sz w:val="4"/>
        <w:szCs w:val="4"/>
        <w:lang w:val="en-GB"/>
      </w:rPr>
      <w:drawing>
        <wp:anchor distT="0" distB="0" distL="114300" distR="114300" simplePos="0" relativeHeight="251661312" behindDoc="0" locked="0" layoutInCell="1" allowOverlap="1" wp14:anchorId="29205B4F" wp14:editId="595BA264">
          <wp:simplePos x="0" y="0"/>
          <wp:positionH relativeFrom="column">
            <wp:posOffset>5571494</wp:posOffset>
          </wp:positionH>
          <wp:positionV relativeFrom="paragraph">
            <wp:posOffset>161291</wp:posOffset>
          </wp:positionV>
          <wp:extent cx="590546" cy="278133"/>
          <wp:effectExtent l="0" t="0" r="4" b="7617"/>
          <wp:wrapTight wrapText="bothSides">
            <wp:wrapPolygon edited="0">
              <wp:start x="0" y="0"/>
              <wp:lineTo x="0" y="20712"/>
              <wp:lineTo x="20903" y="20712"/>
              <wp:lineTo x="20903" y="0"/>
              <wp:lineTo x="0" y="0"/>
            </wp:wrapPolygon>
          </wp:wrapTight>
          <wp:docPr id="81"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590546" cy="278133"/>
                  </a:xfrm>
                  <a:prstGeom prst="rect">
                    <a:avLst/>
                  </a:prstGeom>
                  <a:noFill/>
                  <a:ln>
                    <a:noFill/>
                    <a:prstDash/>
                  </a:ln>
                </pic:spPr>
              </pic:pic>
            </a:graphicData>
          </a:graphic>
        </wp:anchor>
      </w:drawing>
    </w:r>
    <w:bookmarkEnd w:id="3"/>
    <w:bookmarkEnd w:id="4"/>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BE279F" w14:textId="00C1CD8D" w:rsidR="00281D47" w:rsidRPr="00AF3AEC" w:rsidRDefault="00281D47" w:rsidP="00281D47">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textAlignment w:val="baseline"/>
      <w:rPr>
        <w:rFonts w:eastAsia="Arial" w:cs="Arial"/>
        <w:i/>
        <w:sz w:val="18"/>
        <w:szCs w:val="18"/>
        <w:lang w:val="fr-FR"/>
      </w:rPr>
    </w:pPr>
    <w:r w:rsidRPr="00EC2A58">
      <w:rPr>
        <w:rFonts w:eastAsia="Arial" w:cs="Arial"/>
        <w:i/>
        <w:sz w:val="18"/>
        <w:szCs w:val="18"/>
        <w:lang w:val="fr-FR"/>
      </w:rPr>
      <w:t>UNEP/CMS/COP1</w:t>
    </w:r>
    <w:r>
      <w:rPr>
        <w:rFonts w:eastAsia="Arial" w:cs="Arial"/>
        <w:i/>
        <w:sz w:val="18"/>
        <w:szCs w:val="18"/>
        <w:lang w:val="fr-FR"/>
      </w:rPr>
      <w:t>5</w:t>
    </w:r>
    <w:r w:rsidRPr="00EC2A58">
      <w:rPr>
        <w:rFonts w:eastAsia="Arial" w:cs="Arial"/>
        <w:i/>
        <w:sz w:val="18"/>
        <w:szCs w:val="18"/>
        <w:lang w:val="fr-FR"/>
      </w:rPr>
      <w:t>/Doc.</w:t>
    </w:r>
    <w:r>
      <w:rPr>
        <w:rFonts w:eastAsia="Arial" w:cs="Arial"/>
        <w:i/>
        <w:sz w:val="18"/>
        <w:szCs w:val="18"/>
        <w:lang w:val="fr-FR"/>
      </w:rPr>
      <w:t>20.1/Annexe 1</w:t>
    </w:r>
  </w:p>
  <w:p w14:paraId="4AC3E1D5" w14:textId="53559FE5" w:rsidR="00281D47" w:rsidRPr="00281D47" w:rsidRDefault="00281D47" w:rsidP="00281D47">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CE3E8F" w14:textId="68114058" w:rsidR="00525163" w:rsidRPr="00AF3AEC" w:rsidRDefault="00525163" w:rsidP="00EC2A58">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textAlignment w:val="baseline"/>
      <w:rPr>
        <w:rFonts w:eastAsia="Arial" w:cs="Arial"/>
        <w:i/>
        <w:sz w:val="18"/>
        <w:szCs w:val="18"/>
        <w:lang w:val="fr-FR"/>
      </w:rPr>
    </w:pPr>
    <w:r w:rsidRPr="00EC2A58">
      <w:rPr>
        <w:rFonts w:eastAsia="Arial" w:cs="Arial"/>
        <w:i/>
        <w:sz w:val="18"/>
        <w:szCs w:val="18"/>
        <w:lang w:val="fr-FR"/>
      </w:rPr>
      <w:t>UNEP/CMS/COP1</w:t>
    </w:r>
    <w:r>
      <w:rPr>
        <w:rFonts w:eastAsia="Arial" w:cs="Arial"/>
        <w:i/>
        <w:sz w:val="18"/>
        <w:szCs w:val="18"/>
        <w:lang w:val="fr-FR"/>
      </w:rPr>
      <w:t>5</w:t>
    </w:r>
    <w:r w:rsidRPr="00EC2A58">
      <w:rPr>
        <w:rFonts w:eastAsia="Arial" w:cs="Arial"/>
        <w:i/>
        <w:sz w:val="18"/>
        <w:szCs w:val="18"/>
        <w:lang w:val="fr-FR"/>
      </w:rPr>
      <w:t>/Doc.</w:t>
    </w:r>
    <w:r>
      <w:rPr>
        <w:rFonts w:eastAsia="Arial" w:cs="Arial"/>
        <w:i/>
        <w:sz w:val="18"/>
        <w:szCs w:val="18"/>
        <w:lang w:val="fr-FR"/>
      </w:rPr>
      <w:t>20.1/Annexe 2</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42DED1" w14:textId="781B87D1" w:rsidR="008252F3" w:rsidRPr="00AF3AEC" w:rsidRDefault="008252F3" w:rsidP="00146057">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jc w:val="right"/>
      <w:textAlignment w:val="baseline"/>
      <w:rPr>
        <w:rFonts w:eastAsia="Arial" w:cs="Arial"/>
        <w:i/>
        <w:sz w:val="18"/>
        <w:szCs w:val="18"/>
        <w:lang w:val="fr-FR"/>
      </w:rPr>
    </w:pPr>
    <w:r w:rsidRPr="00EC2A58">
      <w:rPr>
        <w:rFonts w:eastAsia="Arial" w:cs="Arial"/>
        <w:i/>
        <w:sz w:val="18"/>
        <w:szCs w:val="18"/>
        <w:lang w:val="fr-FR"/>
      </w:rPr>
      <w:t>UNEP/CMS/COP1</w:t>
    </w:r>
    <w:r>
      <w:rPr>
        <w:rFonts w:eastAsia="Arial" w:cs="Arial"/>
        <w:i/>
        <w:sz w:val="18"/>
        <w:szCs w:val="18"/>
        <w:lang w:val="fr-FR"/>
      </w:rPr>
      <w:t>5</w:t>
    </w:r>
    <w:r w:rsidRPr="00EC2A58">
      <w:rPr>
        <w:rFonts w:eastAsia="Arial" w:cs="Arial"/>
        <w:i/>
        <w:sz w:val="18"/>
        <w:szCs w:val="18"/>
        <w:lang w:val="fr-FR"/>
      </w:rPr>
      <w:t>/Doc.</w:t>
    </w:r>
    <w:r>
      <w:rPr>
        <w:rFonts w:eastAsia="Arial" w:cs="Arial"/>
        <w:i/>
        <w:sz w:val="18"/>
        <w:szCs w:val="18"/>
        <w:lang w:val="fr-FR"/>
      </w:rPr>
      <w:t>20.1/Annexe 2</w:t>
    </w:r>
  </w:p>
  <w:p w14:paraId="496AC148" w14:textId="77777777" w:rsidR="008252F3" w:rsidRPr="00281D47" w:rsidRDefault="008252F3" w:rsidP="00281D47">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76CC1" w14:textId="67D9450D" w:rsidR="00525163" w:rsidRPr="00AF3AEC" w:rsidRDefault="00525163" w:rsidP="00BA2537">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ind w:left="-284" w:right="-613"/>
      <w:textAlignment w:val="baseline"/>
      <w:rPr>
        <w:rFonts w:eastAsia="Arial" w:cs="Arial"/>
        <w:i/>
        <w:sz w:val="18"/>
        <w:szCs w:val="18"/>
        <w:lang w:val="fr-FR"/>
      </w:rPr>
    </w:pPr>
    <w:r w:rsidRPr="00EC2A58">
      <w:rPr>
        <w:rFonts w:eastAsia="Arial" w:cs="Arial"/>
        <w:i/>
        <w:sz w:val="18"/>
        <w:szCs w:val="18"/>
        <w:lang w:val="fr-FR"/>
      </w:rPr>
      <w:t>UNEP/CMS/COP1</w:t>
    </w:r>
    <w:r>
      <w:rPr>
        <w:rFonts w:eastAsia="Arial" w:cs="Arial"/>
        <w:i/>
        <w:sz w:val="18"/>
        <w:szCs w:val="18"/>
        <w:lang w:val="fr-FR"/>
      </w:rPr>
      <w:t>5</w:t>
    </w:r>
    <w:r w:rsidRPr="00EC2A58">
      <w:rPr>
        <w:rFonts w:eastAsia="Arial" w:cs="Arial"/>
        <w:i/>
        <w:sz w:val="18"/>
        <w:szCs w:val="18"/>
        <w:lang w:val="fr-FR"/>
      </w:rPr>
      <w:t>/Doc.</w:t>
    </w:r>
    <w:r>
      <w:rPr>
        <w:rFonts w:eastAsia="Arial" w:cs="Arial"/>
        <w:i/>
        <w:sz w:val="18"/>
        <w:szCs w:val="18"/>
        <w:lang w:val="fr-FR"/>
      </w:rPr>
      <w:t>20.1/Annexe 3</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E427DC" w14:textId="4E17D3E7" w:rsidR="00525163" w:rsidRPr="00AB2BEC" w:rsidRDefault="00525163" w:rsidP="00BA2537">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ind w:left="-284" w:right="-472"/>
      <w:jc w:val="right"/>
      <w:textAlignment w:val="baseline"/>
      <w:rPr>
        <w:rFonts w:eastAsia="Arial" w:cs="Arial"/>
        <w:i/>
        <w:sz w:val="18"/>
        <w:szCs w:val="18"/>
        <w:lang w:val="fr-FR"/>
      </w:rPr>
    </w:pPr>
    <w:r w:rsidRPr="00EC2A58">
      <w:rPr>
        <w:rFonts w:eastAsia="Arial" w:cs="Arial"/>
        <w:i/>
        <w:sz w:val="18"/>
        <w:szCs w:val="18"/>
        <w:lang w:val="fr-FR"/>
      </w:rPr>
      <w:t>UNEP/CMS/COP</w:t>
    </w:r>
    <w:r>
      <w:rPr>
        <w:rFonts w:eastAsia="Arial" w:cs="Arial"/>
        <w:i/>
        <w:sz w:val="18"/>
        <w:szCs w:val="18"/>
        <w:lang w:val="fr-FR"/>
      </w:rPr>
      <w:t>15</w:t>
    </w:r>
    <w:r w:rsidRPr="00EC2A58">
      <w:rPr>
        <w:rFonts w:eastAsia="Arial" w:cs="Arial"/>
        <w:i/>
        <w:sz w:val="18"/>
        <w:szCs w:val="18"/>
        <w:lang w:val="fr-FR"/>
      </w:rPr>
      <w:t>/Doc.</w:t>
    </w:r>
    <w:r w:rsidRPr="00AB2BEC">
      <w:rPr>
        <w:rFonts w:eastAsia="Arial" w:cs="Arial"/>
        <w:i/>
        <w:sz w:val="18"/>
        <w:szCs w:val="18"/>
        <w:lang w:val="fr-FR"/>
      </w:rPr>
      <w:t>20.1</w:t>
    </w:r>
    <w:r>
      <w:rPr>
        <w:rFonts w:eastAsia="Arial" w:cs="Arial"/>
        <w:i/>
        <w:sz w:val="18"/>
        <w:szCs w:val="18"/>
        <w:lang w:val="fr-FR"/>
      </w:rPr>
      <w:t>/Annexe 3</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7B2A71" w14:textId="704C052F" w:rsidR="00212B8E" w:rsidRPr="00AF3AEC" w:rsidRDefault="00212B8E" w:rsidP="002C778E">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ind w:right="-613"/>
      <w:jc w:val="right"/>
      <w:textAlignment w:val="baseline"/>
      <w:rPr>
        <w:rFonts w:eastAsia="Arial" w:cs="Arial"/>
        <w:i/>
        <w:sz w:val="18"/>
        <w:szCs w:val="18"/>
        <w:lang w:val="fr-FR"/>
      </w:rPr>
    </w:pPr>
    <w:r w:rsidRPr="00EC2A58">
      <w:rPr>
        <w:rFonts w:eastAsia="Arial" w:cs="Arial"/>
        <w:i/>
        <w:sz w:val="18"/>
        <w:szCs w:val="18"/>
        <w:lang w:val="fr-FR"/>
      </w:rPr>
      <w:t>UNEP/CMS/COP1</w:t>
    </w:r>
    <w:r>
      <w:rPr>
        <w:rFonts w:eastAsia="Arial" w:cs="Arial"/>
        <w:i/>
        <w:sz w:val="18"/>
        <w:szCs w:val="18"/>
        <w:lang w:val="fr-FR"/>
      </w:rPr>
      <w:t>5</w:t>
    </w:r>
    <w:r w:rsidRPr="00EC2A58">
      <w:rPr>
        <w:rFonts w:eastAsia="Arial" w:cs="Arial"/>
        <w:i/>
        <w:sz w:val="18"/>
        <w:szCs w:val="18"/>
        <w:lang w:val="fr-FR"/>
      </w:rPr>
      <w:t>/Doc.</w:t>
    </w:r>
    <w:r>
      <w:rPr>
        <w:rFonts w:eastAsia="Arial" w:cs="Arial"/>
        <w:i/>
        <w:sz w:val="18"/>
        <w:szCs w:val="18"/>
        <w:lang w:val="fr-FR"/>
      </w:rPr>
      <w:t>20.1/Annexe 3</w:t>
    </w:r>
  </w:p>
  <w:p w14:paraId="1318299D" w14:textId="77777777" w:rsidR="00212B8E" w:rsidRPr="00281D47" w:rsidRDefault="00212B8E" w:rsidP="00281D47">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9FFEA2" w14:textId="6B0E311A" w:rsidR="004F2A85" w:rsidRPr="00AF3AEC" w:rsidRDefault="004F2A85" w:rsidP="00BA2537">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ind w:left="-284" w:right="-613"/>
      <w:textAlignment w:val="baseline"/>
      <w:rPr>
        <w:rFonts w:eastAsia="Arial" w:cs="Arial"/>
        <w:i/>
        <w:sz w:val="18"/>
        <w:szCs w:val="18"/>
        <w:lang w:val="fr-FR"/>
      </w:rPr>
    </w:pPr>
    <w:r w:rsidRPr="00EC2A58">
      <w:rPr>
        <w:rFonts w:eastAsia="Arial" w:cs="Arial"/>
        <w:i/>
        <w:sz w:val="18"/>
        <w:szCs w:val="18"/>
        <w:lang w:val="fr-FR"/>
      </w:rPr>
      <w:t>UNEP/CMS/COP1</w:t>
    </w:r>
    <w:r>
      <w:rPr>
        <w:rFonts w:eastAsia="Arial" w:cs="Arial"/>
        <w:i/>
        <w:sz w:val="18"/>
        <w:szCs w:val="18"/>
        <w:lang w:val="fr-FR"/>
      </w:rPr>
      <w:t>5</w:t>
    </w:r>
    <w:r w:rsidRPr="00EC2A58">
      <w:rPr>
        <w:rFonts w:eastAsia="Arial" w:cs="Arial"/>
        <w:i/>
        <w:sz w:val="18"/>
        <w:szCs w:val="18"/>
        <w:lang w:val="fr-FR"/>
      </w:rPr>
      <w:t>/Doc.</w:t>
    </w:r>
    <w:r>
      <w:rPr>
        <w:rFonts w:eastAsia="Arial" w:cs="Arial"/>
        <w:i/>
        <w:sz w:val="18"/>
        <w:szCs w:val="18"/>
        <w:lang w:val="fr-FR"/>
      </w:rPr>
      <w:t>20.1/Annexe 4</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27BB9B" w14:textId="77777777" w:rsidR="009F2E76" w:rsidRPr="00AF3AEC" w:rsidRDefault="009F2E76" w:rsidP="009F2E76">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jc w:val="right"/>
      <w:textAlignment w:val="baseline"/>
      <w:rPr>
        <w:rFonts w:eastAsia="Arial" w:cs="Arial"/>
        <w:i/>
        <w:sz w:val="18"/>
        <w:szCs w:val="18"/>
        <w:lang w:val="fr-FR"/>
      </w:rPr>
    </w:pPr>
    <w:r w:rsidRPr="00EC2A58">
      <w:rPr>
        <w:rFonts w:eastAsia="Arial" w:cs="Arial"/>
        <w:i/>
        <w:sz w:val="18"/>
        <w:szCs w:val="18"/>
        <w:lang w:val="fr-FR"/>
      </w:rPr>
      <w:t>UNEP/CMS/COP1</w:t>
    </w:r>
    <w:r>
      <w:rPr>
        <w:rFonts w:eastAsia="Arial" w:cs="Arial"/>
        <w:i/>
        <w:sz w:val="18"/>
        <w:szCs w:val="18"/>
        <w:lang w:val="fr-FR"/>
      </w:rPr>
      <w:t>5</w:t>
    </w:r>
    <w:r w:rsidRPr="00EC2A58">
      <w:rPr>
        <w:rFonts w:eastAsia="Arial" w:cs="Arial"/>
        <w:i/>
        <w:sz w:val="18"/>
        <w:szCs w:val="18"/>
        <w:lang w:val="fr-FR"/>
      </w:rPr>
      <w:t>/Doc.</w:t>
    </w:r>
    <w:r>
      <w:rPr>
        <w:rFonts w:eastAsia="Arial" w:cs="Arial"/>
        <w:i/>
        <w:sz w:val="18"/>
        <w:szCs w:val="18"/>
        <w:lang w:val="fr-FR"/>
      </w:rPr>
      <w:t>20.1/Annexe 4</w:t>
    </w:r>
  </w:p>
  <w:p w14:paraId="4DDF1D3D" w14:textId="3455082F" w:rsidR="009F2E76" w:rsidRPr="009F2E76" w:rsidRDefault="009F2E76" w:rsidP="009F2E76">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6C58C8" w14:textId="379570F1" w:rsidR="00212B8E" w:rsidRPr="00AF3AEC" w:rsidRDefault="00212B8E" w:rsidP="00281D47">
    <w:pPr>
      <w:widowControl w:val="0"/>
      <w:pBdr>
        <w:bottom w:val="single" w:sz="4" w:space="1" w:color="auto"/>
      </w:pBdr>
      <w:tabs>
        <w:tab w:val="left" w:pos="5040"/>
        <w:tab w:val="left" w:pos="5760"/>
        <w:tab w:val="left" w:pos="6008"/>
        <w:tab w:val="left" w:pos="6480"/>
        <w:tab w:val="left" w:pos="7200"/>
        <w:tab w:val="left" w:pos="7920"/>
        <w:tab w:val="left" w:pos="8640"/>
      </w:tabs>
      <w:suppressAutoHyphens/>
      <w:autoSpaceDE w:val="0"/>
      <w:autoSpaceDN w:val="0"/>
      <w:spacing w:after="0" w:line="240" w:lineRule="auto"/>
      <w:textAlignment w:val="baseline"/>
      <w:rPr>
        <w:rFonts w:eastAsia="Arial" w:cs="Arial"/>
        <w:i/>
        <w:sz w:val="18"/>
        <w:szCs w:val="18"/>
        <w:lang w:val="fr-FR"/>
      </w:rPr>
    </w:pPr>
    <w:r w:rsidRPr="00EC2A58">
      <w:rPr>
        <w:rFonts w:eastAsia="Arial" w:cs="Arial"/>
        <w:i/>
        <w:sz w:val="18"/>
        <w:szCs w:val="18"/>
        <w:lang w:val="fr-FR"/>
      </w:rPr>
      <w:t>UNEP/CMS/COP1</w:t>
    </w:r>
    <w:r>
      <w:rPr>
        <w:rFonts w:eastAsia="Arial" w:cs="Arial"/>
        <w:i/>
        <w:sz w:val="18"/>
        <w:szCs w:val="18"/>
        <w:lang w:val="fr-FR"/>
      </w:rPr>
      <w:t>5</w:t>
    </w:r>
    <w:r w:rsidRPr="00EC2A58">
      <w:rPr>
        <w:rFonts w:eastAsia="Arial" w:cs="Arial"/>
        <w:i/>
        <w:sz w:val="18"/>
        <w:szCs w:val="18"/>
        <w:lang w:val="fr-FR"/>
      </w:rPr>
      <w:t>/Doc.</w:t>
    </w:r>
    <w:r>
      <w:rPr>
        <w:rFonts w:eastAsia="Arial" w:cs="Arial"/>
        <w:i/>
        <w:sz w:val="18"/>
        <w:szCs w:val="18"/>
        <w:lang w:val="fr-FR"/>
      </w:rPr>
      <w:t>20.1/Annexe 4</w:t>
    </w:r>
  </w:p>
  <w:p w14:paraId="2A96D5E3" w14:textId="77777777" w:rsidR="00212B8E" w:rsidRPr="00281D47" w:rsidRDefault="00212B8E" w:rsidP="00281D4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A940F8"/>
    <w:multiLevelType w:val="hybridMultilevel"/>
    <w:tmpl w:val="C3227A46"/>
    <w:lvl w:ilvl="0" w:tplc="BA6C5D0C">
      <w:start w:val="1"/>
      <w:numFmt w:val="decimal"/>
      <w:lvlText w:val="%1."/>
      <w:lvlJc w:val="left"/>
      <w:pPr>
        <w:ind w:left="360" w:hanging="360"/>
      </w:pPr>
      <w:rPr>
        <w:rFonts w:hint="default"/>
      </w:rPr>
    </w:lvl>
    <w:lvl w:ilvl="1" w:tplc="10000019">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1" w15:restartNumberingAfterBreak="0">
    <w:nsid w:val="274830AB"/>
    <w:multiLevelType w:val="hybridMultilevel"/>
    <w:tmpl w:val="AB1847F8"/>
    <w:lvl w:ilvl="0" w:tplc="8864DE0A">
      <w:start w:val="1"/>
      <w:numFmt w:val="lowerLetter"/>
      <w:lvlText w:val="%1)"/>
      <w:lvlJc w:val="left"/>
      <w:pPr>
        <w:ind w:left="1146" w:hanging="360"/>
      </w:pPr>
    </w:lvl>
    <w:lvl w:ilvl="1" w:tplc="CA7CB216">
      <w:start w:val="1"/>
      <w:numFmt w:val="lowerLetter"/>
      <w:lvlText w:val="%2."/>
      <w:lvlJc w:val="left"/>
      <w:pPr>
        <w:ind w:left="1440" w:hanging="360"/>
      </w:pPr>
    </w:lvl>
    <w:lvl w:ilvl="2" w:tplc="987E80D2">
      <w:start w:val="1"/>
      <w:numFmt w:val="lowerRoman"/>
      <w:lvlText w:val="%3."/>
      <w:lvlJc w:val="right"/>
      <w:pPr>
        <w:ind w:left="2160" w:hanging="180"/>
      </w:pPr>
    </w:lvl>
    <w:lvl w:ilvl="3" w:tplc="7766227A">
      <w:start w:val="1"/>
      <w:numFmt w:val="decimal"/>
      <w:lvlText w:val="%4."/>
      <w:lvlJc w:val="left"/>
      <w:pPr>
        <w:ind w:left="2880" w:hanging="360"/>
      </w:pPr>
    </w:lvl>
    <w:lvl w:ilvl="4" w:tplc="E8E66AC6">
      <w:start w:val="1"/>
      <w:numFmt w:val="lowerLetter"/>
      <w:lvlText w:val="%5."/>
      <w:lvlJc w:val="left"/>
      <w:pPr>
        <w:ind w:left="3600" w:hanging="360"/>
      </w:pPr>
    </w:lvl>
    <w:lvl w:ilvl="5" w:tplc="AF2469D6">
      <w:start w:val="1"/>
      <w:numFmt w:val="lowerRoman"/>
      <w:lvlText w:val="%6."/>
      <w:lvlJc w:val="right"/>
      <w:pPr>
        <w:ind w:left="4320" w:hanging="180"/>
      </w:pPr>
    </w:lvl>
    <w:lvl w:ilvl="6" w:tplc="D0B65C14">
      <w:start w:val="1"/>
      <w:numFmt w:val="decimal"/>
      <w:lvlText w:val="%7."/>
      <w:lvlJc w:val="left"/>
      <w:pPr>
        <w:ind w:left="5040" w:hanging="360"/>
      </w:pPr>
    </w:lvl>
    <w:lvl w:ilvl="7" w:tplc="E7CE4EE4">
      <w:start w:val="1"/>
      <w:numFmt w:val="lowerLetter"/>
      <w:lvlText w:val="%8."/>
      <w:lvlJc w:val="left"/>
      <w:pPr>
        <w:ind w:left="5760" w:hanging="360"/>
      </w:pPr>
    </w:lvl>
    <w:lvl w:ilvl="8" w:tplc="DE46DB7C">
      <w:start w:val="1"/>
      <w:numFmt w:val="lowerRoman"/>
      <w:lvlText w:val="%9."/>
      <w:lvlJc w:val="right"/>
      <w:pPr>
        <w:ind w:left="6480" w:hanging="180"/>
      </w:pPr>
    </w:lvl>
  </w:abstractNum>
  <w:abstractNum w:abstractNumId="2" w15:restartNumberingAfterBreak="0">
    <w:nsid w:val="29F13C81"/>
    <w:multiLevelType w:val="multilevel"/>
    <w:tmpl w:val="51FA4954"/>
    <w:lvl w:ilvl="0">
      <w:start w:val="1"/>
      <w:numFmt w:val="lowerLetter"/>
      <w:lvlText w:val="%1)"/>
      <w:lvlJc w:val="left"/>
      <w:pPr>
        <w:tabs>
          <w:tab w:val="num" w:pos="630"/>
        </w:tabs>
        <w:ind w:left="630" w:hanging="360"/>
      </w:pPr>
    </w:lvl>
    <w:lvl w:ilvl="1" w:tentative="1">
      <w:start w:val="1"/>
      <w:numFmt w:val="decimal"/>
      <w:lvlText w:val="%2."/>
      <w:lvlJc w:val="left"/>
      <w:pPr>
        <w:tabs>
          <w:tab w:val="num" w:pos="1350"/>
        </w:tabs>
        <w:ind w:left="1350" w:hanging="360"/>
      </w:pPr>
    </w:lvl>
    <w:lvl w:ilvl="2" w:tentative="1">
      <w:start w:val="1"/>
      <w:numFmt w:val="decimal"/>
      <w:lvlText w:val="%3."/>
      <w:lvlJc w:val="left"/>
      <w:pPr>
        <w:tabs>
          <w:tab w:val="num" w:pos="2070"/>
        </w:tabs>
        <w:ind w:left="2070" w:hanging="360"/>
      </w:pPr>
    </w:lvl>
    <w:lvl w:ilvl="3" w:tentative="1">
      <w:start w:val="1"/>
      <w:numFmt w:val="decimal"/>
      <w:lvlText w:val="%4."/>
      <w:lvlJc w:val="left"/>
      <w:pPr>
        <w:tabs>
          <w:tab w:val="num" w:pos="2790"/>
        </w:tabs>
        <w:ind w:left="2790" w:hanging="360"/>
      </w:pPr>
    </w:lvl>
    <w:lvl w:ilvl="4" w:tentative="1">
      <w:start w:val="1"/>
      <w:numFmt w:val="decimal"/>
      <w:lvlText w:val="%5."/>
      <w:lvlJc w:val="left"/>
      <w:pPr>
        <w:tabs>
          <w:tab w:val="num" w:pos="3510"/>
        </w:tabs>
        <w:ind w:left="3510" w:hanging="360"/>
      </w:pPr>
    </w:lvl>
    <w:lvl w:ilvl="5" w:tentative="1">
      <w:start w:val="1"/>
      <w:numFmt w:val="decimal"/>
      <w:lvlText w:val="%6."/>
      <w:lvlJc w:val="left"/>
      <w:pPr>
        <w:tabs>
          <w:tab w:val="num" w:pos="4230"/>
        </w:tabs>
        <w:ind w:left="4230" w:hanging="360"/>
      </w:pPr>
    </w:lvl>
    <w:lvl w:ilvl="6" w:tentative="1">
      <w:start w:val="1"/>
      <w:numFmt w:val="decimal"/>
      <w:lvlText w:val="%7."/>
      <w:lvlJc w:val="left"/>
      <w:pPr>
        <w:tabs>
          <w:tab w:val="num" w:pos="4950"/>
        </w:tabs>
        <w:ind w:left="4950" w:hanging="360"/>
      </w:pPr>
    </w:lvl>
    <w:lvl w:ilvl="7" w:tentative="1">
      <w:start w:val="1"/>
      <w:numFmt w:val="decimal"/>
      <w:lvlText w:val="%8."/>
      <w:lvlJc w:val="left"/>
      <w:pPr>
        <w:tabs>
          <w:tab w:val="num" w:pos="5670"/>
        </w:tabs>
        <w:ind w:left="5670" w:hanging="360"/>
      </w:pPr>
    </w:lvl>
    <w:lvl w:ilvl="8" w:tentative="1">
      <w:start w:val="1"/>
      <w:numFmt w:val="decimal"/>
      <w:lvlText w:val="%9."/>
      <w:lvlJc w:val="left"/>
      <w:pPr>
        <w:tabs>
          <w:tab w:val="num" w:pos="6390"/>
        </w:tabs>
        <w:ind w:left="6390" w:hanging="360"/>
      </w:pPr>
    </w:lvl>
  </w:abstractNum>
  <w:abstractNum w:abstractNumId="3" w15:restartNumberingAfterBreak="0">
    <w:nsid w:val="2C5BAC28"/>
    <w:multiLevelType w:val="hybridMultilevel"/>
    <w:tmpl w:val="ED5A543C"/>
    <w:lvl w:ilvl="0" w:tplc="A4E45534">
      <w:start w:val="1"/>
      <w:numFmt w:val="decimal"/>
      <w:lvlText w:val="%1."/>
      <w:lvlJc w:val="left"/>
      <w:pPr>
        <w:ind w:left="720" w:hanging="720"/>
      </w:pPr>
      <w:rPr>
        <w:rFonts w:ascii="Arial" w:hAnsi="Arial" w:cs="Arial" w:hint="default"/>
        <w:sz w:val="22"/>
        <w:szCs w:val="22"/>
      </w:rPr>
    </w:lvl>
    <w:lvl w:ilvl="1" w:tplc="0B30B56C">
      <w:start w:val="1"/>
      <w:numFmt w:val="lowerLetter"/>
      <w:lvlText w:val="%2."/>
      <w:lvlJc w:val="left"/>
      <w:pPr>
        <w:ind w:left="1440" w:hanging="360"/>
      </w:pPr>
    </w:lvl>
    <w:lvl w:ilvl="2" w:tplc="80E086DE">
      <w:start w:val="1"/>
      <w:numFmt w:val="lowerRoman"/>
      <w:lvlText w:val="%3."/>
      <w:lvlJc w:val="right"/>
      <w:pPr>
        <w:ind w:left="2160" w:hanging="180"/>
      </w:pPr>
    </w:lvl>
    <w:lvl w:ilvl="3" w:tplc="9264805A">
      <w:start w:val="1"/>
      <w:numFmt w:val="decimal"/>
      <w:lvlText w:val="%4."/>
      <w:lvlJc w:val="left"/>
      <w:pPr>
        <w:ind w:left="2880" w:hanging="360"/>
      </w:pPr>
    </w:lvl>
    <w:lvl w:ilvl="4" w:tplc="66AC4578">
      <w:start w:val="1"/>
      <w:numFmt w:val="lowerLetter"/>
      <w:lvlText w:val="%5."/>
      <w:lvlJc w:val="left"/>
      <w:pPr>
        <w:ind w:left="3600" w:hanging="360"/>
      </w:pPr>
    </w:lvl>
    <w:lvl w:ilvl="5" w:tplc="89FC0FC6">
      <w:start w:val="1"/>
      <w:numFmt w:val="lowerRoman"/>
      <w:lvlText w:val="%6."/>
      <w:lvlJc w:val="right"/>
      <w:pPr>
        <w:ind w:left="4320" w:hanging="180"/>
      </w:pPr>
    </w:lvl>
    <w:lvl w:ilvl="6" w:tplc="5B38C54E">
      <w:start w:val="1"/>
      <w:numFmt w:val="decimal"/>
      <w:lvlText w:val="%7."/>
      <w:lvlJc w:val="left"/>
      <w:pPr>
        <w:ind w:left="5040" w:hanging="360"/>
      </w:pPr>
    </w:lvl>
    <w:lvl w:ilvl="7" w:tplc="FD843952">
      <w:start w:val="1"/>
      <w:numFmt w:val="lowerLetter"/>
      <w:lvlText w:val="%8."/>
      <w:lvlJc w:val="left"/>
      <w:pPr>
        <w:ind w:left="5760" w:hanging="360"/>
      </w:pPr>
    </w:lvl>
    <w:lvl w:ilvl="8" w:tplc="6CF0A296">
      <w:start w:val="1"/>
      <w:numFmt w:val="lowerRoman"/>
      <w:lvlText w:val="%9."/>
      <w:lvlJc w:val="right"/>
      <w:pPr>
        <w:ind w:left="6480" w:hanging="180"/>
      </w:pPr>
    </w:lvl>
  </w:abstractNum>
  <w:abstractNum w:abstractNumId="4" w15:restartNumberingAfterBreak="0">
    <w:nsid w:val="307377C2"/>
    <w:multiLevelType w:val="hybridMultilevel"/>
    <w:tmpl w:val="D0FAABB4"/>
    <w:lvl w:ilvl="0" w:tplc="8D84806E">
      <w:start w:val="1"/>
      <w:numFmt w:val="lowerLetter"/>
      <w:lvlText w:val="%1)"/>
      <w:lvlJc w:val="left"/>
      <w:pPr>
        <w:ind w:left="1026" w:hanging="360"/>
      </w:pPr>
      <w:rPr>
        <w:b w:val="0"/>
        <w:bCs w:val="0"/>
      </w:rPr>
    </w:lvl>
    <w:lvl w:ilvl="1" w:tplc="08090019">
      <w:start w:val="1"/>
      <w:numFmt w:val="lowerLetter"/>
      <w:lvlText w:val="%2."/>
      <w:lvlJc w:val="left"/>
      <w:pPr>
        <w:ind w:left="1746" w:hanging="360"/>
      </w:pPr>
    </w:lvl>
    <w:lvl w:ilvl="2" w:tplc="0809001B">
      <w:start w:val="1"/>
      <w:numFmt w:val="lowerRoman"/>
      <w:lvlText w:val="%3."/>
      <w:lvlJc w:val="right"/>
      <w:pPr>
        <w:ind w:left="2466" w:hanging="180"/>
      </w:pPr>
    </w:lvl>
    <w:lvl w:ilvl="3" w:tplc="0809000F">
      <w:start w:val="1"/>
      <w:numFmt w:val="decimal"/>
      <w:lvlText w:val="%4."/>
      <w:lvlJc w:val="left"/>
      <w:pPr>
        <w:ind w:left="3186" w:hanging="360"/>
      </w:pPr>
    </w:lvl>
    <w:lvl w:ilvl="4" w:tplc="08090019">
      <w:start w:val="1"/>
      <w:numFmt w:val="lowerLetter"/>
      <w:lvlText w:val="%5."/>
      <w:lvlJc w:val="left"/>
      <w:pPr>
        <w:ind w:left="3906" w:hanging="360"/>
      </w:pPr>
    </w:lvl>
    <w:lvl w:ilvl="5" w:tplc="0809001B">
      <w:start w:val="1"/>
      <w:numFmt w:val="lowerRoman"/>
      <w:lvlText w:val="%6."/>
      <w:lvlJc w:val="right"/>
      <w:pPr>
        <w:ind w:left="4626" w:hanging="180"/>
      </w:pPr>
    </w:lvl>
    <w:lvl w:ilvl="6" w:tplc="0809000F">
      <w:start w:val="1"/>
      <w:numFmt w:val="decimal"/>
      <w:lvlText w:val="%7."/>
      <w:lvlJc w:val="left"/>
      <w:pPr>
        <w:ind w:left="5346" w:hanging="360"/>
      </w:pPr>
    </w:lvl>
    <w:lvl w:ilvl="7" w:tplc="08090019">
      <w:start w:val="1"/>
      <w:numFmt w:val="lowerLetter"/>
      <w:lvlText w:val="%8."/>
      <w:lvlJc w:val="left"/>
      <w:pPr>
        <w:ind w:left="6066" w:hanging="360"/>
      </w:pPr>
    </w:lvl>
    <w:lvl w:ilvl="8" w:tplc="0809001B">
      <w:start w:val="1"/>
      <w:numFmt w:val="lowerRoman"/>
      <w:lvlText w:val="%9."/>
      <w:lvlJc w:val="right"/>
      <w:pPr>
        <w:ind w:left="6786" w:hanging="180"/>
      </w:pPr>
    </w:lvl>
  </w:abstractNum>
  <w:abstractNum w:abstractNumId="5" w15:restartNumberingAfterBreak="0">
    <w:nsid w:val="39D26D07"/>
    <w:multiLevelType w:val="hybridMultilevel"/>
    <w:tmpl w:val="CB5053C4"/>
    <w:lvl w:ilvl="0" w:tplc="08090017">
      <w:start w:val="1"/>
      <w:numFmt w:val="lowerLetter"/>
      <w:lvlText w:val="%1)"/>
      <w:lvlJc w:val="left"/>
      <w:pPr>
        <w:ind w:left="1026" w:hanging="360"/>
      </w:pPr>
    </w:lvl>
    <w:lvl w:ilvl="1" w:tplc="08090019">
      <w:start w:val="1"/>
      <w:numFmt w:val="lowerLetter"/>
      <w:lvlText w:val="%2."/>
      <w:lvlJc w:val="left"/>
      <w:pPr>
        <w:ind w:left="1746" w:hanging="360"/>
      </w:pPr>
    </w:lvl>
    <w:lvl w:ilvl="2" w:tplc="0809001B">
      <w:start w:val="1"/>
      <w:numFmt w:val="lowerRoman"/>
      <w:lvlText w:val="%3."/>
      <w:lvlJc w:val="right"/>
      <w:pPr>
        <w:ind w:left="2466" w:hanging="180"/>
      </w:pPr>
    </w:lvl>
    <w:lvl w:ilvl="3" w:tplc="0809000F">
      <w:start w:val="1"/>
      <w:numFmt w:val="decimal"/>
      <w:lvlText w:val="%4."/>
      <w:lvlJc w:val="left"/>
      <w:pPr>
        <w:ind w:left="3186" w:hanging="360"/>
      </w:pPr>
    </w:lvl>
    <w:lvl w:ilvl="4" w:tplc="08090019">
      <w:start w:val="1"/>
      <w:numFmt w:val="lowerLetter"/>
      <w:lvlText w:val="%5."/>
      <w:lvlJc w:val="left"/>
      <w:pPr>
        <w:ind w:left="3906" w:hanging="360"/>
      </w:pPr>
    </w:lvl>
    <w:lvl w:ilvl="5" w:tplc="0809001B">
      <w:start w:val="1"/>
      <w:numFmt w:val="lowerRoman"/>
      <w:lvlText w:val="%6."/>
      <w:lvlJc w:val="right"/>
      <w:pPr>
        <w:ind w:left="4626" w:hanging="180"/>
      </w:pPr>
    </w:lvl>
    <w:lvl w:ilvl="6" w:tplc="0809000F">
      <w:start w:val="1"/>
      <w:numFmt w:val="decimal"/>
      <w:lvlText w:val="%7."/>
      <w:lvlJc w:val="left"/>
      <w:pPr>
        <w:ind w:left="5346" w:hanging="360"/>
      </w:pPr>
    </w:lvl>
    <w:lvl w:ilvl="7" w:tplc="08090019">
      <w:start w:val="1"/>
      <w:numFmt w:val="lowerLetter"/>
      <w:lvlText w:val="%8."/>
      <w:lvlJc w:val="left"/>
      <w:pPr>
        <w:ind w:left="6066" w:hanging="360"/>
      </w:pPr>
    </w:lvl>
    <w:lvl w:ilvl="8" w:tplc="0809001B">
      <w:start w:val="1"/>
      <w:numFmt w:val="lowerRoman"/>
      <w:lvlText w:val="%9."/>
      <w:lvlJc w:val="right"/>
      <w:pPr>
        <w:ind w:left="6786" w:hanging="180"/>
      </w:pPr>
    </w:lvl>
  </w:abstractNum>
  <w:abstractNum w:abstractNumId="6" w15:restartNumberingAfterBreak="0">
    <w:nsid w:val="5306579A"/>
    <w:multiLevelType w:val="hybridMultilevel"/>
    <w:tmpl w:val="157ED0CE"/>
    <w:lvl w:ilvl="0" w:tplc="5EA6A2CA">
      <w:start w:val="1"/>
      <w:numFmt w:val="decimal"/>
      <w:lvlText w:val="%1."/>
      <w:lvlJc w:val="left"/>
      <w:pPr>
        <w:ind w:left="567" w:hanging="567"/>
      </w:pPr>
      <w:rPr>
        <w:b w:val="0"/>
        <w:bCs w:val="0"/>
      </w:rPr>
    </w:lvl>
    <w:lvl w:ilvl="1" w:tplc="2000001B">
      <w:start w:val="1"/>
      <w:numFmt w:val="lowerRoman"/>
      <w:lvlText w:val="%2."/>
      <w:lvlJc w:val="right"/>
      <w:pPr>
        <w:ind w:left="1440" w:hanging="360"/>
      </w:pPr>
    </w:lvl>
    <w:lvl w:ilvl="2" w:tplc="C7E6423A">
      <w:start w:val="1"/>
      <w:numFmt w:val="lowerLetter"/>
      <w:lvlText w:val="%3)"/>
      <w:lvlJc w:val="left"/>
      <w:pPr>
        <w:ind w:left="2700" w:hanging="720"/>
      </w:pPr>
      <w:rPr>
        <w:rFonts w:hint="default"/>
      </w:rPr>
    </w:lvl>
    <w:lvl w:ilvl="3" w:tplc="041A000F" w:tentative="1">
      <w:start w:val="1"/>
      <w:numFmt w:val="decimal"/>
      <w:lvlText w:val="%4."/>
      <w:lvlJc w:val="left"/>
      <w:pPr>
        <w:ind w:left="2880" w:hanging="360"/>
      </w:pPr>
    </w:lvl>
    <w:lvl w:ilvl="4" w:tplc="041A0019" w:tentative="1">
      <w:start w:val="1"/>
      <w:numFmt w:val="lowerLetter"/>
      <w:lvlText w:val="%5."/>
      <w:lvlJc w:val="left"/>
      <w:pPr>
        <w:ind w:left="3600" w:hanging="360"/>
      </w:pPr>
    </w:lvl>
    <w:lvl w:ilvl="5" w:tplc="041A001B" w:tentative="1">
      <w:start w:val="1"/>
      <w:numFmt w:val="lowerRoman"/>
      <w:lvlText w:val="%6."/>
      <w:lvlJc w:val="right"/>
      <w:pPr>
        <w:ind w:left="4320" w:hanging="180"/>
      </w:pPr>
    </w:lvl>
    <w:lvl w:ilvl="6" w:tplc="041A000F" w:tentative="1">
      <w:start w:val="1"/>
      <w:numFmt w:val="decimal"/>
      <w:lvlText w:val="%7."/>
      <w:lvlJc w:val="left"/>
      <w:pPr>
        <w:ind w:left="5040" w:hanging="360"/>
      </w:pPr>
    </w:lvl>
    <w:lvl w:ilvl="7" w:tplc="041A0019" w:tentative="1">
      <w:start w:val="1"/>
      <w:numFmt w:val="lowerLetter"/>
      <w:lvlText w:val="%8."/>
      <w:lvlJc w:val="left"/>
      <w:pPr>
        <w:ind w:left="5760" w:hanging="360"/>
      </w:pPr>
    </w:lvl>
    <w:lvl w:ilvl="8" w:tplc="041A001B" w:tentative="1">
      <w:start w:val="1"/>
      <w:numFmt w:val="lowerRoman"/>
      <w:lvlText w:val="%9."/>
      <w:lvlJc w:val="right"/>
      <w:pPr>
        <w:ind w:left="6480" w:hanging="180"/>
      </w:pPr>
    </w:lvl>
  </w:abstractNum>
  <w:abstractNum w:abstractNumId="7" w15:restartNumberingAfterBreak="0">
    <w:nsid w:val="54F4688C"/>
    <w:multiLevelType w:val="hybridMultilevel"/>
    <w:tmpl w:val="049C569C"/>
    <w:lvl w:ilvl="0" w:tplc="2000000F">
      <w:start w:val="1"/>
      <w:numFmt w:val="decimal"/>
      <w:lvlText w:val="%1."/>
      <w:lvlJc w:val="left"/>
      <w:pPr>
        <w:ind w:left="720" w:hanging="360"/>
      </w:p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8" w15:restartNumberingAfterBreak="0">
    <w:nsid w:val="687E75C1"/>
    <w:multiLevelType w:val="hybridMultilevel"/>
    <w:tmpl w:val="5B3C682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763176B9"/>
    <w:multiLevelType w:val="multilevel"/>
    <w:tmpl w:val="F2A425B2"/>
    <w:lvl w:ilvl="0">
      <w:start w:val="1"/>
      <w:numFmt w:val="lowerLetter"/>
      <w:lvlText w:val="%1)"/>
      <w:lvlJc w:val="left"/>
      <w:pPr>
        <w:tabs>
          <w:tab w:val="num" w:pos="720"/>
        </w:tabs>
        <w:ind w:left="720" w:hanging="360"/>
      </w:pPr>
      <w:rPr>
        <w:rFonts w:ascii="Arial" w:hAnsi="Arial" w:cs="Arial" w:hint="default"/>
        <w:sz w:val="22"/>
        <w:szCs w:val="22"/>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767C5411"/>
    <w:multiLevelType w:val="hybridMultilevel"/>
    <w:tmpl w:val="CD3AA638"/>
    <w:lvl w:ilvl="0" w:tplc="54B6551E">
      <w:start w:val="7"/>
      <w:numFmt w:val="decimal"/>
      <w:lvlText w:val="%1."/>
      <w:lvlJc w:val="left"/>
      <w:pPr>
        <w:ind w:left="720" w:hanging="720"/>
      </w:pPr>
      <w:rPr>
        <w:rFonts w:ascii="Arial" w:hAnsi="Arial" w:cs="Arial" w:hint="default"/>
        <w:sz w:val="22"/>
        <w:szCs w:val="22"/>
      </w:rPr>
    </w:lvl>
    <w:lvl w:ilvl="1" w:tplc="20000019">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1" w15:restartNumberingAfterBreak="0">
    <w:nsid w:val="782E48A7"/>
    <w:multiLevelType w:val="hybridMultilevel"/>
    <w:tmpl w:val="4378D218"/>
    <w:lvl w:ilvl="0" w:tplc="E6746CFE">
      <w:start w:val="6"/>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16cid:durableId="238902923">
    <w:abstractNumId w:val="7"/>
  </w:num>
  <w:num w:numId="2" w16cid:durableId="1897470158">
    <w:abstractNumId w:val="0"/>
  </w:num>
  <w:num w:numId="3" w16cid:durableId="552426745">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16cid:durableId="904800203">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29380592">
    <w:abstractNumId w:val="11"/>
  </w:num>
  <w:num w:numId="6" w16cid:durableId="883098549">
    <w:abstractNumId w:val="6"/>
  </w:num>
  <w:num w:numId="7" w16cid:durableId="134297909">
    <w:abstractNumId w:val="8"/>
  </w:num>
  <w:num w:numId="8" w16cid:durableId="183061467">
    <w:abstractNumId w:val="3"/>
  </w:num>
  <w:num w:numId="9" w16cid:durableId="1799255747">
    <w:abstractNumId w:val="1"/>
  </w:num>
  <w:num w:numId="10" w16cid:durableId="2015064494">
    <w:abstractNumId w:val="2"/>
  </w:num>
  <w:num w:numId="11" w16cid:durableId="1024402490">
    <w:abstractNumId w:val="9"/>
  </w:num>
  <w:num w:numId="12" w16cid:durableId="1517960372">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C2A58"/>
    <w:rsid w:val="00016F0D"/>
    <w:rsid w:val="000A5CB8"/>
    <w:rsid w:val="000C31A7"/>
    <w:rsid w:val="000D2642"/>
    <w:rsid w:val="0011646F"/>
    <w:rsid w:val="00146057"/>
    <w:rsid w:val="001962B1"/>
    <w:rsid w:val="001E61D4"/>
    <w:rsid w:val="001E7C02"/>
    <w:rsid w:val="00212B8E"/>
    <w:rsid w:val="00267B5B"/>
    <w:rsid w:val="00281D47"/>
    <w:rsid w:val="002A329E"/>
    <w:rsid w:val="002C778E"/>
    <w:rsid w:val="003277CD"/>
    <w:rsid w:val="00331ADC"/>
    <w:rsid w:val="003728C7"/>
    <w:rsid w:val="003831DB"/>
    <w:rsid w:val="003A3279"/>
    <w:rsid w:val="003D5CCE"/>
    <w:rsid w:val="003E40F1"/>
    <w:rsid w:val="003E6307"/>
    <w:rsid w:val="00401F2B"/>
    <w:rsid w:val="00402AB4"/>
    <w:rsid w:val="004465FF"/>
    <w:rsid w:val="0046108A"/>
    <w:rsid w:val="004621AA"/>
    <w:rsid w:val="004731E6"/>
    <w:rsid w:val="004D45CB"/>
    <w:rsid w:val="004F2A85"/>
    <w:rsid w:val="00514627"/>
    <w:rsid w:val="00525163"/>
    <w:rsid w:val="005330F7"/>
    <w:rsid w:val="00545E35"/>
    <w:rsid w:val="00554785"/>
    <w:rsid w:val="00562C31"/>
    <w:rsid w:val="00562CF1"/>
    <w:rsid w:val="00563598"/>
    <w:rsid w:val="00591489"/>
    <w:rsid w:val="005A1AFC"/>
    <w:rsid w:val="005A3E04"/>
    <w:rsid w:val="005C4E76"/>
    <w:rsid w:val="005D1E01"/>
    <w:rsid w:val="00653DF8"/>
    <w:rsid w:val="006738D2"/>
    <w:rsid w:val="006B0D91"/>
    <w:rsid w:val="006B4B0D"/>
    <w:rsid w:val="006E7B47"/>
    <w:rsid w:val="0071181A"/>
    <w:rsid w:val="00712DD3"/>
    <w:rsid w:val="00775ED4"/>
    <w:rsid w:val="00782D63"/>
    <w:rsid w:val="00794C5E"/>
    <w:rsid w:val="007C0105"/>
    <w:rsid w:val="00804B0E"/>
    <w:rsid w:val="008252F3"/>
    <w:rsid w:val="00833D03"/>
    <w:rsid w:val="00835F7B"/>
    <w:rsid w:val="00857D4C"/>
    <w:rsid w:val="00862660"/>
    <w:rsid w:val="00870459"/>
    <w:rsid w:val="00871276"/>
    <w:rsid w:val="00896FBB"/>
    <w:rsid w:val="008E3C53"/>
    <w:rsid w:val="008E55E9"/>
    <w:rsid w:val="00914899"/>
    <w:rsid w:val="00957E7E"/>
    <w:rsid w:val="00981584"/>
    <w:rsid w:val="009A5E06"/>
    <w:rsid w:val="009B6F5A"/>
    <w:rsid w:val="009F2E76"/>
    <w:rsid w:val="00A06F9B"/>
    <w:rsid w:val="00A10D28"/>
    <w:rsid w:val="00A15FD1"/>
    <w:rsid w:val="00A43B1A"/>
    <w:rsid w:val="00A50F53"/>
    <w:rsid w:val="00A82820"/>
    <w:rsid w:val="00A8521C"/>
    <w:rsid w:val="00A95195"/>
    <w:rsid w:val="00AB0526"/>
    <w:rsid w:val="00AB2BEC"/>
    <w:rsid w:val="00AF3AEC"/>
    <w:rsid w:val="00B3699C"/>
    <w:rsid w:val="00B53FD4"/>
    <w:rsid w:val="00B54870"/>
    <w:rsid w:val="00B70C09"/>
    <w:rsid w:val="00BA2537"/>
    <w:rsid w:val="00BA33FE"/>
    <w:rsid w:val="00BB2CE0"/>
    <w:rsid w:val="00C512BA"/>
    <w:rsid w:val="00C627E7"/>
    <w:rsid w:val="00C7547E"/>
    <w:rsid w:val="00C917BF"/>
    <w:rsid w:val="00CB2988"/>
    <w:rsid w:val="00CB4AC9"/>
    <w:rsid w:val="00CD29EC"/>
    <w:rsid w:val="00CD5297"/>
    <w:rsid w:val="00CE34A0"/>
    <w:rsid w:val="00D502A8"/>
    <w:rsid w:val="00D53060"/>
    <w:rsid w:val="00D87D1F"/>
    <w:rsid w:val="00DA39F6"/>
    <w:rsid w:val="00DC1129"/>
    <w:rsid w:val="00DD01C0"/>
    <w:rsid w:val="00DF4B67"/>
    <w:rsid w:val="00E30B62"/>
    <w:rsid w:val="00E30E06"/>
    <w:rsid w:val="00E3151A"/>
    <w:rsid w:val="00E62DE2"/>
    <w:rsid w:val="00E65072"/>
    <w:rsid w:val="00E97604"/>
    <w:rsid w:val="00EA19F0"/>
    <w:rsid w:val="00EC2A58"/>
    <w:rsid w:val="00EE166A"/>
    <w:rsid w:val="00F040EC"/>
    <w:rsid w:val="00F37832"/>
    <w:rsid w:val="00F52473"/>
    <w:rsid w:val="00F573C8"/>
    <w:rsid w:val="00F65EC5"/>
    <w:rsid w:val="00F935F6"/>
    <w:rsid w:val="00FC4F18"/>
    <w:rsid w:val="00FF59D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22B7ADB"/>
  <w15:chartTrackingRefBased/>
  <w15:docId w15:val="{BB58DAED-ED4B-40F0-A0D1-FB7BD4FAE30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402AB4"/>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semiHidden/>
    <w:unhideWhenUsed/>
    <w:qFormat/>
    <w:rsid w:val="00914899"/>
    <w:pPr>
      <w:keepNext/>
      <w:keepLines/>
      <w:autoSpaceDN w:val="0"/>
      <w:spacing w:after="0" w:line="252" w:lineRule="auto"/>
      <w:ind w:left="851"/>
      <w:outlineLvl w:val="1"/>
    </w:pPr>
    <w:rPr>
      <w:rFonts w:eastAsiaTheme="majorEastAsia" w:cstheme="majorBidi"/>
      <w:b/>
      <w:kern w:val="2"/>
      <w:sz w:val="20"/>
      <w:szCs w:val="32"/>
      <w:lang w:val="hr-HR"/>
      <w14:ligatures w14:val="standardContextual"/>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EC2A58"/>
    <w:pPr>
      <w:tabs>
        <w:tab w:val="center" w:pos="4680"/>
        <w:tab w:val="right" w:pos="9360"/>
      </w:tabs>
      <w:spacing w:after="0" w:line="240" w:lineRule="auto"/>
    </w:pPr>
  </w:style>
  <w:style w:type="character" w:customStyle="1" w:styleId="HeaderChar">
    <w:name w:val="Header Char"/>
    <w:basedOn w:val="DefaultParagraphFont"/>
    <w:link w:val="Header"/>
    <w:uiPriority w:val="99"/>
    <w:rsid w:val="00EC2A58"/>
  </w:style>
  <w:style w:type="paragraph" w:styleId="Footer">
    <w:name w:val="footer"/>
    <w:basedOn w:val="Normal"/>
    <w:link w:val="FooterChar"/>
    <w:uiPriority w:val="99"/>
    <w:unhideWhenUsed/>
    <w:rsid w:val="00EC2A58"/>
    <w:pPr>
      <w:tabs>
        <w:tab w:val="center" w:pos="4680"/>
        <w:tab w:val="right" w:pos="9360"/>
      </w:tabs>
      <w:spacing w:after="0" w:line="240" w:lineRule="auto"/>
    </w:pPr>
  </w:style>
  <w:style w:type="character" w:customStyle="1" w:styleId="FooterChar">
    <w:name w:val="Footer Char"/>
    <w:basedOn w:val="DefaultParagraphFont"/>
    <w:link w:val="Footer"/>
    <w:uiPriority w:val="99"/>
    <w:rsid w:val="00EC2A58"/>
  </w:style>
  <w:style w:type="paragraph" w:styleId="BalloonText">
    <w:name w:val="Balloon Text"/>
    <w:basedOn w:val="Normal"/>
    <w:link w:val="BalloonTextChar"/>
    <w:uiPriority w:val="99"/>
    <w:semiHidden/>
    <w:unhideWhenUsed/>
    <w:rsid w:val="004465FF"/>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465FF"/>
    <w:rPr>
      <w:rFonts w:ascii="Segoe UI" w:hAnsi="Segoe UI" w:cs="Segoe UI"/>
      <w:sz w:val="18"/>
      <w:szCs w:val="18"/>
    </w:rPr>
  </w:style>
  <w:style w:type="paragraph" w:styleId="ListParagraph">
    <w:name w:val="List Paragraph"/>
    <w:basedOn w:val="Normal"/>
    <w:link w:val="ListParagraphChar"/>
    <w:uiPriority w:val="34"/>
    <w:qFormat/>
    <w:rsid w:val="00BA33FE"/>
    <w:pPr>
      <w:ind w:left="720"/>
      <w:contextualSpacing/>
    </w:pPr>
  </w:style>
  <w:style w:type="character" w:customStyle="1" w:styleId="ListParagraphChar">
    <w:name w:val="List Paragraph Char"/>
    <w:basedOn w:val="DefaultParagraphFont"/>
    <w:link w:val="ListParagraph"/>
    <w:uiPriority w:val="34"/>
    <w:locked/>
    <w:rsid w:val="00016F0D"/>
  </w:style>
  <w:style w:type="character" w:customStyle="1" w:styleId="Heading2Char">
    <w:name w:val="Heading 2 Char"/>
    <w:basedOn w:val="DefaultParagraphFont"/>
    <w:link w:val="Heading2"/>
    <w:uiPriority w:val="9"/>
    <w:semiHidden/>
    <w:rsid w:val="00914899"/>
    <w:rPr>
      <w:rFonts w:eastAsiaTheme="majorEastAsia" w:cstheme="majorBidi"/>
      <w:b/>
      <w:kern w:val="2"/>
      <w:sz w:val="20"/>
      <w:szCs w:val="32"/>
      <w:lang w:val="hr-HR"/>
      <w14:ligatures w14:val="standardContextual"/>
    </w:rPr>
  </w:style>
  <w:style w:type="character" w:styleId="FootnoteReference">
    <w:name w:val="footnote reference"/>
    <w:basedOn w:val="DefaultParagraphFont"/>
    <w:uiPriority w:val="99"/>
    <w:semiHidden/>
    <w:unhideWhenUsed/>
    <w:rsid w:val="00862660"/>
    <w:rPr>
      <w:vertAlign w:val="superscript"/>
    </w:rPr>
  </w:style>
  <w:style w:type="table" w:styleId="TableGrid">
    <w:name w:val="Table Grid"/>
    <w:basedOn w:val="TableNormal"/>
    <w:uiPriority w:val="59"/>
    <w:rsid w:val="000C31A7"/>
    <w:pPr>
      <w:spacing w:after="0" w:line="240" w:lineRule="auto"/>
    </w:pPr>
    <w:rPr>
      <w:rFonts w:asciiTheme="minorHAnsi" w:hAnsiTheme="minorHAns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Firstnumbering">
    <w:name w:val="First numbering"/>
    <w:basedOn w:val="Normal"/>
    <w:link w:val="FirstnumberingChar"/>
    <w:uiPriority w:val="1"/>
    <w:qFormat/>
    <w:rsid w:val="002A329E"/>
    <w:pPr>
      <w:spacing w:after="0" w:line="240" w:lineRule="auto"/>
      <w:ind w:left="567" w:hanging="567"/>
      <w:jc w:val="both"/>
    </w:pPr>
    <w:rPr>
      <w:rFonts w:eastAsiaTheme="minorEastAsia"/>
      <w:lang w:val="en-GB" w:eastAsia="ja-JP"/>
    </w:rPr>
  </w:style>
  <w:style w:type="character" w:customStyle="1" w:styleId="FirstnumberingChar">
    <w:name w:val="First numbering Char"/>
    <w:basedOn w:val="DefaultParagraphFont"/>
    <w:link w:val="Firstnumbering"/>
    <w:uiPriority w:val="1"/>
    <w:rsid w:val="002A329E"/>
    <w:rPr>
      <w:rFonts w:eastAsiaTheme="minorEastAsia"/>
      <w:lang w:val="en-GB" w:eastAsia="ja-JP"/>
    </w:rPr>
  </w:style>
  <w:style w:type="character" w:customStyle="1" w:styleId="Heading1Char">
    <w:name w:val="Heading 1 Char"/>
    <w:basedOn w:val="DefaultParagraphFont"/>
    <w:link w:val="Heading1"/>
    <w:uiPriority w:val="9"/>
    <w:rsid w:val="00402AB4"/>
    <w:rPr>
      <w:rFonts w:asciiTheme="majorHAnsi" w:eastAsiaTheme="majorEastAsia" w:hAnsiTheme="majorHAnsi" w:cstheme="majorBidi"/>
      <w:color w:val="2F5496" w:themeColor="accent1" w:themeShade="BF"/>
      <w:sz w:val="32"/>
      <w:szCs w:val="32"/>
    </w:rPr>
  </w:style>
  <w:style w:type="character" w:styleId="Hyperlink">
    <w:name w:val="Hyperlink"/>
    <w:basedOn w:val="DefaultParagraphFont"/>
    <w:uiPriority w:val="99"/>
    <w:unhideWhenUsed/>
    <w:rsid w:val="00402AB4"/>
    <w:rPr>
      <w:color w:val="467886"/>
      <w:u w:val="single"/>
    </w:rPr>
  </w:style>
  <w:style w:type="paragraph" w:styleId="NormalWeb">
    <w:name w:val="Normal (Web)"/>
    <w:basedOn w:val="Normal"/>
    <w:uiPriority w:val="99"/>
    <w:unhideWhenUsed/>
    <w:rsid w:val="00402AB4"/>
    <w:pPr>
      <w:spacing w:before="100" w:beforeAutospacing="1" w:after="100" w:afterAutospacing="1" w:line="240" w:lineRule="auto"/>
    </w:pPr>
    <w:rPr>
      <w:rFonts w:ascii="Times New Roman" w:eastAsia="Times New Roman" w:hAnsi="Times New Roman" w:cs="Times New Roman"/>
      <w:sz w:val="24"/>
      <w:szCs w:val="24"/>
      <w:lang w:val="en-GB" w:eastAsia="ja-JP"/>
    </w:rPr>
  </w:style>
  <w:style w:type="character" w:styleId="Emphasis">
    <w:name w:val="Emphasis"/>
    <w:basedOn w:val="DefaultParagraphFont"/>
    <w:uiPriority w:val="20"/>
    <w:qFormat/>
    <w:rsid w:val="00402AB4"/>
    <w:rPr>
      <w:i/>
      <w:iCs/>
    </w:rPr>
  </w:style>
  <w:style w:type="paragraph" w:customStyle="1" w:styleId="paragraph">
    <w:name w:val="paragraph"/>
    <w:basedOn w:val="Normal"/>
    <w:rsid w:val="001E61D4"/>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normaltextrun">
    <w:name w:val="normaltextrun"/>
    <w:basedOn w:val="DefaultParagraphFont"/>
    <w:rsid w:val="001E61D4"/>
  </w:style>
  <w:style w:type="character" w:customStyle="1" w:styleId="eop">
    <w:name w:val="eop"/>
    <w:basedOn w:val="DefaultParagraphFont"/>
    <w:rsid w:val="001E61D4"/>
  </w:style>
  <w:style w:type="character" w:customStyle="1" w:styleId="tabchar">
    <w:name w:val="tabchar"/>
    <w:basedOn w:val="DefaultParagraphFont"/>
    <w:rsid w:val="001E61D4"/>
  </w:style>
  <w:style w:type="paragraph" w:styleId="FootnoteText">
    <w:name w:val="footnote text"/>
    <w:basedOn w:val="Normal"/>
    <w:link w:val="FootnoteTextChar"/>
    <w:uiPriority w:val="99"/>
    <w:semiHidden/>
    <w:unhideWhenUsed/>
    <w:rsid w:val="00EA19F0"/>
    <w:pPr>
      <w:spacing w:after="0" w:line="240" w:lineRule="auto"/>
    </w:pPr>
    <w:rPr>
      <w:rFonts w:asciiTheme="minorHAnsi" w:eastAsiaTheme="minorEastAsia" w:hAnsiTheme="minorHAnsi"/>
      <w:sz w:val="20"/>
      <w:szCs w:val="20"/>
      <w:lang w:val="en-GB" w:eastAsia="ja-JP"/>
    </w:rPr>
  </w:style>
  <w:style w:type="character" w:customStyle="1" w:styleId="FootnoteTextChar">
    <w:name w:val="Footnote Text Char"/>
    <w:basedOn w:val="DefaultParagraphFont"/>
    <w:link w:val="FootnoteText"/>
    <w:uiPriority w:val="99"/>
    <w:semiHidden/>
    <w:rsid w:val="00EA19F0"/>
    <w:rPr>
      <w:rFonts w:asciiTheme="minorHAnsi" w:eastAsiaTheme="minorEastAsia" w:hAnsiTheme="minorHAnsi"/>
      <w:sz w:val="20"/>
      <w:szCs w:val="20"/>
      <w:lang w:val="en-GB" w:eastAsia="ja-JP"/>
    </w:rPr>
  </w:style>
  <w:style w:type="character" w:styleId="UnresolvedMention">
    <w:name w:val="Unresolved Mention"/>
    <w:basedOn w:val="DefaultParagraphFont"/>
    <w:uiPriority w:val="99"/>
    <w:semiHidden/>
    <w:unhideWhenUsed/>
    <w:rsid w:val="00BB2CE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ms.int/sites/default/files/document/cms_cop14_decisions_f.pdf" TargetMode="External"/><Relationship Id="rId18" Type="http://schemas.openxmlformats.org/officeDocument/2006/relationships/header" Target="header1.xml"/><Relationship Id="rId26" Type="http://schemas.openxmlformats.org/officeDocument/2006/relationships/header" Target="header6.xml"/><Relationship Id="rId39" Type="http://schemas.openxmlformats.org/officeDocument/2006/relationships/header" Target="header9.xml"/><Relationship Id="rId21" Type="http://schemas.openxmlformats.org/officeDocument/2006/relationships/footer" Target="footer2.xml"/><Relationship Id="rId34" Type="http://schemas.openxmlformats.org/officeDocument/2006/relationships/hyperlink" Target="https://www.cms.int/sites/default/files/document/cms_ccws2025_doc.4.5_rev.1_monarch-butterfly1_0.pdf" TargetMode="External"/><Relationship Id="rId42" Type="http://schemas.openxmlformats.org/officeDocument/2006/relationships/header" Target="header12.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cms.int/fr/node/42445" TargetMode="External"/><Relationship Id="rId20" Type="http://schemas.openxmlformats.org/officeDocument/2006/relationships/footer" Target="footer1.xml"/><Relationship Id="rId29" Type="http://schemas.openxmlformats.org/officeDocument/2006/relationships/hyperlink" Target="https://data.jncc.gov.uk/data/9989a5a2-1745-4532-a9f4-92c0c50ca304/climate-change-migratory-species-review-part-3.pdf" TargetMode="External"/><Relationship Id="rId41" Type="http://schemas.openxmlformats.org/officeDocument/2006/relationships/header" Target="header1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footer" Target="footer3.xml"/><Relationship Id="rId32" Type="http://schemas.openxmlformats.org/officeDocument/2006/relationships/hyperlink" Target="https://www.cms.int/sites/default/files/document/cms_ccws2025_doc.4.3_rev.1_flamingo-wetland1.pdf" TargetMode="External"/><Relationship Id="rId37" Type="http://schemas.openxmlformats.org/officeDocument/2006/relationships/header" Target="header7.xml"/><Relationship Id="rId40" Type="http://schemas.openxmlformats.org/officeDocument/2006/relationships/header" Target="header10.xml"/><Relationship Id="rId5" Type="http://schemas.openxmlformats.org/officeDocument/2006/relationships/numbering" Target="numbering.xml"/><Relationship Id="rId15" Type="http://schemas.openxmlformats.org/officeDocument/2006/relationships/hyperlink" Target="https://www.cms.int/document/state-worlds-migratory-species-interim-report" TargetMode="External"/><Relationship Id="rId23" Type="http://schemas.openxmlformats.org/officeDocument/2006/relationships/header" Target="header4.xml"/><Relationship Id="rId28" Type="http://schemas.openxmlformats.org/officeDocument/2006/relationships/hyperlink" Target="https://data.jncc.gov.uk/data/9989a5a2-1745-4532-a9f4-92c0c50ca304/climate-change-migratory-species-review-part-1.pdf" TargetMode="External"/><Relationship Id="rId36" Type="http://schemas.openxmlformats.org/officeDocument/2006/relationships/hyperlink" Target="https://portals.iucn.org/library/node/52102" TargetMode="External"/><Relationship Id="rId10" Type="http://schemas.openxmlformats.org/officeDocument/2006/relationships/endnotes" Target="endnotes.xml"/><Relationship Id="rId19" Type="http://schemas.openxmlformats.org/officeDocument/2006/relationships/header" Target="header2.xml"/><Relationship Id="rId31" Type="http://schemas.openxmlformats.org/officeDocument/2006/relationships/hyperlink" Target="https://www.cms.int/sites/default/files/document/cms_ccws2025_doc.4.2_rev.1_dugong-seagrass1_0.pdf" TargetMode="Externa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cms.int/fr/node/42445" TargetMode="External"/><Relationship Id="rId22" Type="http://schemas.openxmlformats.org/officeDocument/2006/relationships/header" Target="header3.xml"/><Relationship Id="rId27" Type="http://schemas.openxmlformats.org/officeDocument/2006/relationships/hyperlink" Target="https://www.birdlife.org/wp-content/uploads/2024/10/2024-Red-List-uplisted-migratory-shorebirds.xlsx" TargetMode="External"/><Relationship Id="rId30" Type="http://schemas.openxmlformats.org/officeDocument/2006/relationships/hyperlink" Target="https://www.cms.int/sites/default/files/document/cms_ccws2025_doc.4.1_rev.1_bats1_0.pdf" TargetMode="External"/><Relationship Id="rId35" Type="http://schemas.openxmlformats.org/officeDocument/2006/relationships/hyperlink" Target="https://www.cms.int/sites/default/files/document/cms_ccws2025_doc.4.6_seaturtle-coralreefs_0.pdf" TargetMode="External"/><Relationship Id="rId43" Type="http://schemas.openxmlformats.org/officeDocument/2006/relationships/fontTable" Target="fontTable.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yperlink" Target="https://www.cms.int/document/state-world%E2%80%99s-migratory-species-1" TargetMode="External"/><Relationship Id="rId17" Type="http://schemas.openxmlformats.org/officeDocument/2006/relationships/hyperlink" Target="https://www.cms.int/fr/node/42575" TargetMode="External"/><Relationship Id="rId25" Type="http://schemas.openxmlformats.org/officeDocument/2006/relationships/header" Target="header5.xml"/><Relationship Id="rId33" Type="http://schemas.openxmlformats.org/officeDocument/2006/relationships/hyperlink" Target="https://www.cms.int/sites/default/files/document/cms_ccws2025_doc.4.4_rev.1_lynx1_0.pdf" TargetMode="External"/><Relationship Id="rId38" Type="http://schemas.openxmlformats.org/officeDocument/2006/relationships/header" Target="header8.xml"/></Relationships>
</file>

<file path=word/_rels/footnotes.xml.rels><?xml version="1.0" encoding="UTF-8" standalone="yes"?>
<Relationships xmlns="http://schemas.openxmlformats.org/package/2006/relationships"><Relationship Id="rId1" Type="http://schemas.openxmlformats.org/officeDocument/2006/relationships/hyperlink" Target="https://cami.cms.int/fr/node/42462"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85716d5646e87ca180631963361f54a4">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fa7e87b642db64b79673ce1bd121f155"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Flow_SignoffStatus xmlns="a7b50396-0b06-45c1-b28e-46f86d566a10" xsi:nil="true"/>
    <TaxCatchAll xmlns="985ec44e-1bab-4c0b-9df0-6ba128686fc9" xsi:nil="true"/>
    <TaxKeywordTaxHTField xmlns="c15478a5-0be8-4f5d-8383-b307d5ba8bf6">
      <Terms xmlns="http://schemas.microsoft.com/office/infopath/2007/PartnerControls"/>
    </TaxKeywordTaxHTField>
    <lcf76f155ced4ddcb4097134ff3c332f xmlns="a7b50396-0b06-45c1-b28e-46f86d566a10">
      <Terms xmlns="http://schemas.microsoft.com/office/infopath/2007/PartnerControls"/>
    </lcf76f155ced4ddcb4097134ff3c332f>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631F524C-C58C-4646-808B-041F7444B34E}">
  <ds:schemaRefs>
    <ds:schemaRef ds:uri="http://schemas.microsoft.com/sharepoint/v3/contenttype/forms"/>
  </ds:schemaRefs>
</ds:datastoreItem>
</file>

<file path=customXml/itemProps2.xml><?xml version="1.0" encoding="utf-8"?>
<ds:datastoreItem xmlns:ds="http://schemas.openxmlformats.org/officeDocument/2006/customXml" ds:itemID="{63748BA5-184C-48E7-A2C3-2E25CC6A0EA4}"/>
</file>

<file path=customXml/itemProps3.xml><?xml version="1.0" encoding="utf-8"?>
<ds:datastoreItem xmlns:ds="http://schemas.openxmlformats.org/officeDocument/2006/customXml" ds:itemID="{457FCBDB-AB98-4EB3-A3A5-364868991A28}">
  <ds:schemaRefs>
    <ds:schemaRef ds:uri="http://schemas.microsoft.com/office/2006/metadata/properties"/>
    <ds:schemaRef ds:uri="http://schemas.microsoft.com/office/infopath/2007/PartnerControls"/>
    <ds:schemaRef ds:uri="a7b50396-0b06-45c1-b28e-46f86d566a10"/>
    <ds:schemaRef ds:uri="985ec44e-1bab-4c0b-9df0-6ba128686fc9"/>
    <ds:schemaRef ds:uri="c15478a5-0be8-4f5d-8383-b307d5ba8bf6"/>
  </ds:schemaRefs>
</ds:datastoreItem>
</file>

<file path=customXml/itemProps4.xml><?xml version="1.0" encoding="utf-8"?>
<ds:datastoreItem xmlns:ds="http://schemas.openxmlformats.org/officeDocument/2006/customXml" ds:itemID="{55397C02-198D-456A-9F48-324734114A69}">
  <ds:schemaRefs>
    <ds:schemaRef ds:uri="http://schemas.openxmlformats.org/officeDocument/2006/bibliography"/>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51</TotalTime>
  <Pages>16</Pages>
  <Words>5492</Words>
  <Characters>31310</Characters>
  <Application>Microsoft Office Word</Application>
  <DocSecurity>0</DocSecurity>
  <Lines>260</Lines>
  <Paragraphs>73</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36729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74</cp:revision>
  <dcterms:created xsi:type="dcterms:W3CDTF">2025-10-09T11:22:00Z</dcterms:created>
  <dcterms:modified xsi:type="dcterms:W3CDTF">2025-10-13T08:54:00Z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TaxKeyword">
    <vt:lpwstr/>
  </property>
  <property fmtid="{D5CDD505-2E9C-101B-9397-08002B2CF9AE}" pid="4" name="MediaServiceImageTags">
    <vt:lpwstr/>
  </property>
</Properties>
</file>