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61" r:id="rId6"/>
    <p:sldId id="297" r:id="rId7"/>
    <p:sldId id="295" r:id="rId8"/>
    <p:sldId id="296" r:id="rId9"/>
    <p:sldId id="286"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261"/>
            <p14:sldId id="297"/>
            <p14:sldId id="295"/>
            <p14:sldId id="296"/>
            <p14:sldId id="286"/>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9655" autoAdjust="0"/>
  </p:normalViewPr>
  <p:slideViewPr>
    <p:cSldViewPr snapToGrid="0">
      <p:cViewPr varScale="1">
        <p:scale>
          <a:sx n="111" d="100"/>
          <a:sy n="111" d="100"/>
        </p:scale>
        <p:origin x="480" y="96"/>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2/18/2025</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18/02/2025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DE" dirty="0"/>
          </a:p>
        </p:txBody>
      </p:sp>
      <p:sp>
        <p:nvSpPr>
          <p:cNvPr id="4" name="Slide Number Placeholder 3"/>
          <p:cNvSpPr>
            <a:spLocks noGrp="1"/>
          </p:cNvSpPr>
          <p:nvPr>
            <p:ph type="sldNum" sz="quarter" idx="10"/>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Fifth Meeting of Signatories of the Saiga MOU</a:t>
            </a:r>
          </a:p>
          <a:p>
            <a:pPr>
              <a:spcBef>
                <a:spcPts val="0"/>
              </a:spcBef>
            </a:pPr>
            <a:r>
              <a:rPr lang="en-US" sz="2000" b="0" dirty="0">
                <a:solidFill>
                  <a:srgbClr val="0D5601"/>
                </a:solidFill>
              </a:rPr>
              <a:t>12-14 March 2025, Astana, Kazakhstan</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Fifth Meeting of Signatories of the Saiga MOU</a:t>
            </a:r>
          </a:p>
          <a:p>
            <a:pPr>
              <a:spcBef>
                <a:spcPts val="0"/>
              </a:spcBef>
            </a:pPr>
            <a:r>
              <a:rPr lang="en-US" sz="2000" b="0" dirty="0">
                <a:solidFill>
                  <a:srgbClr val="0D5601"/>
                </a:solidFill>
              </a:rPr>
              <a:t>12-14 March 2025, Astana, Kazakhstan</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Fifth Meeting of Signatories to the Saiga MOU</a:t>
            </a:r>
          </a:p>
          <a:p>
            <a:pPr>
              <a:spcBef>
                <a:spcPts val="600"/>
              </a:spcBef>
            </a:pPr>
            <a:r>
              <a:rPr lang="en-US" sz="2000" b="1" dirty="0">
                <a:solidFill>
                  <a:schemeClr val="bg1"/>
                </a:solidFill>
              </a:rPr>
              <a:t>12-14 March 2025, Astana, Kazakhstan</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94871" y="4689628"/>
            <a:ext cx="10607040"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ru-RU" sz="3600" dirty="0"/>
              <a:t>ФИО</a:t>
            </a:r>
            <a:r>
              <a:rPr lang="en-US" sz="3600" dirty="0"/>
              <a:t>, </a:t>
            </a:r>
            <a:r>
              <a:rPr lang="ru-RU" sz="3600" dirty="0"/>
              <a:t>должность</a:t>
            </a:r>
            <a:r>
              <a:rPr lang="en-US" sz="3600" dirty="0"/>
              <a:t>, </a:t>
            </a:r>
            <a:r>
              <a:rPr lang="ru-RU" sz="3600" dirty="0"/>
              <a:t>организация докладчика</a:t>
            </a:r>
            <a:endParaRPr lang="es-ES" sz="36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2" name="Content Placeholder 1">
            <a:extLst>
              <a:ext uri="{FF2B5EF4-FFF2-40B4-BE49-F238E27FC236}">
                <a16:creationId xmlns:a16="http://schemas.microsoft.com/office/drawing/2014/main" id="{C5960AF6-4102-2143-6B8C-57085A4CF23E}"/>
              </a:ext>
            </a:extLst>
          </p:cNvPr>
          <p:cNvSpPr>
            <a:spLocks noGrp="1"/>
          </p:cNvSpPr>
          <p:nvPr>
            <p:ph idx="1"/>
          </p:nvPr>
        </p:nvSpPr>
        <p:spPr/>
        <p:txBody>
          <a:bodyPr/>
          <a:lstStyle/>
          <a:p>
            <a:endParaRPr lang="LID4096" dirty="0"/>
          </a:p>
        </p:txBody>
      </p:sp>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0" y="1103313"/>
            <a:ext cx="11174413" cy="508000"/>
          </a:xfrm>
        </p:spPr>
        <p:txBody>
          <a:bodyPr/>
          <a:lstStyle/>
          <a:p>
            <a:r>
              <a:rPr kumimoji="0" lang="ru-RU" sz="2800" b="1" i="0" u="none" strike="noStrike" kern="1200" cap="none" spc="-60" normalizeH="0" baseline="0" noProof="0" dirty="0">
                <a:ln>
                  <a:noFill/>
                </a:ln>
                <a:solidFill>
                  <a:prstClr val="black"/>
                </a:solidFill>
                <a:effectLst/>
                <a:uLnTx/>
                <a:uFillTx/>
                <a:latin typeface="Century Gothic"/>
                <a:ea typeface="+mj-ea"/>
                <a:cs typeface="+mj-cs"/>
              </a:rPr>
              <a:t>Текущие данные о популяциях сайгака в</a:t>
            </a:r>
            <a:r>
              <a:rPr lang="en-US" sz="3000" dirty="0"/>
              <a:t> </a:t>
            </a:r>
            <a:r>
              <a:rPr lang="de-DE" sz="3000" dirty="0"/>
              <a:t>[</a:t>
            </a:r>
            <a:r>
              <a:rPr lang="ru-RU" sz="3000" dirty="0"/>
              <a:t>название страны</a:t>
            </a:r>
            <a:r>
              <a:rPr lang="de-DE" sz="3000" dirty="0"/>
              <a:t>]</a:t>
            </a:r>
            <a:endParaRPr lang="en-US" sz="3000" dirty="0"/>
          </a:p>
        </p:txBody>
      </p:sp>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idx="4294967295"/>
          </p:nvPr>
        </p:nvSpPr>
        <p:spPr>
          <a:xfrm>
            <a:off x="352047" y="1102195"/>
            <a:ext cx="11174186" cy="507831"/>
          </a:xfrm>
        </p:spPr>
        <p:txBody>
          <a:bodyPr/>
          <a:lstStyle/>
          <a:p>
            <a:r>
              <a:rPr lang="ru-RU" sz="3000" dirty="0"/>
              <a:t>Пять основных угроз для сайгака</a:t>
            </a:r>
            <a:endParaRPr lang="de-DE" sz="3000" dirty="0"/>
          </a:p>
        </p:txBody>
      </p:sp>
      <p:sp>
        <p:nvSpPr>
          <p:cNvPr id="3" name="Inhaltsplatzhalter 2">
            <a:extLst>
              <a:ext uri="{FF2B5EF4-FFF2-40B4-BE49-F238E27FC236}">
                <a16:creationId xmlns:a16="http://schemas.microsoft.com/office/drawing/2014/main" id="{89BE7D08-475D-456A-8D2F-CEA2DF536DF7}"/>
              </a:ext>
            </a:extLst>
          </p:cNvPr>
          <p:cNvSpPr>
            <a:spLocks noGrp="1"/>
          </p:cNvSpPr>
          <p:nvPr>
            <p:ph idx="1"/>
          </p:nvPr>
        </p:nvSpPr>
        <p:spPr>
          <a:xfrm>
            <a:off x="493449" y="1821259"/>
            <a:ext cx="8030935" cy="4770098"/>
          </a:xfrm>
        </p:spPr>
        <p:txBody>
          <a:bodyPr/>
          <a:lstStyle/>
          <a:p>
            <a:endParaRPr lang="de-DE" dirty="0"/>
          </a:p>
        </p:txBody>
      </p:sp>
    </p:spTree>
    <p:extLst>
      <p:ext uri="{BB962C8B-B14F-4D97-AF65-F5344CB8AC3E}">
        <p14:creationId xmlns:p14="http://schemas.microsoft.com/office/powerpoint/2010/main" val="2486211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p:txBody>
          <a:bodyPr/>
          <a:lstStyle/>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idx="4294967295"/>
          </p:nvPr>
        </p:nvSpPr>
        <p:spPr>
          <a:xfrm>
            <a:off x="0" y="1060534"/>
            <a:ext cx="11172825" cy="507831"/>
          </a:xfrm>
        </p:spPr>
        <p:txBody>
          <a:bodyPr/>
          <a:lstStyle/>
          <a:p>
            <a:r>
              <a:rPr lang="ru-RU" sz="3000" dirty="0"/>
              <a:t>Пять основных мер по сохранению сайгака </a:t>
            </a:r>
            <a:r>
              <a:rPr lang="en-US" sz="3000" dirty="0"/>
              <a:t>2021-2025</a:t>
            </a:r>
          </a:p>
        </p:txBody>
      </p:sp>
      <p:pic>
        <p:nvPicPr>
          <p:cNvPr id="2" name="Picture 1">
            <a:extLst>
              <a:ext uri="{FF2B5EF4-FFF2-40B4-BE49-F238E27FC236}">
                <a16:creationId xmlns:a16="http://schemas.microsoft.com/office/drawing/2014/main" id="{E5648380-CECA-60BD-FE45-20B299D4D192}"/>
              </a:ext>
            </a:extLst>
          </p:cNvPr>
          <p:cNvPicPr>
            <a:picLocks noChangeAspect="1"/>
          </p:cNvPicPr>
          <p:nvPr/>
        </p:nvPicPr>
        <p:blipFill>
          <a:blip r:embed="rId3"/>
          <a:stretch>
            <a:fillRect/>
          </a:stretch>
        </p:blipFill>
        <p:spPr>
          <a:xfrm>
            <a:off x="1196218" y="1971040"/>
            <a:ext cx="9976607" cy="4767485"/>
          </a:xfrm>
          <a:prstGeom prst="rect">
            <a:avLst/>
          </a:prstGeom>
        </p:spPr>
      </p:pic>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44259" b="29331"/>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2" name="Content Placeholder 1">
            <a:extLst>
              <a:ext uri="{FF2B5EF4-FFF2-40B4-BE49-F238E27FC236}">
                <a16:creationId xmlns:a16="http://schemas.microsoft.com/office/drawing/2014/main" id="{292ECD60-5D00-E180-D0F1-41BC06E7A360}"/>
              </a:ext>
            </a:extLst>
          </p:cNvPr>
          <p:cNvSpPr>
            <a:spLocks noGrp="1"/>
          </p:cNvSpPr>
          <p:nvPr>
            <p:ph idx="1"/>
          </p:nvPr>
        </p:nvSpPr>
        <p:spPr/>
        <p:txBody>
          <a:bodyPr/>
          <a:lstStyle/>
          <a:p>
            <a:endParaRPr lang="LID4096"/>
          </a:p>
        </p:txBody>
      </p:sp>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0" y="1103397"/>
            <a:ext cx="11174413" cy="507831"/>
          </a:xfrm>
        </p:spPr>
        <p:txBody>
          <a:bodyPr/>
          <a:lstStyle/>
          <a:p>
            <a:r>
              <a:rPr lang="ru-RU" sz="3000" dirty="0"/>
              <a:t>Пять приоритетных мер до 2030</a:t>
            </a:r>
            <a:endParaRPr lang="en-US" sz="3000" dirty="0"/>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DD39CA1-D485-4ED9-82F6-091E2988117B}"/>
              </a:ext>
            </a:extLst>
          </p:cNvPr>
          <p:cNvSpPr>
            <a:spLocks noGrp="1"/>
          </p:cNvSpPr>
          <p:nvPr>
            <p:ph type="title" idx="4294967295"/>
          </p:nvPr>
        </p:nvSpPr>
        <p:spPr>
          <a:xfrm>
            <a:off x="482410" y="1077282"/>
            <a:ext cx="11174186" cy="480131"/>
          </a:xfrm>
        </p:spPr>
        <p:txBody>
          <a:bodyPr/>
          <a:lstStyle/>
          <a:p>
            <a:r>
              <a:rPr lang="ru-RU" sz="2800" dirty="0"/>
              <a:t>Координатор по вопросам Сайга МОВ в </a:t>
            </a:r>
            <a:r>
              <a:rPr lang="en-US" sz="2800" dirty="0"/>
              <a:t>[</a:t>
            </a:r>
            <a:r>
              <a:rPr lang="ru-RU" sz="2800" dirty="0"/>
              <a:t>название страны</a:t>
            </a:r>
            <a:r>
              <a:rPr lang="en-US" sz="2800" dirty="0"/>
              <a:t>]</a:t>
            </a:r>
          </a:p>
        </p:txBody>
      </p:sp>
      <p:sp>
        <p:nvSpPr>
          <p:cNvPr id="4" name="Content Placeholder 12">
            <a:extLst>
              <a:ext uri="{FF2B5EF4-FFF2-40B4-BE49-F238E27FC236}">
                <a16:creationId xmlns:a16="http://schemas.microsoft.com/office/drawing/2014/main" id="{93183F06-4123-4E31-92E1-8356CF7D66AC}"/>
              </a:ext>
            </a:extLst>
          </p:cNvPr>
          <p:cNvSpPr>
            <a:spLocks noGrp="1"/>
          </p:cNvSpPr>
          <p:nvPr>
            <p:ph idx="1"/>
          </p:nvPr>
        </p:nvSpPr>
        <p:spPr>
          <a:xfrm>
            <a:off x="578663" y="1765044"/>
            <a:ext cx="11174185" cy="4770098"/>
          </a:xfrm>
        </p:spPr>
        <p:txBody>
          <a:bodyPr/>
          <a:lstStyle/>
          <a:p>
            <a:pPr marL="0" indent="0">
              <a:spcAft>
                <a:spcPts val="800"/>
              </a:spcAft>
              <a:buNone/>
            </a:pPr>
            <a:endParaRPr lang="en-US" dirty="0">
              <a:solidFill>
                <a:schemeClr val="tx1"/>
              </a:solidFill>
            </a:endParaRPr>
          </a:p>
        </p:txBody>
      </p:sp>
    </p:spTree>
    <p:extLst>
      <p:ext uri="{BB962C8B-B14F-4D97-AF65-F5344CB8AC3E}">
        <p14:creationId xmlns:p14="http://schemas.microsoft.com/office/powerpoint/2010/main" val="26727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29416AA0540C42B015682282C961AD" ma:contentTypeVersion="24" ma:contentTypeDescription="Create a new document." ma:contentTypeScope="" ma:versionID="36a3c140d5bd911b1a0006c1d985e21a">
  <xsd:schema xmlns:xsd="http://www.w3.org/2001/XMLSchema" xmlns:xs="http://www.w3.org/2001/XMLSchema" xmlns:p="http://schemas.microsoft.com/office/2006/metadata/properties" xmlns:ns2="a7b50396-0b06-45c1-b28e-46f86d566a10" xmlns:ns3="985ec44e-1bab-4c0b-9df0-6ba128686fc9" xmlns:ns4="c15478a5-0be8-4f5d-8383-b307d5ba8bf6" targetNamespace="http://schemas.microsoft.com/office/2006/metadata/properties" ma:root="true" ma:fieldsID="f5def544537b1b6d94c5bc30794cc407" ns2:_="" ns3:_="" ns4:_="">
    <xsd:import namespace="a7b50396-0b06-45c1-b28e-46f86d566a10"/>
    <xsd:import namespace="985ec44e-1bab-4c0b-9df0-6ba128686fc9"/>
    <xsd:import namespace="c15478a5-0be8-4f5d-8383-b307d5ba8bf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4:SharedWithUsers" minOccurs="0"/>
                <xsd:element ref="ns4:SharedWithDetails" minOccurs="0"/>
                <xsd:element ref="ns4:TaxKeywordTaxHTField" minOccurs="0"/>
                <xsd:element ref="ns2:_Flow_SignoffStatus" minOccurs="0"/>
                <xsd:element ref="ns2:Reviewer" minOccurs="0"/>
                <xsd:element ref="ns2:MariaJoseOrtiz" minOccurs="0"/>
                <xsd:element ref="ns2:MediaServiceObjectDetectorVersions" minOccurs="0"/>
                <xsd:element ref="ns2:Notes" minOccurs="0"/>
                <xsd:element ref="ns2:Sen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50396-0b06-45c1-b28e-46f86d566a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Flow_SignoffStatus" ma:index="23" nillable="true" ma:displayName="Sign-off status" ma:internalName="Sign_x002d_off_x0020_status">
      <xsd:simpleType>
        <xsd:restriction base="dms:Text"/>
      </xsd:simpleType>
    </xsd:element>
    <xsd:element name="Reviewer" ma:index="24" nillable="true" ma:displayName="Reviewer" ma:format="Dropdown" ma:internalName="Reviewer">
      <xsd:simpleType>
        <xsd:restriction base="dms:Text">
          <xsd:maxLength value="255"/>
        </xsd:restriction>
      </xsd:simpleType>
    </xsd:element>
    <xsd:element name="MariaJoseOrtiz" ma:index="25" nillable="true" ma:displayName="Maria Jose Ortiz" ma:description="REVISED BY AF" ma:format="Dropdown" ma:internalName="MariaJoseOrtiz">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Notes" ma:index="27" nillable="true" ma:displayName="Notes" ma:format="Dropdown" ma:internalName="Notes">
      <xsd:simpleType>
        <xsd:restriction base="dms:Note">
          <xsd:maxLength value="255"/>
        </xsd:restriction>
      </xsd:simpleType>
    </xsd:element>
    <xsd:element name="Sent" ma:index="28" nillable="true" ma:displayName="Sent" ma:format="Dropdown" ma:internalName="Sent">
      <xsd:simpleType>
        <xsd:restriction base="dms:Choice">
          <xsd:enumeration value="Sent"/>
          <xsd:enumeration value="Pending"/>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db64542-7ae3-4878-aafe-ea4cd8782300}" ma:internalName="TaxCatchAll" ma:showField="CatchAllData" ma:web="c15478a5-0be8-4f5d-8383-b307d5ba8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5478a5-0be8-4f5d-8383-b307d5ba8bf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78175662-8596-484a-92c7-351d01561e22"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a7b50396-0b06-45c1-b28e-46f86d566a10" xsi:nil="true"/>
    <TaxCatchAll xmlns="985ec44e-1bab-4c0b-9df0-6ba128686fc9" xsi:nil="true"/>
    <TaxKeywordTaxHTField xmlns="c15478a5-0be8-4f5d-8383-b307d5ba8bf6">
      <Terms xmlns="http://schemas.microsoft.com/office/infopath/2007/PartnerControls"/>
    </TaxKeywordTaxHTField>
    <lcf76f155ced4ddcb4097134ff3c332f xmlns="a7b50396-0b06-45c1-b28e-46f86d566a10">
      <Terms xmlns="http://schemas.microsoft.com/office/infopath/2007/PartnerControls"/>
    </lcf76f155ced4ddcb4097134ff3c332f>
    <MariaJoseOrtiz xmlns="a7b50396-0b06-45c1-b28e-46f86d566a10" xsi:nil="true"/>
    <Notes xmlns="a7b50396-0b06-45c1-b28e-46f86d566a10" xsi:nil="true"/>
    <Sent xmlns="a7b50396-0b06-45c1-b28e-46f86d566a10" xsi:nil="true"/>
    <Reviewer xmlns="a7b50396-0b06-45c1-b28e-46f86d566a10" xsi:nil="true"/>
  </documentManagement>
</p:properties>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0C4EA8C9-4D5C-4488-84BE-90CB03A92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b50396-0b06-45c1-b28e-46f86d566a10"/>
    <ds:schemaRef ds:uri="985ec44e-1bab-4c0b-9df0-6ba128686fc9"/>
    <ds:schemaRef ds:uri="c15478a5-0be8-4f5d-8383-b307d5ba8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439D9-8631-4FC1-BCE0-1BDB23425EE1}">
  <ds:schemaRefs>
    <ds:schemaRef ds:uri="http://schemas.microsoft.com/office/2006/documentManagement/types"/>
    <ds:schemaRef ds:uri="http://purl.org/dc/elements/1.1/"/>
    <ds:schemaRef ds:uri="http://purl.org/dc/dcmitype/"/>
    <ds:schemaRef ds:uri="6dc4bcd6-49db-4c07-9060-8acfc67cef9f"/>
    <ds:schemaRef ds:uri="http://schemas.microsoft.com/sharepoint/v3"/>
    <ds:schemaRef ds:uri="http://purl.org/dc/terms/"/>
    <ds:schemaRef ds:uri="http://schemas.microsoft.com/office/2006/metadata/properties"/>
    <ds:schemaRef ds:uri="fb0879af-3eba-417a-a55a-ffe6dcd6ca77"/>
    <ds:schemaRef ds:uri="http://www.w3.org/XML/1998/namespace"/>
    <ds:schemaRef ds:uri="http://schemas.microsoft.com/office/infopath/2007/PartnerControls"/>
    <ds:schemaRef ds:uri="http://schemas.openxmlformats.org/package/2006/metadata/core-properties"/>
    <ds:schemaRef ds:uri="a7b50396-0b06-45c1-b28e-46f86d566a10"/>
    <ds:schemaRef ds:uri="985ec44e-1bab-4c0b-9df0-6ba128686fc9"/>
    <ds:schemaRef ds:uri="c15478a5-0be8-4f5d-8383-b307d5ba8bf6"/>
  </ds:schemaRefs>
</ds:datastoreItem>
</file>

<file path=docMetadata/LabelInfo.xml><?xml version="1.0" encoding="utf-8"?>
<clbl:labelList xmlns:clbl="http://schemas.microsoft.com/office/2020/mipLabelMetadata">
  <clbl:label id="{0f9e35db-544f-4f60-bdcc-5ea416e6dc70}" enabled="0" method="" siteId="{0f9e35db-544f-4f60-bdcc-5ea416e6dc70}" removed="1"/>
</clbl:labelList>
</file>

<file path=docProps/app.xml><?xml version="1.0" encoding="utf-8"?>
<Properties xmlns="http://schemas.openxmlformats.org/officeDocument/2006/extended-properties" xmlns:vt="http://schemas.openxmlformats.org/officeDocument/2006/docPropsVTypes">
  <Template>Ocean presentation</Template>
  <TotalTime>0</TotalTime>
  <Words>214</Words>
  <Application>Microsoft Office PowerPoint</Application>
  <PresentationFormat>Widescreen</PresentationFormat>
  <Paragraphs>32</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Century Gothic</vt:lpstr>
      <vt:lpstr>Office Theme</vt:lpstr>
      <vt:lpstr>PowerPoint Presentation</vt:lpstr>
      <vt:lpstr>Текущие данные о популяциях сайгака в [название страны]</vt:lpstr>
      <vt:lpstr>Пять основных угроз для сайгака</vt:lpstr>
      <vt:lpstr>Пять основных мер по сохранению сайгака 2021-2025</vt:lpstr>
      <vt:lpstr>Пять приоритетных мер до 2030</vt:lpstr>
      <vt:lpstr>Координатор по вопросам Сайга МОВ в [название страны]</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2025-02-19T10:52:05Z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0x0101009929416AA0540C42B015682282C961AD</vt:lpwstr>
  </property>
</Properties>
</file>