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2" r:id="rId8"/>
    <p:sldId id="261" r:id="rId9"/>
    <p:sldId id="263" r:id="rId10"/>
    <p:sldId id="264" r:id="rId11"/>
    <p:sldId id="266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300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939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184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59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73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17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01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36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619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9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B2203-6B8E-4803-84A8-2D5E56254E9B}" type="datetimeFigureOut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87568-8A48-4D22-BB25-E047BF3F5C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79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0286" y="1641475"/>
            <a:ext cx="7772400" cy="3375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Report to the Strategic and Planning Meeting of the CMS Scientific Council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2700" dirty="0" smtClean="0"/>
              <a:t>Formia, Italy Oct 9-11, 2013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86" y="914400"/>
            <a:ext cx="76327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673600"/>
            <a:ext cx="3276600" cy="218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182" y="4953000"/>
            <a:ext cx="3137344" cy="190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5016500"/>
            <a:ext cx="2667000" cy="14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33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63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Sharks, rays, and sawfish</a:t>
            </a:r>
            <a:br>
              <a:rPr lang="en-US" dirty="0" smtClean="0"/>
            </a:br>
            <a:r>
              <a:rPr lang="en-US" dirty="0" smtClean="0"/>
              <a:t>opportunity w/new sharks agreement; obvious interest in sharks, how does CMS listing relate to listing on the shark MOU?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7"/>
            <a:ext cx="4572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20783"/>
            <a:ext cx="4572000" cy="68857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609600"/>
            <a:ext cx="71628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Sharks, Rays, and Sawfish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07765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IUCN assessments, recent review of Parana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4923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199" y="4017818"/>
            <a:ext cx="54725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South America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2436"/>
            <a:ext cx="5980922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82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owner\Documents\cms scientific council meeting 2013\photos\800px-Tuna_ensna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44059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2673" y="57150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Review of Migratory Marine Fish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63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Current / Future Partnerships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524000"/>
            <a:ext cx="7848600" cy="41148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IUCN/WI Freshwater Fish Specialist Group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IUCN Red List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IUCN Shark Specialist Group / Shark MOU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World Fish Migration Day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Freshwater Literacy Guide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50289"/>
            <a:ext cx="2590800" cy="18423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018" y="5044016"/>
            <a:ext cx="1198228" cy="18486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246" y="5044017"/>
            <a:ext cx="3101746" cy="18486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632" y="5050288"/>
            <a:ext cx="2378367" cy="180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2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 status of fish on the appendices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2286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</a:rPr>
              <a:t>Current Status of Fish on the CMS Appendices</a:t>
            </a:r>
            <a:endParaRPr lang="en-US" sz="3200" u="sng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953000"/>
            <a:ext cx="25908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turgeon (19 species)</a:t>
            </a:r>
          </a:p>
          <a:p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hark (7species)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Catfish (1 species)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Ray (1 species)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9600" y="1142998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 species CMS Appendix I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27 species CMS Appendix II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8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Recent additions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9354" y="-152400"/>
            <a:ext cx="9353354" cy="70059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7709" y="4800600"/>
            <a:ext cx="5715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COP 9</a:t>
            </a:r>
          </a:p>
          <a:p>
            <a:r>
              <a:rPr lang="en-US" sz="2000" i="1" dirty="0" smtClean="0">
                <a:solidFill>
                  <a:schemeClr val="bg1"/>
                </a:solidFill>
              </a:rPr>
              <a:t>Isurus oxyrinchus (shortfin mako)</a:t>
            </a:r>
          </a:p>
          <a:p>
            <a:r>
              <a:rPr lang="en-US" sz="2000" i="1" dirty="0" smtClean="0">
                <a:solidFill>
                  <a:schemeClr val="bg1"/>
                </a:solidFill>
              </a:rPr>
              <a:t>Isurus paucus (longfin mako)</a:t>
            </a:r>
          </a:p>
          <a:p>
            <a:r>
              <a:rPr lang="en-US" sz="2000" i="1" dirty="0" smtClean="0">
                <a:solidFill>
                  <a:schemeClr val="bg1"/>
                </a:solidFill>
              </a:rPr>
              <a:t>Lamna nasus (porbeagle)</a:t>
            </a:r>
          </a:p>
          <a:p>
            <a:r>
              <a:rPr lang="en-US" sz="2000" i="1" dirty="0" smtClean="0">
                <a:solidFill>
                  <a:schemeClr val="bg1"/>
                </a:solidFill>
              </a:rPr>
              <a:t>Squalus acanthias</a:t>
            </a:r>
            <a:r>
              <a:rPr lang="en-US" sz="2000" dirty="0" smtClean="0">
                <a:solidFill>
                  <a:schemeClr val="bg1"/>
                </a:solidFill>
              </a:rPr>
              <a:t> (spiny dogfish)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3600" y="55418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COP 10</a:t>
            </a:r>
          </a:p>
          <a:p>
            <a:r>
              <a:rPr lang="en-US" sz="2000" i="1" dirty="0" smtClean="0">
                <a:solidFill>
                  <a:schemeClr val="bg1"/>
                </a:solidFill>
              </a:rPr>
              <a:t>Manta birostris </a:t>
            </a:r>
            <a:r>
              <a:rPr lang="en-US" sz="2000" dirty="0" smtClean="0">
                <a:solidFill>
                  <a:schemeClr val="bg1"/>
                </a:solidFill>
              </a:rPr>
              <a:t>(manta ray)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86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new listings</a:t>
            </a:r>
            <a:br>
              <a:rPr lang="en-US" dirty="0" smtClean="0"/>
            </a:br>
            <a:r>
              <a:rPr lang="en-US" dirty="0" smtClean="0"/>
              <a:t>(South American species)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" y="-13855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228600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Potential New Listings on Appendix II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5105400"/>
            <a:ext cx="5029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4 species of freshwater fish from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South America (submitted by Paraguay):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i="1" dirty="0" smtClean="0">
                <a:solidFill>
                  <a:schemeClr val="bg1"/>
                </a:solidFill>
              </a:rPr>
              <a:t>Brycon orbignyanus, Salminus hilarii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i="1" dirty="0" smtClean="0">
                <a:solidFill>
                  <a:schemeClr val="bg1"/>
                </a:solidFill>
              </a:rPr>
              <a:t>Genidens barbus </a:t>
            </a:r>
            <a:r>
              <a:rPr lang="en-US" sz="2000" dirty="0" smtClean="0">
                <a:solidFill>
                  <a:schemeClr val="bg1"/>
                </a:solidFill>
              </a:rPr>
              <a:t>and </a:t>
            </a:r>
            <a:r>
              <a:rPr lang="en-US" sz="2000" i="1" dirty="0" smtClean="0">
                <a:solidFill>
                  <a:schemeClr val="bg1"/>
                </a:solidFill>
              </a:rPr>
              <a:t>Zungaro jahu</a:t>
            </a:r>
            <a:endParaRPr lang="en-US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60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new “shark” listings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76200"/>
            <a:ext cx="9479490" cy="7109618"/>
          </a:xfrm>
        </p:spPr>
      </p:pic>
      <p:sp>
        <p:nvSpPr>
          <p:cNvPr id="7" name="TextBox 6"/>
          <p:cNvSpPr txBox="1"/>
          <p:nvPr/>
        </p:nvSpPr>
        <p:spPr>
          <a:xfrm>
            <a:off x="381000" y="57150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Proposals circulating for hammerhead, angel shark, sawfish, and several species of ray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09306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Potential new shark listings on Appendix I or II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7036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CERTAINLY MANY FISH SPECIES </a:t>
            </a:r>
            <a:br>
              <a:rPr lang="en-US" dirty="0" smtClean="0"/>
            </a:br>
            <a:r>
              <a:rPr lang="en-US" dirty="0" smtClean="0"/>
              <a:t>WOULD BENEFIT FROM CMS LISTING BUT…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47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Lack of geographic coverage</a:t>
            </a:r>
            <a:br>
              <a:rPr lang="en-US" dirty="0" smtClean="0"/>
            </a:br>
            <a:r>
              <a:rPr lang="en-US" dirty="0" smtClean="0"/>
              <a:t>(e.g. Mekong species, taimen)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38380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3800"/>
            <a:ext cx="4572000" cy="3124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3733800"/>
            <a:ext cx="4572000" cy="3124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0"/>
            <a:ext cx="4572001" cy="38380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" y="762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Range states of high priority species not party to CMS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23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Lack of information</a:t>
            </a:r>
            <a:br>
              <a:rPr lang="en-US" dirty="0" smtClean="0"/>
            </a:br>
            <a:r>
              <a:rPr lang="en-US" dirty="0" smtClean="0"/>
              <a:t>(South American species, some marine species like sawfish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0"/>
            <a:ext cx="5257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Lack of Information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38600" y="5486400"/>
            <a:ext cx="502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On fish migration, especially in tropical </a:t>
            </a:r>
            <a:r>
              <a:rPr lang="en-US" sz="3200" dirty="0"/>
              <a:t>s</a:t>
            </a:r>
            <a:r>
              <a:rPr lang="en-US" sz="3200" dirty="0" smtClean="0"/>
              <a:t>ystems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0943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296400" cy="69752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152400"/>
            <a:ext cx="8534400" cy="132343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Lack of consensus that CMS is the most appropriate management instrument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05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</TotalTime>
  <Words>231</Words>
  <Application>Microsoft Office PowerPoint</Application>
  <PresentationFormat>On-screen Show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 Report to the Strategic and Planning Meeting of the CMS Scientific Council  Formia, Italy Oct 9-11, 2013  </vt:lpstr>
      <vt:lpstr>Current status of fish on the appendices</vt:lpstr>
      <vt:lpstr>Recent additions</vt:lpstr>
      <vt:lpstr>Potential new listings (South American species)</vt:lpstr>
      <vt:lpstr>4 new “shark” listings</vt:lpstr>
      <vt:lpstr>CERTAINLY MANY FISH SPECIES  WOULD BENEFIT FROM CMS LISTING BUT…</vt:lpstr>
      <vt:lpstr>Lack of geographic coverage (e.g. Mekong species, taimen)</vt:lpstr>
      <vt:lpstr>Lack of information (South American species, some marine species like sawfish</vt:lpstr>
      <vt:lpstr>PowerPoint Presentation</vt:lpstr>
      <vt:lpstr>Opportunities</vt:lpstr>
      <vt:lpstr>Sharks, rays, and sawfish opportunity w/new sharks agreement; obvious interest in sharks, how does CMS listing relate to listing on the shark MOU?  </vt:lpstr>
      <vt:lpstr> IUCN assessments, recent review of Parana</vt:lpstr>
      <vt:lpstr>PowerPoint Presentation</vt:lpstr>
      <vt:lpstr>Current / Future Partnerships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Robert Vagg</cp:lastModifiedBy>
  <cp:revision>26</cp:revision>
  <dcterms:created xsi:type="dcterms:W3CDTF">2013-10-08T12:46:37Z</dcterms:created>
  <dcterms:modified xsi:type="dcterms:W3CDTF">2013-10-24T12:13:41Z</dcterms:modified>
</cp:coreProperties>
</file>