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78649C9-F895-4C45-8A51-7E467860A445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D67CF54-0C2F-4051-B378-26A7F1D4D63E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CMS Scientific Council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Working Group on Birds</a:t>
            </a:r>
          </a:p>
          <a:p>
            <a:r>
              <a:rPr lang="en-GB" sz="3200" dirty="0" err="1" smtClean="0"/>
              <a:t>Formia</a:t>
            </a:r>
            <a:r>
              <a:rPr lang="en-GB" sz="3200" dirty="0" smtClean="0"/>
              <a:t> Oct 2013</a:t>
            </a:r>
            <a:endParaRPr lang="en-GB" sz="3200" dirty="0"/>
          </a:p>
        </p:txBody>
      </p:sp>
      <p:pic>
        <p:nvPicPr>
          <p:cNvPr id="1026" name="Picture 2" descr="C:\Users\leon.bennun\Documents\Powerpoints\Powerpoints 2013\CMS Sci Council\Pics for report\Dalmatian pelica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0" t="10096" r="24598" b="232"/>
          <a:stretch/>
        </p:blipFill>
        <p:spPr bwMode="auto">
          <a:xfrm>
            <a:off x="0" y="2673927"/>
            <a:ext cx="4100945" cy="4173341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22425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leon.bennun\Documents\Photos\BirdLife pics\Pictur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050"/>
            <a:ext cx="9144000" cy="6089904"/>
          </a:xfrm>
          <a:prstGeom prst="flowChartPunchedTap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Connector 3"/>
          <p:cNvSpPr/>
          <p:nvPr/>
        </p:nvSpPr>
        <p:spPr>
          <a:xfrm>
            <a:off x="7668344" y="5805264"/>
            <a:ext cx="792088" cy="740698"/>
          </a:xfrm>
          <a:prstGeom prst="flowChartConnector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2060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on.bennun\Documents\Powerpoints\Powerpoints 2013\CMS Sci Council\Pics for report\BMImg_25126_25126_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9000" contras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244" r="6364"/>
          <a:stretch/>
        </p:blipFill>
        <p:spPr bwMode="auto">
          <a:xfrm>
            <a:off x="4569421" y="2636912"/>
            <a:ext cx="4611091" cy="424847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399032"/>
          </a:xfrm>
        </p:spPr>
        <p:txBody>
          <a:bodyPr/>
          <a:lstStyle/>
          <a:p>
            <a:r>
              <a:rPr lang="en-GB" dirty="0" smtClean="0"/>
              <a:t>Taxonomy res 10.13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340767"/>
            <a:ext cx="7581946" cy="514315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Workshop yesterday moved debate forward</a:t>
            </a:r>
          </a:p>
          <a:p>
            <a:r>
              <a:rPr lang="en-GB" sz="3600" dirty="0" smtClean="0"/>
              <a:t>Importance of IUCN Red List for CMS instruments stressed</a:t>
            </a:r>
          </a:p>
          <a:p>
            <a:r>
              <a:rPr lang="en-GB" sz="3600" dirty="0" smtClean="0"/>
              <a:t>CITES and CMS/AEWA/Raptor </a:t>
            </a:r>
            <a:r>
              <a:rPr lang="en-GB" sz="3600" dirty="0" err="1" smtClean="0"/>
              <a:t>MoU</a:t>
            </a:r>
            <a:r>
              <a:rPr lang="en-GB" sz="3600" dirty="0" smtClean="0"/>
              <a:t> Sects to undertake analysis of changes implied by provisional new BirdLife list for non-passerines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4584562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on.bennun\Documents\Powerpoints\Powerpoints 2013\CMS Sci Council\Pics for report\Poisoned vultur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" t="12214" r="26699"/>
          <a:stretch/>
        </p:blipFill>
        <p:spPr bwMode="auto">
          <a:xfrm>
            <a:off x="6112483" y="-9663"/>
            <a:ext cx="3006187" cy="280831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GB" dirty="0" smtClean="0"/>
              <a:t>Poisoning res 10.26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26038"/>
            <a:ext cx="8291264" cy="518457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Funding </a:t>
            </a:r>
            <a:r>
              <a:rPr lang="en-GB" dirty="0"/>
              <a:t>from </a:t>
            </a:r>
            <a:r>
              <a:rPr lang="en-GB" dirty="0" smtClean="0"/>
              <a:t>UK DEFRA </a:t>
            </a:r>
            <a:r>
              <a:rPr lang="en-GB" dirty="0"/>
              <a:t>and Raptor </a:t>
            </a:r>
            <a:r>
              <a:rPr lang="en-GB" dirty="0" err="1"/>
              <a:t>MoU</a:t>
            </a:r>
            <a:r>
              <a:rPr lang="en-GB" dirty="0"/>
              <a:t> for </a:t>
            </a:r>
            <a:r>
              <a:rPr lang="en-GB" dirty="0" smtClean="0"/>
              <a:t>co-ordinator</a:t>
            </a:r>
          </a:p>
          <a:p>
            <a:r>
              <a:rPr lang="en-GB" dirty="0" err="1" smtClean="0"/>
              <a:t>Symone</a:t>
            </a:r>
            <a:r>
              <a:rPr lang="en-GB" dirty="0" smtClean="0"/>
              <a:t> </a:t>
            </a:r>
            <a:r>
              <a:rPr lang="en-GB" dirty="0" err="1"/>
              <a:t>Krimowa</a:t>
            </a:r>
            <a:r>
              <a:rPr lang="en-GB" dirty="0"/>
              <a:t> </a:t>
            </a:r>
            <a:r>
              <a:rPr lang="en-GB" dirty="0" smtClean="0"/>
              <a:t>appointed </a:t>
            </a:r>
            <a:r>
              <a:rPr lang="en-GB" dirty="0"/>
              <a:t>April </a:t>
            </a:r>
            <a:r>
              <a:rPr lang="en-GB" dirty="0" smtClean="0"/>
              <a:t>2012 based at RSPB</a:t>
            </a:r>
            <a:endParaRPr lang="en-GB" dirty="0"/>
          </a:p>
          <a:p>
            <a:r>
              <a:rPr lang="en-GB" dirty="0" smtClean="0"/>
              <a:t>Richard </a:t>
            </a:r>
            <a:r>
              <a:rPr lang="en-GB" dirty="0"/>
              <a:t>Shore (</a:t>
            </a:r>
            <a:r>
              <a:rPr lang="en-GB" dirty="0" smtClean="0"/>
              <a:t>CEH, UK) appointed Working Group Chair </a:t>
            </a:r>
            <a:endParaRPr lang="en-GB" dirty="0"/>
          </a:p>
          <a:p>
            <a:r>
              <a:rPr lang="en-GB" dirty="0" smtClean="0"/>
              <a:t>Reviews produced of rodenticides</a:t>
            </a:r>
            <a:r>
              <a:rPr lang="en-GB" dirty="0"/>
              <a:t>, agrochemicals, </a:t>
            </a:r>
            <a:r>
              <a:rPr lang="en-GB" dirty="0" smtClean="0"/>
              <a:t>veterinary pharmaceuticals, </a:t>
            </a:r>
            <a:r>
              <a:rPr lang="en-GB" dirty="0"/>
              <a:t>lead, poison </a:t>
            </a:r>
            <a:r>
              <a:rPr lang="en-GB" dirty="0" smtClean="0"/>
              <a:t>baits</a:t>
            </a:r>
          </a:p>
          <a:p>
            <a:r>
              <a:rPr lang="en-GB" dirty="0" smtClean="0"/>
              <a:t>Workshop May 2013 in Tunisia May– agreed priority issues and actions</a:t>
            </a:r>
            <a:endParaRPr lang="en-GB" dirty="0"/>
          </a:p>
          <a:p>
            <a:r>
              <a:rPr lang="en-GB" dirty="0" smtClean="0"/>
              <a:t>Guidance on priority issues in preparation</a:t>
            </a:r>
          </a:p>
          <a:p>
            <a:r>
              <a:rPr lang="en-GB" dirty="0" smtClean="0"/>
              <a:t>Pilot </a:t>
            </a:r>
            <a:r>
              <a:rPr lang="en-GB" dirty="0"/>
              <a:t>project </a:t>
            </a:r>
            <a:r>
              <a:rPr lang="en-GB" dirty="0" smtClean="0"/>
              <a:t>on agrochemicals with Migratory Soaring Birds project (Red Sea/Rift Valley) </a:t>
            </a:r>
          </a:p>
        </p:txBody>
      </p:sp>
    </p:spTree>
    <p:extLst>
      <p:ext uri="{BB962C8B-B14F-4D97-AF65-F5344CB8AC3E}">
        <p14:creationId xmlns:p14="http://schemas.microsoft.com/office/powerpoint/2010/main" val="404191207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on.bennun\Documents\Powerpoints\Powerpoints 2013\CMS Sci Council\Pics for report\wood-warbler13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4546" r="18484"/>
          <a:stretch/>
        </p:blipFill>
        <p:spPr bwMode="auto">
          <a:xfrm>
            <a:off x="0" y="4736976"/>
            <a:ext cx="2256408" cy="212102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152" y="-99392"/>
            <a:ext cx="5652120" cy="1399032"/>
          </a:xfrm>
        </p:spPr>
        <p:txBody>
          <a:bodyPr>
            <a:normAutofit/>
          </a:bodyPr>
          <a:lstStyle/>
          <a:p>
            <a:r>
              <a:rPr lang="en-GB" dirty="0" err="1" smtClean="0"/>
              <a:t>Landbirds</a:t>
            </a:r>
            <a:r>
              <a:rPr lang="en-GB" dirty="0" smtClean="0"/>
              <a:t>  res 10.27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052736"/>
            <a:ext cx="7380312" cy="547260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Coordinator </a:t>
            </a:r>
            <a:r>
              <a:rPr lang="en-GB" dirty="0"/>
              <a:t>Temidayo Osinubi </a:t>
            </a:r>
            <a:r>
              <a:rPr lang="en-GB" dirty="0" smtClean="0"/>
              <a:t>appointed early </a:t>
            </a:r>
            <a:r>
              <a:rPr lang="en-GB" dirty="0"/>
              <a:t>2012 </a:t>
            </a:r>
            <a:r>
              <a:rPr lang="en-GB" dirty="0" smtClean="0"/>
              <a:t>- funded </a:t>
            </a:r>
            <a:r>
              <a:rPr lang="en-GB" dirty="0"/>
              <a:t>by </a:t>
            </a:r>
            <a:r>
              <a:rPr lang="en-GB" dirty="0" smtClean="0"/>
              <a:t>Swiss and Swedish BirdLife Partners</a:t>
            </a:r>
            <a:endParaRPr lang="en-GB" dirty="0"/>
          </a:p>
          <a:p>
            <a:r>
              <a:rPr lang="en-GB" dirty="0" err="1" smtClean="0"/>
              <a:t>Landbirds</a:t>
            </a:r>
            <a:r>
              <a:rPr lang="en-GB" dirty="0" smtClean="0"/>
              <a:t> Working Group funded by Switzerland</a:t>
            </a:r>
          </a:p>
          <a:p>
            <a:pPr lvl="1"/>
            <a:r>
              <a:rPr lang="en-GB" dirty="0" smtClean="0"/>
              <a:t>Chaired by Olivier </a:t>
            </a:r>
            <a:r>
              <a:rPr lang="en-GB" dirty="0" err="1" smtClean="0"/>
              <a:t>Biber</a:t>
            </a:r>
            <a:r>
              <a:rPr lang="en-GB" dirty="0" smtClean="0"/>
              <a:t> 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et Accra August 2012 to develop draft Action Plan </a:t>
            </a:r>
          </a:p>
          <a:p>
            <a:r>
              <a:rPr lang="en-GB" dirty="0" smtClean="0"/>
              <a:t>Comments received from Scientific Council</a:t>
            </a:r>
          </a:p>
          <a:p>
            <a:r>
              <a:rPr lang="en-GB" dirty="0"/>
              <a:t>N</a:t>
            </a:r>
            <a:r>
              <a:rPr lang="en-GB" dirty="0" smtClean="0"/>
              <a:t>ew draft in progress and soon to be circulated</a:t>
            </a:r>
          </a:p>
          <a:p>
            <a:r>
              <a:rPr lang="en-GB" dirty="0" smtClean="0"/>
              <a:t>Options for implementation mechanism need exploration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22523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692696"/>
            <a:ext cx="8229600" cy="1399032"/>
          </a:xfrm>
        </p:spPr>
        <p:txBody>
          <a:bodyPr/>
          <a:lstStyle/>
          <a:p>
            <a:r>
              <a:rPr lang="en-GB" dirty="0" err="1" smtClean="0"/>
              <a:t>Saker</a:t>
            </a:r>
            <a:r>
              <a:rPr lang="en-GB" dirty="0" smtClean="0"/>
              <a:t> Falcon res 10.28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Saker</a:t>
            </a:r>
            <a:r>
              <a:rPr lang="en-GB" dirty="0" smtClean="0"/>
              <a:t> Task Force met March 2012</a:t>
            </a:r>
          </a:p>
          <a:p>
            <a:r>
              <a:rPr lang="en-GB" dirty="0" smtClean="0"/>
              <a:t>Funds for STF raised from Saudi </a:t>
            </a:r>
            <a:r>
              <a:rPr lang="en-GB" dirty="0"/>
              <a:t>Wildlife Authority, </a:t>
            </a:r>
            <a:r>
              <a:rPr lang="en-GB" dirty="0" smtClean="0"/>
              <a:t>European </a:t>
            </a:r>
            <a:r>
              <a:rPr lang="en-GB" dirty="0"/>
              <a:t>Union and </a:t>
            </a:r>
            <a:r>
              <a:rPr lang="en-GB" dirty="0" smtClean="0"/>
              <a:t>CITES Secretariat</a:t>
            </a:r>
          </a:p>
          <a:p>
            <a:r>
              <a:rPr lang="en-GB" dirty="0" smtClean="0"/>
              <a:t>Four working groups active Feb-Jul 2013 – valuable outputs including new population modelling</a:t>
            </a:r>
          </a:p>
          <a:p>
            <a:r>
              <a:rPr lang="en-GB" dirty="0" smtClean="0"/>
              <a:t>Stakeholder workshop and second STF meeting held Sep 2013, Abu Dhabi – identified key issues and actions</a:t>
            </a:r>
          </a:p>
          <a:p>
            <a:r>
              <a:rPr lang="en-GB" dirty="0" smtClean="0"/>
              <a:t>Second draft Action Plan in preparation</a:t>
            </a:r>
            <a:endParaRPr lang="en-GB" dirty="0"/>
          </a:p>
        </p:txBody>
      </p:sp>
      <p:pic>
        <p:nvPicPr>
          <p:cNvPr id="5122" name="Picture 2" descr="C:\Users\leon.bennun\Documents\Powerpoints\Powerpoints 2013\CMS Sci Council\Pics for report\Sak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6"/>
          <a:stretch/>
        </p:blipFill>
        <p:spPr bwMode="auto">
          <a:xfrm>
            <a:off x="6451666" y="0"/>
            <a:ext cx="2702206" cy="2492896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72651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267494"/>
            <a:ext cx="8229600" cy="1399032"/>
          </a:xfrm>
        </p:spPr>
        <p:txBody>
          <a:bodyPr/>
          <a:lstStyle/>
          <a:p>
            <a:r>
              <a:rPr lang="en-GB" dirty="0" smtClean="0"/>
              <a:t>Concerted Action res 10.23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3917032"/>
          </a:xfrm>
        </p:spPr>
        <p:txBody>
          <a:bodyPr numCol="2">
            <a:normAutofit/>
          </a:bodyPr>
          <a:lstStyle/>
          <a:p>
            <a:r>
              <a:rPr lang="en-GB" dirty="0"/>
              <a:t>Balearic Shearwater</a:t>
            </a:r>
          </a:p>
          <a:p>
            <a:r>
              <a:rPr lang="en-GB" dirty="0"/>
              <a:t>Dalmatian Pelican</a:t>
            </a:r>
          </a:p>
          <a:p>
            <a:r>
              <a:rPr lang="en-GB" dirty="0" smtClean="0"/>
              <a:t>Swan Goose</a:t>
            </a:r>
            <a:endParaRPr lang="en-GB" dirty="0"/>
          </a:p>
          <a:p>
            <a:r>
              <a:rPr lang="en-GB" dirty="0"/>
              <a:t>Lesser White-fronted Goose</a:t>
            </a:r>
          </a:p>
          <a:p>
            <a:r>
              <a:rPr lang="en-GB" dirty="0"/>
              <a:t>Marbled Duck</a:t>
            </a:r>
          </a:p>
          <a:p>
            <a:r>
              <a:rPr lang="en-GB" dirty="0">
                <a:solidFill>
                  <a:srgbClr val="66FF66"/>
                </a:solidFill>
              </a:rPr>
              <a:t>Ferruginous Duck</a:t>
            </a:r>
          </a:p>
          <a:p>
            <a:r>
              <a:rPr lang="en-GB" dirty="0"/>
              <a:t>White-headed Duck</a:t>
            </a:r>
          </a:p>
          <a:p>
            <a:r>
              <a:rPr lang="en-GB" dirty="0" err="1"/>
              <a:t>Saker</a:t>
            </a:r>
            <a:r>
              <a:rPr lang="en-GB" dirty="0"/>
              <a:t> Falcon</a:t>
            </a:r>
          </a:p>
          <a:p>
            <a:r>
              <a:rPr lang="en-GB" dirty="0" err="1">
                <a:solidFill>
                  <a:srgbClr val="66FF66"/>
                </a:solidFill>
              </a:rPr>
              <a:t>Houbara</a:t>
            </a:r>
            <a:r>
              <a:rPr lang="en-GB" dirty="0">
                <a:solidFill>
                  <a:srgbClr val="66FF66"/>
                </a:solidFill>
              </a:rPr>
              <a:t> Bustard</a:t>
            </a:r>
          </a:p>
          <a:p>
            <a:r>
              <a:rPr lang="en-GB" dirty="0"/>
              <a:t>Red Knot</a:t>
            </a:r>
          </a:p>
          <a:p>
            <a:r>
              <a:rPr lang="en-GB" dirty="0"/>
              <a:t>Bristle-</a:t>
            </a:r>
            <a:r>
              <a:rPr lang="en-GB" dirty="0" err="1"/>
              <a:t>thighed</a:t>
            </a:r>
            <a:r>
              <a:rPr lang="en-GB" dirty="0"/>
              <a:t> Curlew</a:t>
            </a:r>
          </a:p>
          <a:p>
            <a:r>
              <a:rPr lang="en-GB" dirty="0"/>
              <a:t>Blue Swallow</a:t>
            </a:r>
          </a:p>
          <a:p>
            <a:pPr marL="64008" indent="0">
              <a:buNone/>
            </a:pPr>
            <a:endParaRPr lang="en-GB" dirty="0"/>
          </a:p>
        </p:txBody>
      </p:sp>
      <p:pic>
        <p:nvPicPr>
          <p:cNvPr id="6146" name="Picture 2" descr="C:\Users\leon.bennun\Documents\Powerpoints\Powerpoints 2013\CMS Sci Council\Pics for report\521-Blue-Swallow-G022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4" r="10303" b="-12857"/>
          <a:stretch/>
        </p:blipFill>
        <p:spPr bwMode="auto">
          <a:xfrm flipH="1">
            <a:off x="6660231" y="4437112"/>
            <a:ext cx="2991432" cy="2730624"/>
          </a:xfrm>
          <a:prstGeom prst="flowChartConnector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99744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732240" cy="1700808"/>
          </a:xfrm>
        </p:spPr>
        <p:txBody>
          <a:bodyPr/>
          <a:lstStyle/>
          <a:p>
            <a:r>
              <a:rPr lang="en-GB" dirty="0" smtClean="0"/>
              <a:t>Concerted Action res 10.23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6768752" cy="532859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Bristle-</a:t>
            </a:r>
            <a:r>
              <a:rPr lang="en-GB" dirty="0" err="1" smtClean="0"/>
              <a:t>thighed</a:t>
            </a:r>
            <a:r>
              <a:rPr lang="en-GB" dirty="0" smtClean="0"/>
              <a:t> </a:t>
            </a:r>
            <a:r>
              <a:rPr lang="en-GB" dirty="0"/>
              <a:t>Curlew –</a:t>
            </a:r>
            <a:r>
              <a:rPr lang="en-GB" dirty="0" smtClean="0"/>
              <a:t> </a:t>
            </a:r>
            <a:r>
              <a:rPr lang="en-GB" dirty="0" err="1" smtClean="0"/>
              <a:t>Numeniini</a:t>
            </a:r>
            <a:r>
              <a:rPr lang="en-GB" dirty="0" smtClean="0"/>
              <a:t> Workshop, Wilhelmshaven Sep 2013 </a:t>
            </a:r>
          </a:p>
          <a:p>
            <a:pPr lvl="1"/>
            <a:r>
              <a:rPr lang="en-GB" dirty="0" smtClean="0"/>
              <a:t>38 </a:t>
            </a:r>
            <a:r>
              <a:rPr lang="en-GB" dirty="0" err="1" smtClean="0"/>
              <a:t>Numeniini</a:t>
            </a:r>
            <a:r>
              <a:rPr lang="en-GB" dirty="0" smtClean="0"/>
              <a:t> populations discussed</a:t>
            </a:r>
          </a:p>
          <a:p>
            <a:pPr lvl="1"/>
            <a:r>
              <a:rPr lang="en-GB" dirty="0" smtClean="0"/>
              <a:t>Report in preparation – overview of trends and threats, mini action-plans for each population</a:t>
            </a:r>
          </a:p>
          <a:p>
            <a:r>
              <a:rPr lang="en-GB" dirty="0" err="1" smtClean="0"/>
              <a:t>Houbara</a:t>
            </a:r>
            <a:r>
              <a:rPr lang="en-GB" dirty="0" smtClean="0"/>
              <a:t> </a:t>
            </a:r>
            <a:r>
              <a:rPr lang="en-GB" dirty="0"/>
              <a:t>Bustard – </a:t>
            </a:r>
            <a:r>
              <a:rPr lang="en-GB" dirty="0" smtClean="0"/>
              <a:t>review of Asia </a:t>
            </a:r>
            <a:r>
              <a:rPr lang="en-GB" dirty="0" err="1" smtClean="0"/>
              <a:t>Houbara</a:t>
            </a:r>
            <a:r>
              <a:rPr lang="en-GB" dirty="0" smtClean="0"/>
              <a:t> (status, threats, ways forward) in discussion</a:t>
            </a:r>
            <a:endParaRPr lang="en-GB" dirty="0"/>
          </a:p>
          <a:p>
            <a:r>
              <a:rPr lang="en-GB" dirty="0"/>
              <a:t>Red Knot – working with </a:t>
            </a:r>
            <a:r>
              <a:rPr lang="en-GB" dirty="0" smtClean="0"/>
              <a:t>Western Hemisphere experts to </a:t>
            </a:r>
            <a:r>
              <a:rPr lang="en-GB" dirty="0"/>
              <a:t>develop </a:t>
            </a:r>
            <a:r>
              <a:rPr lang="en-GB" dirty="0" smtClean="0"/>
              <a:t>plan and funding </a:t>
            </a:r>
            <a:r>
              <a:rPr lang="en-GB" dirty="0"/>
              <a:t>proposal for </a:t>
            </a:r>
            <a:r>
              <a:rPr lang="en-GB" i="1" dirty="0" err="1"/>
              <a:t>rufa</a:t>
            </a:r>
            <a:r>
              <a:rPr lang="en-GB" i="1" dirty="0"/>
              <a:t> </a:t>
            </a:r>
            <a:r>
              <a:rPr lang="en-GB" dirty="0"/>
              <a:t>Red </a:t>
            </a:r>
            <a:r>
              <a:rPr lang="en-GB" dirty="0" smtClean="0"/>
              <a:t>Knot</a:t>
            </a:r>
            <a:endParaRPr lang="en-GB" dirty="0"/>
          </a:p>
        </p:txBody>
      </p:sp>
      <p:pic>
        <p:nvPicPr>
          <p:cNvPr id="7170" name="Picture 2" descr="C:\Users\leon.bennun\Documents\Powerpoints\Powerpoints 2013\CMS Sci Council\Pics for report\Red Knot_iStock_000009515067-m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6"/>
          <a:stretch/>
        </p:blipFill>
        <p:spPr bwMode="auto">
          <a:xfrm>
            <a:off x="6522768" y="-27384"/>
            <a:ext cx="2619470" cy="2304256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24242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on.bennun\Documents\Powerpoints\Powerpoints 2013\CMS Sci Council\Pics for report\Power li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9"/>
          <a:stretch/>
        </p:blipFill>
        <p:spPr bwMode="auto">
          <a:xfrm>
            <a:off x="6449611" y="7640"/>
            <a:ext cx="2694389" cy="262927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562670"/>
            <a:ext cx="8147248" cy="850106"/>
          </a:xfrm>
        </p:spPr>
        <p:txBody>
          <a:bodyPr/>
          <a:lstStyle/>
          <a:p>
            <a:r>
              <a:rPr lang="en-GB" dirty="0" smtClean="0"/>
              <a:t>Other follow-up…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857403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Power lines res 10.11</a:t>
            </a:r>
          </a:p>
          <a:p>
            <a:pPr lvl="1"/>
            <a:r>
              <a:rPr lang="en-GB" dirty="0" smtClean="0"/>
              <a:t>Initial discussions on possible CMS Energy Working Group with focus on </a:t>
            </a:r>
            <a:r>
              <a:rPr lang="en-GB" i="1" dirty="0" smtClean="0"/>
              <a:t>implementation</a:t>
            </a:r>
            <a:r>
              <a:rPr lang="en-GB" dirty="0" smtClean="0"/>
              <a:t> of guidance</a:t>
            </a:r>
          </a:p>
          <a:p>
            <a:r>
              <a:rPr lang="en-GB" b="1" dirty="0" smtClean="0"/>
              <a:t>Synergies </a:t>
            </a:r>
            <a:r>
              <a:rPr lang="en-GB" b="1" dirty="0"/>
              <a:t>and partnerships </a:t>
            </a:r>
            <a:r>
              <a:rPr lang="en-GB" b="1" dirty="0" smtClean="0"/>
              <a:t>res 10.12 </a:t>
            </a:r>
            <a:endParaRPr lang="en-GB" dirty="0"/>
          </a:p>
          <a:p>
            <a:pPr lvl="1"/>
            <a:r>
              <a:rPr lang="en-GB" dirty="0" smtClean="0"/>
              <a:t>Friends </a:t>
            </a:r>
            <a:r>
              <a:rPr lang="en-GB" dirty="0"/>
              <a:t>of Aichi Target </a:t>
            </a:r>
            <a:r>
              <a:rPr lang="en-GB" dirty="0" smtClean="0"/>
              <a:t>12</a:t>
            </a:r>
          </a:p>
          <a:p>
            <a:pPr lvl="1"/>
            <a:r>
              <a:rPr lang="en-GB" dirty="0" smtClean="0"/>
              <a:t>NBSAP </a:t>
            </a:r>
            <a:r>
              <a:rPr lang="en-GB" dirty="0"/>
              <a:t>revision </a:t>
            </a:r>
            <a:r>
              <a:rPr lang="en-GB" dirty="0" smtClean="0"/>
              <a:t>process to </a:t>
            </a:r>
            <a:r>
              <a:rPr lang="en-GB" dirty="0"/>
              <a:t>build </a:t>
            </a:r>
            <a:r>
              <a:rPr lang="en-GB" dirty="0" smtClean="0"/>
              <a:t>synergies</a:t>
            </a:r>
          </a:p>
          <a:p>
            <a:r>
              <a:rPr lang="en-GB" b="1" dirty="0" smtClean="0"/>
              <a:t>Diseases res 10.22</a:t>
            </a:r>
          </a:p>
          <a:p>
            <a:pPr lvl="1"/>
            <a:r>
              <a:rPr lang="en-GB" dirty="0" smtClean="0"/>
              <a:t>CMS-FAO Scientific Task Force on Avian Influenza and Wild Birds statement on H5N7</a:t>
            </a:r>
          </a:p>
          <a:p>
            <a:r>
              <a:rPr lang="en-GB" b="1" dirty="0" smtClean="0"/>
              <a:t>IPBES res 10.8</a:t>
            </a:r>
          </a:p>
          <a:p>
            <a:pPr lvl="1"/>
            <a:r>
              <a:rPr lang="en-GB" dirty="0" smtClean="0"/>
              <a:t>Request on coastal zone </a:t>
            </a:r>
            <a:r>
              <a:rPr lang="en-GB" dirty="0" err="1" smtClean="0"/>
              <a:t>ecoservices</a:t>
            </a:r>
            <a:r>
              <a:rPr lang="en-GB" dirty="0" smtClean="0"/>
              <a:t> and management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7133682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8" y="0"/>
            <a:ext cx="8229600" cy="1399032"/>
          </a:xfrm>
        </p:spPr>
        <p:txBody>
          <a:bodyPr>
            <a:normAutofit/>
          </a:bodyPr>
          <a:lstStyle/>
          <a:p>
            <a:r>
              <a:rPr lang="en-GB" b="1" dirty="0" smtClean="0"/>
              <a:t>Issue: unsustainable take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64804"/>
            <a:ext cx="6264696" cy="36724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3600" dirty="0" smtClean="0"/>
              <a:t>Amur Falcons, India</a:t>
            </a:r>
          </a:p>
          <a:p>
            <a:pPr>
              <a:lnSpc>
                <a:spcPct val="150000"/>
              </a:lnSpc>
            </a:pPr>
            <a:r>
              <a:rPr lang="en-GB" sz="3600" dirty="0" err="1" smtClean="0"/>
              <a:t>Landbirds</a:t>
            </a:r>
            <a:r>
              <a:rPr lang="en-GB" sz="3600" dirty="0" smtClean="0"/>
              <a:t>, Egypt and Libya</a:t>
            </a:r>
          </a:p>
          <a:p>
            <a:pPr>
              <a:lnSpc>
                <a:spcPct val="150000"/>
              </a:lnSpc>
            </a:pPr>
            <a:r>
              <a:rPr lang="en-GB" sz="3600" dirty="0" smtClean="0"/>
              <a:t>Shorebirds, Caribbean</a:t>
            </a:r>
            <a:endParaRPr lang="en-GB" sz="3600" dirty="0"/>
          </a:p>
        </p:txBody>
      </p:sp>
      <p:pic>
        <p:nvPicPr>
          <p:cNvPr id="9219" name="Picture 3" descr="C:\Users\leon.bennun\Documents\Powerpoints\Powerpoints 2013\CMS Sci Council\Pics for report\Amur in ne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0" t="2534" r="5544" b="-2534"/>
          <a:stretch/>
        </p:blipFill>
        <p:spPr bwMode="auto">
          <a:xfrm>
            <a:off x="5622527" y="3501008"/>
            <a:ext cx="3557985" cy="345638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91553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5">
      <a:dk1>
        <a:srgbClr val="016188"/>
      </a:dk1>
      <a:lt1>
        <a:sysClr val="window" lastClr="FFFFFF"/>
      </a:lt1>
      <a:dk2>
        <a:srgbClr val="002D69"/>
      </a:dk2>
      <a:lt2>
        <a:srgbClr val="D2D2D2"/>
      </a:lt2>
      <a:accent1>
        <a:srgbClr val="A2E3FE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174</TotalTime>
  <Words>414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CMS Scientific Council </vt:lpstr>
      <vt:lpstr>Taxonomy res 10.13</vt:lpstr>
      <vt:lpstr>Poisoning res 10.26</vt:lpstr>
      <vt:lpstr>Landbirds  res 10.27</vt:lpstr>
      <vt:lpstr>Saker Falcon res 10.28</vt:lpstr>
      <vt:lpstr>Concerted Action res 10.23 </vt:lpstr>
      <vt:lpstr>Concerted Action res 10.23 </vt:lpstr>
      <vt:lpstr>Other follow-up…</vt:lpstr>
      <vt:lpstr>Issue: unsustainable take</vt:lpstr>
      <vt:lpstr>PowerPoint Presentation</vt:lpstr>
    </vt:vector>
  </TitlesOfParts>
  <Company>Birdlife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 Bennun</dc:creator>
  <cp:lastModifiedBy>Robert Vagg</cp:lastModifiedBy>
  <cp:revision>17</cp:revision>
  <dcterms:created xsi:type="dcterms:W3CDTF">2013-10-08T21:28:37Z</dcterms:created>
  <dcterms:modified xsi:type="dcterms:W3CDTF">2013-10-24T12:15:09Z</dcterms:modified>
</cp:coreProperties>
</file>