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gif" ContentType="image/gif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1" r:id="rId2"/>
  </p:sldMasterIdLst>
  <p:notesMasterIdLst>
    <p:notesMasterId r:id="rId18"/>
  </p:notesMasterIdLst>
  <p:handoutMasterIdLst>
    <p:handoutMasterId r:id="rId19"/>
  </p:handoutMasterIdLst>
  <p:sldIdLst>
    <p:sldId id="430" r:id="rId3"/>
    <p:sldId id="395" r:id="rId4"/>
    <p:sldId id="403" r:id="rId5"/>
    <p:sldId id="448" r:id="rId6"/>
    <p:sldId id="449" r:id="rId7"/>
    <p:sldId id="447" r:id="rId8"/>
    <p:sldId id="438" r:id="rId9"/>
    <p:sldId id="441" r:id="rId10"/>
    <p:sldId id="458" r:id="rId11"/>
    <p:sldId id="462" r:id="rId12"/>
    <p:sldId id="431" r:id="rId13"/>
    <p:sldId id="456" r:id="rId14"/>
    <p:sldId id="457" r:id="rId15"/>
    <p:sldId id="463" r:id="rId16"/>
    <p:sldId id="423" r:id="rId17"/>
  </p:sldIdLst>
  <p:sldSz cx="9144000" cy="6858000" type="screen4x3"/>
  <p:notesSz cx="6794500" cy="9906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47B0194-89C1-4B44-ACC5-8B4737FF4ED8}">
          <p14:sldIdLst>
            <p14:sldId id="430"/>
            <p14:sldId id="395"/>
            <p14:sldId id="403"/>
            <p14:sldId id="448"/>
            <p14:sldId id="449"/>
            <p14:sldId id="447"/>
            <p14:sldId id="438"/>
            <p14:sldId id="441"/>
            <p14:sldId id="458"/>
            <p14:sldId id="462"/>
            <p14:sldId id="431"/>
            <p14:sldId id="456"/>
            <p14:sldId id="457"/>
            <p14:sldId id="463"/>
            <p14:sldId id="42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F2F9"/>
    <a:srgbClr val="A3EDF7"/>
    <a:srgbClr val="427FB0"/>
    <a:srgbClr val="82BDA6"/>
    <a:srgbClr val="457DA0"/>
    <a:srgbClr val="346890"/>
    <a:srgbClr val="00CCFF"/>
    <a:srgbClr val="85BDA6"/>
    <a:srgbClr val="4B6F64"/>
    <a:srgbClr val="82C0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67" autoAdjust="0"/>
    <p:restoredTop sz="59217" autoAdjust="0"/>
  </p:normalViewPr>
  <p:slideViewPr>
    <p:cSldViewPr snapToGrid="0" snapToObjects="1">
      <p:cViewPr>
        <p:scale>
          <a:sx n="40" d="100"/>
          <a:sy n="40" d="100"/>
        </p:scale>
        <p:origin x="3232" y="6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notesMaster" Target="notesMasters/notesMaster1.xml"/><Relationship Id="rId1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8645" y="0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20A997-C4F5-F24A-A18D-2E246AA34D54}" type="datetimeFigureOut">
              <a:rPr lang="en-US" smtClean="0"/>
              <a:pPr/>
              <a:t>6/22/17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08981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8645" y="9408981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61790-4B0A-084B-8874-E7AC26A4388E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49557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0BAB1A-3F06-7345-9F0D-51B876D5F608}" type="datetimeFigureOut">
              <a:rPr lang="en-US" smtClean="0"/>
              <a:pPr/>
              <a:t>6/22/17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2950"/>
            <a:ext cx="4953000" cy="3714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05350"/>
            <a:ext cx="5435600" cy="4457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08981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8645" y="9408981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CA45A2-6007-B04A-9DA8-9F42924358A5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75571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baseline="0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A1133B-2A59-4501-AFD5-466B23F12DA4}" type="slidenum">
              <a:rPr lang="en-GB" smtClean="0">
                <a:solidFill>
                  <a:prstClr val="black"/>
                </a:solidFill>
              </a:rPr>
              <a:pPr/>
              <a:t>1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8174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A1133B-2A59-4501-AFD5-466B23F12DA4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37377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A1133B-2A59-4501-AFD5-466B23F12DA4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94652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A45A2-6007-B04A-9DA8-9F42924358A5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4744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closer look at the assessment template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A45A2-6007-B04A-9DA8-9F42924358A5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75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baseline="0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A1133B-2A59-4501-AFD5-466B23F12DA4}" type="slidenum">
              <a:rPr lang="en-GB" smtClean="0">
                <a:solidFill>
                  <a:prstClr val="black"/>
                </a:solidFill>
              </a:rPr>
              <a:pPr/>
              <a:t>14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8174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A1133B-2A59-4501-AFD5-466B23F12DA4}" type="slidenum">
              <a:rPr lang="en-GB" smtClean="0">
                <a:solidFill>
                  <a:prstClr val="black"/>
                </a:solidFill>
              </a:rPr>
              <a:pPr/>
              <a:t>15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65063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A1133B-2A59-4501-AFD5-466B23F12DA4}" type="slidenum">
              <a:rPr lang="en-GB" smtClean="0">
                <a:solidFill>
                  <a:prstClr val="black"/>
                </a:solidFill>
              </a:rPr>
              <a:pPr/>
              <a:t>2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94652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A1133B-2A59-4501-AFD5-466B23F12DA4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80792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RECENT CASE (March 2017): Raptors</a:t>
            </a:r>
            <a:r>
              <a:rPr lang="en-GB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like this falcon </a:t>
            </a:r>
            <a:r>
              <a:rPr lang="en-GB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were seized from </a:t>
            </a:r>
            <a:r>
              <a:rPr lang="en-IE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</a:t>
            </a:r>
            <a:r>
              <a:rPr lang="en-GB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criminal network trafficking thousands of endangered birds operating</a:t>
            </a: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from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France and Belgium. Following a surveillance operation of several months, investigators seized cages, snares, nets, falsified marking rings, and hundreds of birds. These wild birds ranged from small species (European Goldfinch, Eurasian bullfinch,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Bluethroat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Eurasian Golden Oriole, Hoopoe, Red-billed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leiothrix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to large raptors (Eurasian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sparrowhawk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Golden eagle). Four individuals were indicted; they are facing each up to seven years of imprisonment and a 750,000 Euro fine.</a:t>
            </a:r>
            <a:endParaRPr lang="fr-B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A45A2-6007-B04A-9DA8-9F42924358A5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2154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RECENT CASE</a:t>
            </a:r>
            <a:r>
              <a:rPr lang="en-GB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(June, 2017): French customs officers discovered numerous feathers of protected birds (species listed in Annex I, II CITES and Annex A, B of the amended EU Regulation 338/97)</a:t>
            </a:r>
          </a:p>
          <a:p>
            <a:endParaRPr lang="en-IE" sz="1200" b="1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Tx/>
              <a:buChar char="-"/>
            </a:pPr>
            <a:r>
              <a:rPr lang="en-GB" dirty="0" smtClean="0"/>
              <a:t>110 feathers of Scarlet Macaw ;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dirty="0" smtClean="0"/>
              <a:t>405 feathers of Eurasian Buzzard ;</a:t>
            </a:r>
          </a:p>
          <a:p>
            <a:r>
              <a:rPr lang="en-GB" dirty="0" smtClean="0"/>
              <a:t>- 2 feathers of Goshawk ;</a:t>
            </a:r>
          </a:p>
          <a:p>
            <a:r>
              <a:rPr lang="en-GB" dirty="0" smtClean="0"/>
              <a:t>- 2 feathers of Hawk ;</a:t>
            </a:r>
          </a:p>
          <a:p>
            <a:r>
              <a:rPr lang="en-GB" dirty="0" smtClean="0"/>
              <a:t>- 5 feathers of Eurasian Eagle Owl ;</a:t>
            </a:r>
          </a:p>
          <a:p>
            <a:r>
              <a:rPr lang="en-GB" dirty="0" smtClean="0"/>
              <a:t>- 2 feathers of Snowy owl ;</a:t>
            </a:r>
          </a:p>
          <a:p>
            <a:r>
              <a:rPr lang="en-GB" dirty="0" smtClean="0"/>
              <a:t>- 2 feathers of White-tailed Eagle ;</a:t>
            </a:r>
          </a:p>
          <a:p>
            <a:r>
              <a:rPr lang="en-GB" dirty="0" smtClean="0"/>
              <a:t>- 10 feathers of Barn Owl ;</a:t>
            </a:r>
          </a:p>
          <a:p>
            <a:r>
              <a:rPr lang="en-GB" dirty="0" smtClean="0"/>
              <a:t>- 2 wings and 1 tail of Eurasian Buzzard ;</a:t>
            </a:r>
          </a:p>
          <a:p>
            <a:r>
              <a:rPr lang="en-GB" dirty="0" smtClean="0"/>
              <a:t>- 12 feathers of Cockatoo ;</a:t>
            </a:r>
          </a:p>
          <a:p>
            <a:r>
              <a:rPr lang="en-GB" dirty="0" smtClean="0"/>
              <a:t>- 2 feathers of Harris’s Hawk.</a:t>
            </a:r>
          </a:p>
          <a:p>
            <a:r>
              <a:rPr lang="en-GB" dirty="0" smtClean="0"/>
              <a:t>Total value: 1 064 euros.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A45A2-6007-B04A-9DA8-9F42924358A5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2154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456467"/>
            <a:endParaRPr lang="en-GB" b="0" baseline="0" noProof="0" dirty="0" smtClean="0"/>
          </a:p>
          <a:p>
            <a:endParaRPr lang="de-CH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A45A2-6007-B04A-9DA8-9F42924358A5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93773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baseline="0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A1133B-2A59-4501-AFD5-466B23F12DA4}" type="slidenum">
              <a:rPr lang="en-GB" smtClean="0">
                <a:solidFill>
                  <a:prstClr val="black"/>
                </a:solidFill>
              </a:rPr>
              <a:pPr/>
              <a:t>7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8174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baseline="0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A1133B-2A59-4501-AFD5-466B23F12DA4}" type="slidenum">
              <a:rPr lang="en-GB" smtClean="0">
                <a:solidFill>
                  <a:prstClr val="black"/>
                </a:solidFill>
              </a:rPr>
              <a:pPr/>
              <a:t>8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8174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0573" indent="-284836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39342" indent="-22786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595079" indent="-22786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0816" indent="-22786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06553" indent="-22786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62290" indent="-22786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18027" indent="-22786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73764" indent="-22786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2E5E576-5C5A-4942-BD6C-7C98362097C4}" type="slidenum">
              <a:rPr lang="de-DE" altLang="en-US"/>
              <a:pPr eaLnBrk="1" hangingPunct="1">
                <a:spcBef>
                  <a:spcPct val="0"/>
                </a:spcBef>
              </a:pPr>
              <a:t>9</a:t>
            </a:fld>
            <a:endParaRPr lang="de-DE" altLang="en-US"/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en-US" dirty="0" smtClean="0"/>
              <a:t>Toolkit process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853205" y="644136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EF4BA095-8E45-704A-8EE5-9D197127EE2C}" type="datetime4">
              <a:rPr lang="en-US" smtClean="0"/>
              <a:pPr/>
              <a:t>June 22, 2017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BAE93-7CE5-4ADD-8C5A-25D36E90E494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22/06/2017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82217-3448-42C4-91D4-935D106ADE2D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69040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BAE93-7CE5-4ADD-8C5A-25D36E90E494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22/06/2017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82217-3448-42C4-91D4-935D106ADE2D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2948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BAE93-7CE5-4ADD-8C5A-25D36E90E494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22/06/2017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82217-3448-42C4-91D4-935D106ADE2D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8002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BAE93-7CE5-4ADD-8C5A-25D36E90E494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22/06/2017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82217-3448-42C4-91D4-935D106ADE2D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7394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BAE93-7CE5-4ADD-8C5A-25D36E90E494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22/06/2017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82217-3448-42C4-91D4-935D106ADE2D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8430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BAE93-7CE5-4ADD-8C5A-25D36E90E494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22/06/2017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82217-3448-42C4-91D4-935D106ADE2D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2098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BAE93-7CE5-4ADD-8C5A-25D36E90E494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22/06/2017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82217-3448-42C4-91D4-935D106ADE2D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3302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F5571-02DB-F14F-9D3B-33D1B1EF3C44}" type="datetime4">
              <a:rPr lang="en-US" smtClean="0"/>
              <a:pPr/>
              <a:t>June 22, 2017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0199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521208" y="2030413"/>
            <a:ext cx="3241675" cy="3482975"/>
          </a:xfrm>
        </p:spPr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4348163" y="2030413"/>
            <a:ext cx="3975100" cy="3482975"/>
          </a:xfrm>
        </p:spPr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14" name="Title 1"/>
          <p:cNvSpPr txBox="1">
            <a:spLocks/>
          </p:cNvSpPr>
          <p:nvPr userDrawn="1"/>
        </p:nvSpPr>
        <p:spPr>
          <a:xfrm>
            <a:off x="521208" y="96220"/>
            <a:ext cx="8229600" cy="1019920"/>
          </a:xfrm>
          <a:prstGeom prst="rect">
            <a:avLst/>
          </a:prstGeom>
        </p:spPr>
        <p:txBody>
          <a:bodyPr/>
          <a:lstStyle>
            <a:lvl1pPr algn="l">
              <a:defRPr b="0" i="0">
                <a:solidFill>
                  <a:srgbClr val="85BDA6"/>
                </a:solidFill>
                <a:latin typeface="Futura Condensed"/>
                <a:cs typeface="Futura Condensed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x-none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57DA0"/>
                </a:solidFill>
                <a:effectLst/>
                <a:uLnTx/>
                <a:uFillTx/>
                <a:latin typeface="Futura Condensed"/>
                <a:ea typeface="+mj-ea"/>
                <a:cs typeface="Futura Condensed"/>
              </a:rPr>
              <a:t>Main title for the page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rgbClr val="457DA0"/>
              </a:solidFill>
              <a:effectLst/>
              <a:uLnTx/>
              <a:uFillTx/>
              <a:latin typeface="Futura Condensed"/>
              <a:ea typeface="+mj-ea"/>
              <a:cs typeface="Futura Condensed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19AC4-B963-894F-9AA5-2738E49B969E}" type="datetime4">
              <a:rPr lang="en-US" smtClean="0"/>
              <a:pPr/>
              <a:t>June 22, 2017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644136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615774" y="6372127"/>
            <a:ext cx="8528226" cy="45719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/>
          <p:cNvSpPr txBox="1">
            <a:spLocks/>
          </p:cNvSpPr>
          <p:nvPr userDrawn="1"/>
        </p:nvSpPr>
        <p:spPr>
          <a:xfrm>
            <a:off x="521208" y="96220"/>
            <a:ext cx="8229600" cy="1019920"/>
          </a:xfrm>
          <a:prstGeom prst="rect">
            <a:avLst/>
          </a:prstGeom>
        </p:spPr>
        <p:txBody>
          <a:bodyPr/>
          <a:lstStyle>
            <a:lvl1pPr algn="l">
              <a:defRPr b="0" i="0">
                <a:solidFill>
                  <a:srgbClr val="85BDA6"/>
                </a:solidFill>
                <a:latin typeface="Futura Condensed"/>
                <a:cs typeface="Futura Condensed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x-none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57DA0"/>
                </a:solidFill>
                <a:effectLst/>
                <a:uLnTx/>
                <a:uFillTx/>
                <a:latin typeface="Futura Condensed"/>
                <a:ea typeface="+mj-ea"/>
                <a:cs typeface="Futura Condensed"/>
              </a:rPr>
              <a:t>Main title for the page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rgbClr val="457DA0"/>
              </a:solidFill>
              <a:effectLst/>
              <a:uLnTx/>
              <a:uFillTx/>
              <a:latin typeface="Futura Condensed"/>
              <a:ea typeface="+mj-ea"/>
              <a:cs typeface="Futura Condensed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615774" y="1300806"/>
            <a:ext cx="4238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Content text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1" y="6367516"/>
            <a:ext cx="9144000" cy="490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53205" y="6441366"/>
            <a:ext cx="2133600" cy="365125"/>
          </a:xfrm>
        </p:spPr>
        <p:txBody>
          <a:bodyPr/>
          <a:lstStyle/>
          <a:p>
            <a:fld id="{EF4BA095-8E45-704A-8EE5-9D197127EE2C}" type="datetime4">
              <a:rPr lang="en-US" smtClean="0"/>
              <a:pPr/>
              <a:t>June 22, 2017</a:t>
            </a:fld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0" y="1019919"/>
            <a:ext cx="9144000" cy="53475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0"/>
            <a:ext cx="9143999" cy="1019919"/>
          </a:xfrm>
          <a:prstGeom prst="rect">
            <a:avLst/>
          </a:prstGeom>
          <a:solidFill>
            <a:srgbClr val="34689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BA095-8E45-704A-8EE5-9D197127EE2C}" type="datetime4">
              <a:rPr lang="en-US" smtClean="0"/>
              <a:pPr/>
              <a:t>June 22, 2017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BAE93-7CE5-4ADD-8C5A-25D36E90E494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22/06/2017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82217-3448-42C4-91D4-935D106ADE2D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253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BAE93-7CE5-4ADD-8C5A-25D36E90E494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22/06/2017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82217-3448-42C4-91D4-935D106ADE2D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848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BAE93-7CE5-4ADD-8C5A-25D36E90E494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22/06/2017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82217-3448-42C4-91D4-935D106ADE2D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1884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BAE93-7CE5-4ADD-8C5A-25D36E90E494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22/06/2017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82217-3448-42C4-91D4-935D106ADE2D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519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6.xml"/><Relationship Id="rId2" Type="http://schemas.openxmlformats.org/officeDocument/2006/relationships/slideLayout" Target="../slideLayouts/slideLayout7.xml"/><Relationship Id="rId3" Type="http://schemas.openxmlformats.org/officeDocument/2006/relationships/slideLayout" Target="../slideLayouts/slideLayout8.xml"/><Relationship Id="rId4" Type="http://schemas.openxmlformats.org/officeDocument/2006/relationships/slideLayout" Target="../slideLayouts/slideLayout9.xml"/><Relationship Id="rId5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2.xml"/><Relationship Id="rId8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3205" y="644136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EF4BA095-8E45-704A-8EE5-9D197127EE2C}" type="datetime4">
              <a:rPr lang="en-US" smtClean="0"/>
              <a:pPr/>
              <a:t>June 22, 2017</a:t>
            </a:fld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0" y="1"/>
            <a:ext cx="9144000" cy="6356348"/>
          </a:xfrm>
          <a:prstGeom prst="rect">
            <a:avLst/>
          </a:prstGeom>
          <a:solidFill>
            <a:srgbClr val="34689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45719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  <p:sldLayoutId id="2147483656" r:id="rId4"/>
    <p:sldLayoutId id="2147483657" r:id="rId5"/>
  </p:sldLayoutIdLs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20BAE93-7CE5-4ADD-8C5A-25D36E90E494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400"/>
              <a:t>22/06/2017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09982217-3448-42C4-91D4-935D106ADE2D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400"/>
              <a:t>‹Nr.›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400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jpeg"/><Relationship Id="rId6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6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4" Type="http://schemas.openxmlformats.org/officeDocument/2006/relationships/image" Target="../media/image9.gif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677"/>
          <a:stretch/>
        </p:blipFill>
        <p:spPr bwMode="auto">
          <a:xfrm>
            <a:off x="1388443" y="5026693"/>
            <a:ext cx="6367116" cy="1831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2325" y="3466531"/>
            <a:ext cx="9156325" cy="3391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34245" y="1827117"/>
            <a:ext cx="91953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4000" b="1" dirty="0" smtClean="0"/>
              <a:t>United Nations Office on Drugs and Crime </a:t>
            </a:r>
          </a:p>
        </p:txBody>
      </p:sp>
      <p:pic>
        <p:nvPicPr>
          <p:cNvPr id="7" name="Picture 3" descr="UNODC_logo_E_black_3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245" y="291572"/>
            <a:ext cx="4303512" cy="795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G:\docs\03.SLU\Wildlife Forest Crime\Logos\WLFC_logo_on_white_bg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3579" y="233347"/>
            <a:ext cx="3970420" cy="11295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0604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672"/>
            <a:ext cx="9144000" cy="582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2329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2219" y="0"/>
            <a:ext cx="9144000" cy="68580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707034"/>
            <a:ext cx="9144000" cy="792087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CH" dirty="0" smtClean="0"/>
              <a:t>Main findings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1518914"/>
            <a:ext cx="9156219" cy="4502374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rtlCol="0" anchor="ctr"/>
          <a:lstStyle/>
          <a:p>
            <a:pPr algn="ctr"/>
            <a:endParaRPr lang="de-CH" b="1" i="1" dirty="0" smtClean="0">
              <a:solidFill>
                <a:schemeClr val="tx1"/>
              </a:solidFill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de-CH" sz="3200" b="1" i="1" dirty="0" smtClean="0">
                <a:solidFill>
                  <a:schemeClr val="tx1"/>
                </a:solidFill>
              </a:rPr>
              <a:t>Underequipped staff</a:t>
            </a:r>
          </a:p>
          <a:p>
            <a:pPr marL="342900" indent="-342900">
              <a:buFont typeface="Wingdings" pitchFamily="2" charset="2"/>
              <a:buChar char="Ø"/>
            </a:pPr>
            <a:endParaRPr lang="de-CH" sz="2000" b="1" i="1" dirty="0" smtClean="0">
              <a:solidFill>
                <a:schemeClr val="tx1"/>
              </a:solidFill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de-CH" sz="3200" b="1" i="1" dirty="0" smtClean="0">
                <a:solidFill>
                  <a:schemeClr val="tx1"/>
                </a:solidFill>
              </a:rPr>
              <a:t>Weak investigative and prosecutorial capacity</a:t>
            </a:r>
          </a:p>
          <a:p>
            <a:pPr marL="342900" indent="-342900">
              <a:buFont typeface="Wingdings" pitchFamily="2" charset="2"/>
              <a:buChar char="Ø"/>
            </a:pPr>
            <a:endParaRPr lang="de-CH" sz="2000" b="1" i="1" dirty="0" smtClean="0">
              <a:solidFill>
                <a:schemeClr val="tx1"/>
              </a:solidFill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de-CH" sz="3200" b="1" i="1" dirty="0" smtClean="0">
                <a:solidFill>
                  <a:schemeClr val="tx1"/>
                </a:solidFill>
              </a:rPr>
              <a:t>Lack of inter-agency cooperation</a:t>
            </a:r>
          </a:p>
          <a:p>
            <a:pPr marL="342900" indent="-342900">
              <a:buFont typeface="Wingdings" pitchFamily="2" charset="2"/>
              <a:buChar char="Ø"/>
            </a:pPr>
            <a:endParaRPr lang="de-CH" sz="2000" b="1" i="1" dirty="0" smtClean="0">
              <a:solidFill>
                <a:schemeClr val="tx1"/>
              </a:solidFill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de-CH" sz="3200" b="1" i="1" dirty="0" smtClean="0">
                <a:solidFill>
                  <a:schemeClr val="tx1"/>
                </a:solidFill>
              </a:rPr>
              <a:t>Lack of prioritization</a:t>
            </a:r>
          </a:p>
          <a:p>
            <a:pPr algn="ctr"/>
            <a:endParaRPr lang="de-CH" b="1" i="1" dirty="0" smtClean="0">
              <a:solidFill>
                <a:schemeClr val="tx1"/>
              </a:solidFill>
            </a:endParaRPr>
          </a:p>
          <a:p>
            <a:pPr algn="ctr"/>
            <a:endParaRPr lang="de-CH" sz="3200" b="1" i="1" dirty="0" smtClean="0">
              <a:solidFill>
                <a:schemeClr val="tx1"/>
              </a:solidFill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de-CH" sz="3200" b="1" i="1" dirty="0" smtClean="0">
                <a:solidFill>
                  <a:schemeClr val="tx1"/>
                </a:solidFill>
              </a:rPr>
              <a:t>Outdated/inadequate laws</a:t>
            </a:r>
          </a:p>
          <a:p>
            <a:pPr marL="342900" indent="-342900">
              <a:buFont typeface="Wingdings" pitchFamily="2" charset="2"/>
              <a:buChar char="Ø"/>
            </a:pPr>
            <a:endParaRPr lang="de-CH" sz="2000" b="1" i="1" dirty="0" smtClean="0">
              <a:solidFill>
                <a:schemeClr val="tx1"/>
              </a:solidFill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de-CH" sz="3200" b="1" i="1" dirty="0" smtClean="0">
                <a:solidFill>
                  <a:schemeClr val="tx1"/>
                </a:solidFill>
              </a:rPr>
              <a:t>Corruption</a:t>
            </a:r>
          </a:p>
          <a:p>
            <a:pPr marL="342900" indent="-342900">
              <a:buFont typeface="Wingdings" pitchFamily="2" charset="2"/>
              <a:buChar char="Ø"/>
            </a:pPr>
            <a:endParaRPr lang="de-CH" sz="2000" b="1" i="1" dirty="0" smtClean="0">
              <a:solidFill>
                <a:schemeClr val="tx1"/>
              </a:solidFill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de-CH" sz="3200" b="1" i="1" dirty="0" smtClean="0">
                <a:solidFill>
                  <a:schemeClr val="tx1"/>
                </a:solidFill>
              </a:rPr>
              <a:t>Weak forensics</a:t>
            </a:r>
            <a:endParaRPr lang="de-CH" sz="3200" b="1" i="1" dirty="0">
              <a:solidFill>
                <a:schemeClr val="tx1"/>
              </a:solidFill>
            </a:endParaRPr>
          </a:p>
          <a:p>
            <a:pPr marL="342900" indent="-342900">
              <a:buFont typeface="Wingdings" pitchFamily="2" charset="2"/>
              <a:buChar char="Ø"/>
            </a:pPr>
            <a:endParaRPr lang="de-CH" sz="2000" b="1" i="1" dirty="0" smtClean="0">
              <a:solidFill>
                <a:schemeClr val="tx1"/>
              </a:solidFill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de-CH" sz="3200" b="1" i="1" dirty="0" smtClean="0">
                <a:solidFill>
                  <a:schemeClr val="tx1"/>
                </a:solidFill>
              </a:rPr>
              <a:t>Lack of awareness</a:t>
            </a:r>
            <a:endParaRPr lang="en-GB" sz="3200" i="1" dirty="0" smtClean="0">
              <a:solidFill>
                <a:schemeClr val="tx1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0" y="1499121"/>
            <a:ext cx="9144000" cy="0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4697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7201" y="187158"/>
            <a:ext cx="4852517" cy="6670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3303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" y="47625"/>
            <a:ext cx="8953500" cy="676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64026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1780675" y="794084"/>
            <a:ext cx="5582652" cy="5366085"/>
          </a:xfrm>
          <a:prstGeom prst="ellipse">
            <a:avLst/>
          </a:prstGeom>
          <a:noFill/>
          <a:ln w="920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45275" y="2815406"/>
            <a:ext cx="32534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E" sz="4000" dirty="0" smtClean="0">
                <a:solidFill>
                  <a:prstClr val="white"/>
                </a:solidFill>
              </a:rPr>
              <a:t>Going Forward</a:t>
            </a:r>
            <a:endParaRPr lang="en-GB" sz="40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851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docs\03.SLU\Wildlife Forest Crime\Pictures\Selection of wildlife photos for RP Western Africa\Photo 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34" t="34395" r="30481" b="3537"/>
          <a:stretch/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096814"/>
            <a:ext cx="9144000" cy="2822027"/>
          </a:xfrm>
          <a:solidFill>
            <a:schemeClr val="tx1"/>
          </a:solidFill>
        </p:spPr>
        <p:txBody>
          <a:bodyPr>
            <a:noAutofit/>
          </a:bodyPr>
          <a:lstStyle/>
          <a:p>
            <a:r>
              <a:rPr lang="de-CH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 </a:t>
            </a:r>
            <a:br>
              <a:rPr lang="de-CH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CH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CH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CH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Jorge E. Rios</a:t>
            </a:r>
            <a:br>
              <a:rPr lang="de-CH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CH" sz="1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Chief, UNODC Global Programme for Combating </a:t>
            </a:r>
            <a:br>
              <a:rPr lang="de-CH" sz="1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CH" sz="1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Wildlife and Forest Crime</a:t>
            </a:r>
            <a:br>
              <a:rPr lang="de-CH" sz="1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CH" sz="1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jorge.rios@unodc.org</a:t>
            </a:r>
            <a:endParaRPr lang="en-GB" sz="1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 descr="UNODC_logo_E_white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047" y="5877272"/>
            <a:ext cx="3995688" cy="679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80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9" t="25953" b="21877"/>
          <a:stretch/>
        </p:blipFill>
        <p:spPr bwMode="auto">
          <a:xfrm>
            <a:off x="3" y="-112173"/>
            <a:ext cx="9156215" cy="6970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0" y="1455853"/>
            <a:ext cx="9144000" cy="4502374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de-CH" b="1" i="1" dirty="0" smtClean="0">
              <a:solidFill>
                <a:prstClr val="black"/>
              </a:solidFill>
            </a:endParaRPr>
          </a:p>
          <a:p>
            <a:pPr algn="ctr"/>
            <a:r>
              <a:rPr lang="de-CH" sz="3200" b="1" i="1" dirty="0" smtClean="0">
                <a:solidFill>
                  <a:prstClr val="black"/>
                </a:solidFill>
              </a:rPr>
              <a:t>164,000 seizures</a:t>
            </a:r>
          </a:p>
          <a:p>
            <a:pPr algn="ctr"/>
            <a:endParaRPr lang="de-CH" sz="3200" b="1" i="1" dirty="0" smtClean="0">
              <a:solidFill>
                <a:prstClr val="black"/>
              </a:solidFill>
            </a:endParaRPr>
          </a:p>
          <a:p>
            <a:pPr algn="ctr"/>
            <a:r>
              <a:rPr lang="de-CH" sz="3200" b="1" i="1" dirty="0" smtClean="0">
                <a:solidFill>
                  <a:prstClr val="black"/>
                </a:solidFill>
              </a:rPr>
              <a:t>120 countries</a:t>
            </a:r>
          </a:p>
          <a:p>
            <a:pPr algn="ctr"/>
            <a:endParaRPr lang="de-CH" sz="3200" b="1" i="1" dirty="0" smtClean="0">
              <a:solidFill>
                <a:prstClr val="black"/>
              </a:solidFill>
            </a:endParaRPr>
          </a:p>
          <a:p>
            <a:pPr algn="ctr"/>
            <a:r>
              <a:rPr lang="de-CH" sz="3200" b="1" i="1" dirty="0" smtClean="0">
                <a:solidFill>
                  <a:prstClr val="black"/>
                </a:solidFill>
              </a:rPr>
              <a:t>80 nationalities </a:t>
            </a:r>
          </a:p>
          <a:p>
            <a:pPr algn="ctr"/>
            <a:endParaRPr lang="de-CH" sz="3200" b="1" i="1" dirty="0">
              <a:solidFill>
                <a:prstClr val="black"/>
              </a:solidFill>
            </a:endParaRPr>
          </a:p>
          <a:p>
            <a:pPr algn="ctr"/>
            <a:r>
              <a:rPr lang="de-CH" sz="3200" b="1" i="1" dirty="0" smtClean="0">
                <a:solidFill>
                  <a:prstClr val="black"/>
                </a:solidFill>
              </a:rPr>
              <a:t>7,000 species</a:t>
            </a:r>
          </a:p>
          <a:p>
            <a:pPr algn="ctr"/>
            <a:endParaRPr lang="de-CH" sz="3200" b="1" i="1" dirty="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9211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72"/>
          <a:stretch/>
        </p:blipFill>
        <p:spPr bwMode="auto">
          <a:xfrm>
            <a:off x="1545629" y="1"/>
            <a:ext cx="5240181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0730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BA095-8E45-704A-8EE5-9D197127EE2C}" type="datetime4">
              <a:rPr lang="en-US" smtClean="0"/>
              <a:pPr/>
              <a:t>June 22, 2017</a:t>
            </a:fld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008" y="0"/>
            <a:ext cx="9185007" cy="6827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-41008" y="2406315"/>
            <a:ext cx="9181461" cy="2286001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de-CH" b="1" i="1" dirty="0" smtClean="0">
              <a:solidFill>
                <a:prstClr val="black"/>
              </a:solidFill>
            </a:endParaRPr>
          </a:p>
          <a:p>
            <a:pPr algn="ctr"/>
            <a:r>
              <a:rPr lang="de-CH" sz="4000" b="1" dirty="0" smtClean="0">
                <a:solidFill>
                  <a:prstClr val="black"/>
                </a:solidFill>
              </a:rPr>
              <a:t>Recent case: bird trafficking criminal network dismantled</a:t>
            </a:r>
          </a:p>
          <a:p>
            <a:pPr algn="ctr"/>
            <a:endParaRPr lang="de-CH" sz="3200" b="1" i="1" dirty="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692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37" r="3333"/>
          <a:stretch/>
        </p:blipFill>
        <p:spPr bwMode="auto">
          <a:xfrm>
            <a:off x="-34641" y="0"/>
            <a:ext cx="917509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BA095-8E45-704A-8EE5-9D197127EE2C}" type="datetime4">
              <a:rPr lang="en-US" smtClean="0"/>
              <a:pPr/>
              <a:t>June 22, 2017</a:t>
            </a:fld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-41008" y="2406315"/>
            <a:ext cx="9181461" cy="2286001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de-CH" b="1" i="1" dirty="0" smtClean="0">
              <a:solidFill>
                <a:prstClr val="black"/>
              </a:solidFill>
            </a:endParaRPr>
          </a:p>
          <a:p>
            <a:pPr algn="ctr"/>
            <a:r>
              <a:rPr lang="de-CH" sz="4000" b="1" dirty="0" smtClean="0">
                <a:solidFill>
                  <a:prstClr val="black"/>
                </a:solidFill>
              </a:rPr>
              <a:t>Recent case: feathers of protected birds</a:t>
            </a:r>
          </a:p>
          <a:p>
            <a:pPr algn="ctr"/>
            <a:endParaRPr lang="de-CH" sz="3200" b="1" i="1" dirty="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7705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UNODC_logo_E_white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940" y="289986"/>
            <a:ext cx="2707709" cy="460133"/>
          </a:xfrm>
          <a:prstGeom prst="rect">
            <a:avLst/>
          </a:prstGeom>
        </p:spPr>
      </p:pic>
      <p:pic>
        <p:nvPicPr>
          <p:cNvPr id="4" name="Picture 3" descr="WLFC_logo_no_b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8680" y="65373"/>
            <a:ext cx="4738125" cy="94762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5800" y="1284391"/>
            <a:ext cx="777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3600" b="1" dirty="0" smtClean="0"/>
              <a:t>Sentencing in Ireland</a:t>
            </a:r>
            <a:endParaRPr lang="de-CH" sz="36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7781" y="0"/>
            <a:ext cx="9916495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582659" y="6376737"/>
            <a:ext cx="3595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b="1" dirty="0" smtClean="0"/>
              <a:t>Source: Wildlife Justice Commission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3587893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56"/>
          <a:stretch/>
        </p:blipFill>
        <p:spPr bwMode="auto">
          <a:xfrm>
            <a:off x="1388442" y="5833"/>
            <a:ext cx="6367116" cy="5194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677"/>
          <a:stretch/>
        </p:blipFill>
        <p:spPr bwMode="auto">
          <a:xfrm>
            <a:off x="1388443" y="5026693"/>
            <a:ext cx="6367116" cy="1831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2203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G:\docs\03.SLU\Wildlife Forest Crime\Logos\WLFC_logo_on_white_bg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9853" y="6011814"/>
            <a:ext cx="3117919" cy="758486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9" t="16668"/>
          <a:stretch/>
        </p:blipFill>
        <p:spPr bwMode="auto">
          <a:xfrm>
            <a:off x="0" y="430987"/>
            <a:ext cx="9157772" cy="6363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7422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3648" y="0"/>
            <a:ext cx="9144124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4" name="Title 1"/>
          <p:cNvSpPr txBox="1">
            <a:spLocks/>
          </p:cNvSpPr>
          <p:nvPr/>
        </p:nvSpPr>
        <p:spPr>
          <a:xfrm>
            <a:off x="0" y="1044352"/>
            <a:ext cx="9157772" cy="800472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CH" dirty="0" smtClean="0"/>
              <a:t>Toolkit process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1844824"/>
            <a:ext cx="9157772" cy="3600400"/>
          </a:xfrm>
          <a:prstGeom prst="rect">
            <a:avLst/>
          </a:prstGeom>
          <a:blipFill dpi="0" rotWithShape="1">
            <a:blip r:embed="rId4">
              <a:alphaModFix amt="9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55" name="Straight Connector 554"/>
          <p:cNvCxnSpPr/>
          <p:nvPr/>
        </p:nvCxnSpPr>
        <p:spPr>
          <a:xfrm>
            <a:off x="13648" y="1858375"/>
            <a:ext cx="9144000" cy="0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1630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322</Words>
  <Application>Microsoft Macintosh PowerPoint</Application>
  <PresentationFormat>Presentación en pantalla (4:3)</PresentationFormat>
  <Paragraphs>70</Paragraphs>
  <Slides>15</Slides>
  <Notes>15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15</vt:i4>
      </vt:variant>
    </vt:vector>
  </HeadingPairs>
  <TitlesOfParts>
    <vt:vector size="21" baseType="lpstr">
      <vt:lpstr>Calibri</vt:lpstr>
      <vt:lpstr>Futura Condensed</vt:lpstr>
      <vt:lpstr>Wingdings</vt:lpstr>
      <vt:lpstr>Arial</vt:lpstr>
      <vt:lpstr>Office Theme</vt:lpstr>
      <vt:lpstr>1_Office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Thank You   Jorge E. Rios Chief, UNODC Global Programme for Combating  Wildlife and Forest Crime jorge.rios@unodc.org</vt:lpstr>
    </vt:vector>
  </TitlesOfParts>
  <Company>xxx</Company>
  <LinksUpToDate>false</LinksUpToDate>
  <SharedDoc>false</SharedDoc>
  <HyperlinksChanged>false</HyperlinksChanged>
  <AppVersion>15.0035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Adrian  Ciupagea</dc:creator>
  <cp:lastModifiedBy>carmennaves@outlook.es</cp:lastModifiedBy>
  <cp:revision>531</cp:revision>
  <cp:lastPrinted>2016-11-29T12:41:43Z</cp:lastPrinted>
  <dcterms:created xsi:type="dcterms:W3CDTF">2014-05-29T09:58:24Z</dcterms:created>
  <dcterms:modified xsi:type="dcterms:W3CDTF">2017-06-22T08:19:29Z</dcterms:modified>
</cp:coreProperties>
</file>