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1" r:id="rId3"/>
    <p:sldId id="342" r:id="rId4"/>
    <p:sldId id="343" r:id="rId5"/>
    <p:sldId id="344" r:id="rId6"/>
    <p:sldId id="336" r:id="rId7"/>
    <p:sldId id="320" r:id="rId8"/>
    <p:sldId id="322" r:id="rId9"/>
    <p:sldId id="331" r:id="rId10"/>
    <p:sldId id="333" r:id="rId11"/>
    <p:sldId id="330" r:id="rId12"/>
    <p:sldId id="323" r:id="rId13"/>
    <p:sldId id="326" r:id="rId14"/>
    <p:sldId id="327" r:id="rId15"/>
    <p:sldId id="328" r:id="rId16"/>
    <p:sldId id="338" r:id="rId17"/>
    <p:sldId id="339" r:id="rId18"/>
    <p:sldId id="337" r:id="rId19"/>
    <p:sldId id="34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227" autoAdjust="0"/>
  </p:normalViewPr>
  <p:slideViewPr>
    <p:cSldViewPr>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2FFF3F4-5913-45A8-9ED6-CCF8C25CE21F}" type="datetimeFigureOut">
              <a:rPr lang="fr-FR" smtClean="0"/>
              <a:pPr/>
              <a:t>22/06/2017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CC56524-4A51-41F5-A4AD-907E7F743092}"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FFF3F4-5913-45A8-9ED6-CCF8C25CE21F}" type="datetimeFigureOut">
              <a:rPr lang="fr-FR" smtClean="0"/>
              <a:pPr/>
              <a:t>22/06/2017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56524-4A51-41F5-A4AD-907E7F74309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hyperlink" Target="https://www.facebook.com/chardonneret.1/videos/10154628720524323/"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2130425"/>
            <a:ext cx="9144000" cy="1470025"/>
          </a:xfrm>
        </p:spPr>
        <p:txBody>
          <a:bodyPr>
            <a:noAutofit/>
          </a:bodyPr>
          <a:lstStyle/>
          <a:p>
            <a:r>
              <a:rPr lang="fr-FR" sz="2800" b="1" dirty="0">
                <a:solidFill>
                  <a:srgbClr val="260BC5"/>
                </a:solidFill>
                <a:latin typeface="Arial Black" pitchFamily="34" charset="0"/>
              </a:rPr>
              <a:t/>
            </a:r>
            <a:br>
              <a:rPr lang="fr-FR" sz="2800" b="1" dirty="0">
                <a:solidFill>
                  <a:srgbClr val="260BC5"/>
                </a:solidFill>
                <a:latin typeface="Arial Black" pitchFamily="34" charset="0"/>
              </a:rPr>
            </a:br>
            <a:r>
              <a:rPr lang="en-US" sz="2800" b="1" dirty="0" smtClean="0">
                <a:solidFill>
                  <a:srgbClr val="260BC5"/>
                </a:solidFill>
                <a:latin typeface="Arial Black" pitchFamily="34" charset="0"/>
              </a:rPr>
              <a:t>Progress updates on the implementation of MIKT POW 2016-2020 and the Bern Convention Tunis Action Plan 2013-2020.</a:t>
            </a:r>
            <a:endParaRPr lang="fr-FR" sz="2800" b="1" dirty="0">
              <a:solidFill>
                <a:srgbClr val="260BC5"/>
              </a:solidFill>
              <a:latin typeface="Arial Black" pitchFamily="34" charset="0"/>
            </a:endParaRPr>
          </a:p>
        </p:txBody>
      </p:sp>
      <p:sp>
        <p:nvSpPr>
          <p:cNvPr id="6" name="ZoneTexte 5"/>
          <p:cNvSpPr txBox="1"/>
          <p:nvPr/>
        </p:nvSpPr>
        <p:spPr>
          <a:xfrm>
            <a:off x="5214942" y="6077570"/>
            <a:ext cx="3929090" cy="923330"/>
          </a:xfrm>
          <a:prstGeom prst="rect">
            <a:avLst/>
          </a:prstGeom>
          <a:noFill/>
        </p:spPr>
        <p:txBody>
          <a:bodyPr wrap="square" rtlCol="0">
            <a:spAutoFit/>
          </a:bodyPr>
          <a:lstStyle/>
          <a:p>
            <a:pPr algn="ctr"/>
            <a:r>
              <a:rPr lang="fr-FR" sz="1600" b="1" dirty="0" smtClean="0"/>
              <a:t>TAHRI </a:t>
            </a:r>
            <a:r>
              <a:rPr lang="fr-FR" sz="1600" b="1" dirty="0" err="1" smtClean="0"/>
              <a:t>Jamel</a:t>
            </a:r>
            <a:endParaRPr lang="fr-FR" sz="1600" b="1" dirty="0" smtClean="0"/>
          </a:p>
          <a:p>
            <a:pPr algn="ctr"/>
            <a:r>
              <a:rPr lang="fr-FR" sz="1100" b="1" dirty="0" smtClean="0"/>
              <a:t>Chef de Service de la Chasse   </a:t>
            </a:r>
          </a:p>
          <a:p>
            <a:pPr algn="ctr"/>
            <a:r>
              <a:rPr lang="fr-FR" sz="1100" b="1" dirty="0" smtClean="0"/>
              <a:t> des Parcs Nationaux et des Réserves Naturelles</a:t>
            </a:r>
          </a:p>
          <a:p>
            <a:pPr algn="ctr"/>
            <a:endParaRPr lang="fr-FR" sz="1600" b="1" dirty="0" smtClean="0"/>
          </a:p>
        </p:txBody>
      </p:sp>
      <p:sp>
        <p:nvSpPr>
          <p:cNvPr id="7" name="ZoneTexte 6"/>
          <p:cNvSpPr txBox="1"/>
          <p:nvPr/>
        </p:nvSpPr>
        <p:spPr>
          <a:xfrm>
            <a:off x="2571736" y="214290"/>
            <a:ext cx="3929090" cy="1077218"/>
          </a:xfrm>
          <a:prstGeom prst="rect">
            <a:avLst/>
          </a:prstGeom>
          <a:noFill/>
        </p:spPr>
        <p:txBody>
          <a:bodyPr wrap="square" rtlCol="0">
            <a:spAutoFit/>
          </a:bodyPr>
          <a:lstStyle/>
          <a:p>
            <a:pPr algn="ctr"/>
            <a:r>
              <a:rPr lang="fr-FR" sz="1600" b="1" dirty="0" smtClean="0"/>
              <a:t>République Tunisienne</a:t>
            </a:r>
          </a:p>
          <a:p>
            <a:pPr algn="ctr"/>
            <a:r>
              <a:rPr lang="fr-FR" sz="1600" b="1" dirty="0" smtClean="0"/>
              <a:t>Ministère de l’Agriculture </a:t>
            </a:r>
          </a:p>
          <a:p>
            <a:pPr algn="ctr"/>
            <a:r>
              <a:rPr lang="fr-FR" sz="1600" b="1" dirty="0" smtClean="0"/>
              <a:t>Direction Générale des Forêts</a:t>
            </a:r>
            <a:endParaRPr lang="fr-FR" sz="1100" b="1" dirty="0" smtClean="0"/>
          </a:p>
          <a:p>
            <a:pPr algn="ctr"/>
            <a:endParaRPr lang="fr-FR" sz="1600" b="1" dirty="0" smtClean="0"/>
          </a:p>
        </p:txBody>
      </p:sp>
      <p:pic>
        <p:nvPicPr>
          <p:cNvPr id="10242" name="Picture 2"/>
          <p:cNvPicPr>
            <a:picLocks noChangeAspect="1" noChangeArrowheads="1"/>
          </p:cNvPicPr>
          <p:nvPr/>
        </p:nvPicPr>
        <p:blipFill>
          <a:blip r:embed="rId2"/>
          <a:srcRect/>
          <a:stretch>
            <a:fillRect/>
          </a:stretch>
        </p:blipFill>
        <p:spPr bwMode="auto">
          <a:xfrm>
            <a:off x="3357554" y="4786322"/>
            <a:ext cx="1924050" cy="1104900"/>
          </a:xfrm>
          <a:prstGeom prst="rect">
            <a:avLst/>
          </a:prstGeom>
          <a:noFill/>
          <a:ln w="9525">
            <a:noFill/>
            <a:miter lim="800000"/>
            <a:headEnd/>
            <a:tailEnd/>
          </a:ln>
          <a:effectLst/>
        </p:spPr>
      </p:pic>
      <p:sp>
        <p:nvSpPr>
          <p:cNvPr id="8" name="Rectangle 7"/>
          <p:cNvSpPr/>
          <p:nvPr/>
        </p:nvSpPr>
        <p:spPr>
          <a:xfrm>
            <a:off x="1785918" y="4000504"/>
            <a:ext cx="5786478" cy="646331"/>
          </a:xfrm>
          <a:prstGeom prst="rect">
            <a:avLst/>
          </a:prstGeom>
        </p:spPr>
        <p:txBody>
          <a:bodyPr wrap="square">
            <a:spAutoFit/>
          </a:bodyPr>
          <a:lstStyle/>
          <a:p>
            <a:endParaRPr lang="fr-FR" b="1" dirty="0" smtClean="0"/>
          </a:p>
          <a:p>
            <a:r>
              <a:rPr lang="en-US" b="1" dirty="0" smtClean="0"/>
              <a:t> </a:t>
            </a:r>
            <a:r>
              <a:rPr lang="en-US" b="1" i="1" dirty="0" err="1" smtClean="0"/>
              <a:t>Sliema</a:t>
            </a:r>
            <a:r>
              <a:rPr lang="en-US" b="1" i="1" dirty="0" smtClean="0"/>
              <a:t>, Malta (Thursday 21nd and Friday 23rd June 2017) </a:t>
            </a:r>
            <a:endParaRPr lang="fr-FR" b="1" dirty="0"/>
          </a:p>
        </p:txBody>
      </p:sp>
      <p:pic>
        <p:nvPicPr>
          <p:cNvPr id="19458" name="Picture 2" descr="Home"/>
          <p:cNvPicPr>
            <a:picLocks noChangeAspect="1" noChangeArrowheads="1"/>
          </p:cNvPicPr>
          <p:nvPr/>
        </p:nvPicPr>
        <p:blipFill>
          <a:blip r:embed="rId3"/>
          <a:srcRect/>
          <a:stretch>
            <a:fillRect/>
          </a:stretch>
        </p:blipFill>
        <p:spPr bwMode="auto">
          <a:xfrm>
            <a:off x="500034" y="500042"/>
            <a:ext cx="785818" cy="1113244"/>
          </a:xfrm>
          <a:prstGeom prst="rect">
            <a:avLst/>
          </a:prstGeom>
          <a:noFill/>
        </p:spPr>
      </p:pic>
      <p:pic>
        <p:nvPicPr>
          <p:cNvPr id="19460" name="Picture 4" descr="http://www.coe.int/documents/11755378/12470425/LOGO_Bern+%283%29.png/c8339189-e111-4bb5-b272-9574cf9a836b?t=1441805908000"/>
          <p:cNvPicPr>
            <a:picLocks noChangeAspect="1" noChangeArrowheads="1"/>
          </p:cNvPicPr>
          <p:nvPr/>
        </p:nvPicPr>
        <p:blipFill>
          <a:blip r:embed="rId4" cstate="print"/>
          <a:srcRect/>
          <a:stretch>
            <a:fillRect/>
          </a:stretch>
        </p:blipFill>
        <p:spPr bwMode="auto">
          <a:xfrm>
            <a:off x="7429520" y="476084"/>
            <a:ext cx="1344591" cy="102409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122" name="Picture 2" descr="D:\MIKT_2016_2020\Capture d'écran 2017-04-27 08.19.12.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Picture 2" descr="D:\MIKT_2016_2020\Capture d'écran 2017-06-20 08.58.34.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074" name="Picture 2" descr="D:\MIKT_2016_2020\Capture d'écran 2017-04-27 08.15.51.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146" name="Picture 2" descr="D:\MIKT_2016_2020\Capture d'écran 2017-04-27 08.24.58.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7170" name="Picture 2" descr="D:\MIKT_2016_2020\Capture d'écran 2017-06-20 08.58.20.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8194" name="Picture 2" descr="D:\MIKT_2016_2020\Capture d'écran 2017-06-20 08.58.27.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Sensibilisation</a:t>
            </a:r>
            <a:br>
              <a:rPr lang="fr-FR" sz="2800" dirty="0" smtClean="0"/>
            </a:br>
            <a:endParaRPr lang="fr-FR" sz="2800" dirty="0"/>
          </a:p>
        </p:txBody>
      </p:sp>
      <p:sp>
        <p:nvSpPr>
          <p:cNvPr id="4" name="Espace réservé du texte 3"/>
          <p:cNvSpPr>
            <a:spLocks noGrp="1"/>
          </p:cNvSpPr>
          <p:nvPr>
            <p:ph type="body" sz="half" idx="2"/>
          </p:nvPr>
        </p:nvSpPr>
        <p:spPr>
          <a:xfrm>
            <a:off x="457200" y="1435100"/>
            <a:ext cx="4257676" cy="5208610"/>
          </a:xfrm>
        </p:spPr>
        <p:txBody>
          <a:bodyPr>
            <a:noAutofit/>
          </a:bodyPr>
          <a:lstStyle/>
          <a:p>
            <a:pPr algn="just"/>
            <a:r>
              <a:rPr lang="fr-FR" sz="1800" dirty="0" smtClean="0"/>
              <a:t>Grâce au partenariat entre la DGF et l'AAO/</a:t>
            </a:r>
            <a:r>
              <a:rPr lang="fr-FR" sz="1800" dirty="0" err="1" smtClean="0"/>
              <a:t>BirdLife</a:t>
            </a:r>
            <a:r>
              <a:rPr lang="fr-FR" sz="1800" dirty="0" smtClean="0"/>
              <a:t> Tunisie une série de formation et de sensibilisation ont été organisé et programmer ; </a:t>
            </a:r>
          </a:p>
          <a:p>
            <a:pPr algn="just"/>
            <a:r>
              <a:rPr lang="fr-FR" sz="1800" dirty="0" smtClean="0"/>
              <a:t>- la célébration de la Journée Mondiale des Oiseaux Migrateurs en Tunisie au milieu des oiseaux des Salines​ de </a:t>
            </a:r>
            <a:r>
              <a:rPr lang="fr-FR" sz="1800" dirty="0" err="1" smtClean="0"/>
              <a:t>Thyna</a:t>
            </a:r>
            <a:r>
              <a:rPr lang="fr-FR" sz="1800" dirty="0" smtClean="0"/>
              <a:t> (Tunisie); qui est connue pour leur richesse en avifaune en tout temps de l'année. Grâce au partenariat avec la COTUSAL, une trentaine de participants, parmi qui un bon nombre de jeunes photographes du Club Photo de Sfax, ont peut découvrir ce site exceptionnel et les activités programmées pour cette année par les trois partenaires en vue de la valorisation et gestion participative. Les oiseaux ont été au rendez-vous.</a:t>
            </a:r>
          </a:p>
          <a:p>
            <a:endParaRPr lang="fr-FR" sz="1800" dirty="0"/>
          </a:p>
        </p:txBody>
      </p:sp>
      <p:pic>
        <p:nvPicPr>
          <p:cNvPr id="5" name="Espace réservé du contenu 3" descr="C:\Users\user\Downloads\_ZA_244314 mai 2017.jpg"/>
          <p:cNvPicPr>
            <a:picLocks noGrp="1"/>
          </p:cNvPicPr>
          <p:nvPr>
            <p:ph idx="1"/>
          </p:nvPr>
        </p:nvPicPr>
        <p:blipFill>
          <a:blip r:embed="rId2" cstate="print"/>
          <a:srcRect/>
          <a:stretch>
            <a:fillRect/>
          </a:stretch>
        </p:blipFill>
        <p:spPr bwMode="auto">
          <a:xfrm>
            <a:off x="4929190" y="1496363"/>
            <a:ext cx="3757610" cy="28613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257544" cy="1162050"/>
          </a:xfrm>
        </p:spPr>
        <p:txBody>
          <a:bodyPr>
            <a:noAutofit/>
          </a:bodyPr>
          <a:lstStyle/>
          <a:p>
            <a:r>
              <a:rPr lang="fr-FR" sz="2400" dirty="0" smtClean="0"/>
              <a:t>Interventions pour la conservation des oiseaux migrateurs</a:t>
            </a:r>
            <a:endParaRPr lang="fr-FR" sz="2400" dirty="0"/>
          </a:p>
        </p:txBody>
      </p:sp>
      <p:sp>
        <p:nvSpPr>
          <p:cNvPr id="4" name="Espace réservé du texte 3"/>
          <p:cNvSpPr>
            <a:spLocks noGrp="1"/>
          </p:cNvSpPr>
          <p:nvPr>
            <p:ph type="body" sz="half" idx="2"/>
          </p:nvPr>
        </p:nvSpPr>
        <p:spPr/>
        <p:txBody>
          <a:bodyPr>
            <a:normAutofit/>
          </a:bodyPr>
          <a:lstStyle/>
          <a:p>
            <a:pPr algn="just"/>
            <a:r>
              <a:rPr lang="fr-FR" sz="1800" dirty="0" smtClean="0"/>
              <a:t>- Le 12 décembre 2016, l’AAO/</a:t>
            </a:r>
            <a:r>
              <a:rPr lang="fr-FR" sz="1800" dirty="0" err="1" smtClean="0"/>
              <a:t>BirdLife</a:t>
            </a:r>
            <a:r>
              <a:rPr lang="fr-FR" sz="1800" dirty="0" smtClean="0"/>
              <a:t> Tunisie et la DGF/Tunisie se sont réunies pour coordonner une intervention commune afin d'arrêter les braconniers vendeurs de canards (11 canards sauvages) au village de </a:t>
            </a:r>
            <a:r>
              <a:rPr lang="fr-FR" sz="1800" dirty="0" err="1" smtClean="0"/>
              <a:t>Nahli</a:t>
            </a:r>
            <a:r>
              <a:rPr lang="fr-FR" sz="1800" dirty="0" smtClean="0"/>
              <a:t> de Gouvernorat de l'</a:t>
            </a:r>
            <a:r>
              <a:rPr lang="fr-FR" sz="1800" dirty="0" err="1" smtClean="0"/>
              <a:t>Ariana</a:t>
            </a:r>
            <a:r>
              <a:rPr lang="fr-FR" sz="1800" dirty="0" smtClean="0"/>
              <a:t>, qui se situe au </a:t>
            </a:r>
            <a:r>
              <a:rPr lang="fr-FR" sz="1800" dirty="0" err="1" smtClean="0"/>
              <a:t>Nord-Est</a:t>
            </a:r>
            <a:r>
              <a:rPr lang="fr-FR" sz="1800" dirty="0" smtClean="0"/>
              <a:t> de la Tunisie.</a:t>
            </a:r>
          </a:p>
          <a:p>
            <a:pPr algn="just"/>
            <a:r>
              <a:rPr lang="fr-FR" sz="1800" dirty="0" smtClean="0"/>
              <a:t>Cette vente est en infraction avec l'Arrêté Annuel relatif à l'organisation de la saison de la chasse. (</a:t>
            </a:r>
            <a:r>
              <a:rPr lang="fr-FR" sz="1800" b="1" i="1" dirty="0" smtClean="0"/>
              <a:t>AAO/</a:t>
            </a:r>
            <a:r>
              <a:rPr lang="fr-FR" sz="1800" b="1" i="1" dirty="0" err="1" smtClean="0"/>
              <a:t>BirdLife</a:t>
            </a:r>
            <a:r>
              <a:rPr lang="fr-FR" sz="1800" b="1" i="1" dirty="0" smtClean="0"/>
              <a:t> Tunisie</a:t>
            </a:r>
            <a:r>
              <a:rPr lang="fr-FR" sz="1800" dirty="0" smtClean="0"/>
              <a:t>)</a:t>
            </a:r>
          </a:p>
          <a:p>
            <a:pPr algn="just"/>
            <a:endParaRPr lang="fr-FR" sz="1800" dirty="0"/>
          </a:p>
        </p:txBody>
      </p:sp>
      <p:pic>
        <p:nvPicPr>
          <p:cNvPr id="5" name="Espace réservé du contenu 3" descr="L’image contient peut-être : une personne ou plus, personnes debout, plein air et nature"/>
          <p:cNvPicPr>
            <a:picLocks noGrp="1"/>
          </p:cNvPicPr>
          <p:nvPr>
            <p:ph idx="1"/>
          </p:nvPr>
        </p:nvPicPr>
        <p:blipFill>
          <a:blip r:embed="rId2"/>
          <a:srcRect/>
          <a:stretch>
            <a:fillRect/>
          </a:stretch>
        </p:blipFill>
        <p:spPr bwMode="auto">
          <a:xfrm>
            <a:off x="3575050" y="1428736"/>
            <a:ext cx="5111750" cy="31923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hlinkClick r:id="rId2"/>
              </a:rPr>
              <a:t>https://www.facebook.com/chardonneret.1/videos/10154628720524323/</a:t>
            </a:r>
            <a:endParaRPr lang="fr-FR" dirty="0" smtClean="0"/>
          </a:p>
          <a:p>
            <a:endParaRPr lang="fr-F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4"/>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6466" y="504826"/>
            <a:ext cx="1604963" cy="142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Image 6"/>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49243" y="5357826"/>
            <a:ext cx="1479947" cy="1312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age 7"/>
          <p:cNvPicPr>
            <a:picLocks noChangeAspect="1"/>
          </p:cNvPicPr>
          <p:nvPr/>
        </p:nvPicPr>
        <p:blipFill>
          <a:blip r:embed="rId4">
            <a:extLst>
              <a:ext uri="{28A0092B-C50C-407E-A947-70E740481C1C}">
                <a14:useLocalDpi xmlns="" xmlns:a14="http://schemas.microsoft.com/office/drawing/2010/main" val="0"/>
              </a:ext>
            </a:extLst>
          </a:blip>
          <a:srcRect/>
          <a:stretch>
            <a:fillRect/>
          </a:stretch>
        </p:blipFill>
        <p:spPr bwMode="auto">
          <a:xfrm>
            <a:off x="3496866" y="3567113"/>
            <a:ext cx="1500188" cy="158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age 9"/>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5035" y="3567113"/>
            <a:ext cx="1293019" cy="158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Image 10"/>
          <p:cNvPicPr>
            <a:picLocks noChangeAspect="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73844" y="5319714"/>
            <a:ext cx="1335881" cy="1335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Image 12"/>
          <p:cNvPicPr>
            <a:picLocks noChangeAspect="1"/>
          </p:cNvPicPr>
          <p:nvPr/>
        </p:nvPicPr>
        <p:blipFill>
          <a:blip r:embed="rId7">
            <a:extLst>
              <a:ext uri="{28A0092B-C50C-407E-A947-70E740481C1C}">
                <a14:useLocalDpi xmlns="" xmlns:a14="http://schemas.microsoft.com/office/drawing/2010/main" val="0"/>
              </a:ext>
            </a:extLst>
          </a:blip>
          <a:srcRect/>
          <a:stretch>
            <a:fillRect/>
          </a:stretch>
        </p:blipFill>
        <p:spPr bwMode="auto">
          <a:xfrm>
            <a:off x="1838326" y="5319713"/>
            <a:ext cx="1479947" cy="1414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Image 5" descr="dishonmikrai002"/>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285720" y="1979384"/>
            <a:ext cx="1571635" cy="15210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Image 2" descr="Rothirsch"/>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1838325" y="3571876"/>
            <a:ext cx="1520912" cy="157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Image 16" descr="chardonneret"/>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2000232" y="500042"/>
            <a:ext cx="3000396" cy="29718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ZoneTexte 14"/>
          <p:cNvSpPr txBox="1"/>
          <p:nvPr/>
        </p:nvSpPr>
        <p:spPr>
          <a:xfrm>
            <a:off x="5194959" y="360740"/>
            <a:ext cx="3020379" cy="1569660"/>
          </a:xfrm>
          <a:prstGeom prst="rect">
            <a:avLst/>
          </a:prstGeom>
          <a:noFill/>
        </p:spPr>
        <p:txBody>
          <a:bodyPr wrap="none" rtlCol="0">
            <a:spAutoFit/>
          </a:bodyPr>
          <a:lstStyle/>
          <a:p>
            <a:r>
              <a:rPr lang="fr-FR" sz="9600" dirty="0" smtClean="0">
                <a:latin typeface="Bradley Hand ITC" panose="03070402050302030203" pitchFamily="66" charset="0"/>
              </a:rPr>
              <a:t>Merci</a:t>
            </a:r>
            <a:endParaRPr lang="fr-FR" sz="9600" dirty="0">
              <a:latin typeface="Bradley Hand ITC" panose="03070402050302030203" pitchFamily="66" charset="0"/>
            </a:endParaRPr>
          </a:p>
        </p:txBody>
      </p:sp>
      <p:sp>
        <p:nvSpPr>
          <p:cNvPr id="16" name="ZoneTexte 15"/>
          <p:cNvSpPr txBox="1"/>
          <p:nvPr/>
        </p:nvSpPr>
        <p:spPr>
          <a:xfrm>
            <a:off x="5472318" y="1646793"/>
            <a:ext cx="2528706" cy="369332"/>
          </a:xfrm>
          <a:prstGeom prst="rect">
            <a:avLst/>
          </a:prstGeom>
          <a:noFill/>
        </p:spPr>
        <p:txBody>
          <a:bodyPr wrap="none" rtlCol="0">
            <a:spAutoFit/>
          </a:bodyPr>
          <a:lstStyle/>
          <a:p>
            <a:r>
              <a:rPr lang="fr-FR" dirty="0" smtClean="0">
                <a:solidFill>
                  <a:srgbClr val="0070C0"/>
                </a:solidFill>
              </a:rPr>
              <a:t>tahri_ghijamel@yahoo.fr</a:t>
            </a:r>
            <a:endParaRPr lang="fr-FR" dirty="0">
              <a:solidFill>
                <a:srgbClr val="0070C0"/>
              </a:solidFill>
            </a:endParaRPr>
          </a:p>
        </p:txBody>
      </p:sp>
    </p:spTree>
    <p:extLst>
      <p:ext uri="{BB962C8B-B14F-4D97-AF65-F5344CB8AC3E}">
        <p14:creationId xmlns="" xmlns:p14="http://schemas.microsoft.com/office/powerpoint/2010/main" val="29722973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428736"/>
            <a:ext cx="8229600" cy="5214974"/>
          </a:xfrm>
        </p:spPr>
        <p:txBody>
          <a:bodyPr>
            <a:noAutofit/>
          </a:bodyPr>
          <a:lstStyle/>
          <a:p>
            <a:pPr algn="just"/>
            <a:r>
              <a:rPr lang="fr-FR" sz="2400" dirty="0" smtClean="0"/>
              <a:t>Suite aux recommandations de la première réunion en Egypte en 2016, la Tunisie a renforcé ses efforts pour répondre aux objectifs de plan d'action de Tunis 2013-2020 et mieux protéger la nature et la biodiversité spécialement les oiseaux migrateurs par :</a:t>
            </a:r>
          </a:p>
          <a:p>
            <a:endParaRPr lang="fr-FR" sz="2400" dirty="0" smtClean="0"/>
          </a:p>
          <a:p>
            <a:pPr>
              <a:buNone/>
            </a:pPr>
            <a:r>
              <a:rPr lang="fr-FR" sz="2400" dirty="0" smtClean="0"/>
              <a:t>	1- la création d'une plate forme de suivie et de contrôle</a:t>
            </a:r>
          </a:p>
          <a:p>
            <a:pPr>
              <a:buNone/>
            </a:pPr>
            <a:r>
              <a:rPr lang="fr-FR" sz="2400" dirty="0" smtClean="0"/>
              <a:t>	2- la révision des lois relatives aux chasses</a:t>
            </a:r>
          </a:p>
          <a:p>
            <a:pPr algn="just">
              <a:buNone/>
            </a:pPr>
            <a:r>
              <a:rPr lang="fr-FR" sz="2400" dirty="0" smtClean="0"/>
              <a:t>	3- la réalisation et la programmation d'une série de formation et de sensibilisation</a:t>
            </a:r>
          </a:p>
          <a:p>
            <a:pPr algn="just">
              <a:buNone/>
            </a:pPr>
            <a:r>
              <a:rPr lang="fr-FR" sz="2400" dirty="0" smtClean="0"/>
              <a:t>	4- les interventions pour la conservation des oiseaux migrateurs</a:t>
            </a:r>
          </a:p>
          <a:p>
            <a:endParaRPr lang="fr-FR"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903433"/>
            <a:ext cx="8229600" cy="4525963"/>
          </a:xfrm>
        </p:spPr>
        <p:txBody>
          <a:bodyPr/>
          <a:lstStyle/>
          <a:p>
            <a:r>
              <a:rPr lang="en-US" dirty="0" smtClean="0"/>
              <a:t>Following the recommendations of the first meeting in Egypt in 2016, Tunisia has stepped up its efforts to meet the objectives of the 2013-2020 Tunis Action Plan and better protect nature and biodiversity especially migratory birds by:</a:t>
            </a:r>
            <a:endParaRPr lang="fr-FR" dirty="0"/>
          </a:p>
        </p:txBody>
      </p:sp>
      <p:pic>
        <p:nvPicPr>
          <p:cNvPr id="4" name="Picture 2"/>
          <p:cNvPicPr>
            <a:picLocks noChangeAspect="1" noChangeArrowheads="1"/>
          </p:cNvPicPr>
          <p:nvPr/>
        </p:nvPicPr>
        <p:blipFill>
          <a:blip r:embed="rId2"/>
          <a:srcRect/>
          <a:stretch>
            <a:fillRect/>
          </a:stretch>
        </p:blipFill>
        <p:spPr bwMode="auto">
          <a:xfrm>
            <a:off x="7219950" y="5753100"/>
            <a:ext cx="1924050" cy="1104900"/>
          </a:xfrm>
          <a:prstGeom prst="rect">
            <a:avLst/>
          </a:prstGeom>
          <a:noFill/>
          <a:ln w="9525">
            <a:noFill/>
            <a:miter lim="800000"/>
            <a:headEnd/>
            <a:tailEnd/>
          </a:ln>
          <a:effectLst/>
        </p:spPr>
      </p:pic>
      <p:pic>
        <p:nvPicPr>
          <p:cNvPr id="5" name="Picture 2" descr="Home"/>
          <p:cNvPicPr>
            <a:picLocks noChangeAspect="1" noChangeArrowheads="1"/>
          </p:cNvPicPr>
          <p:nvPr/>
        </p:nvPicPr>
        <p:blipFill>
          <a:blip r:embed="rId3"/>
          <a:srcRect/>
          <a:stretch>
            <a:fillRect/>
          </a:stretch>
        </p:blipFill>
        <p:spPr bwMode="auto">
          <a:xfrm>
            <a:off x="500034" y="500042"/>
            <a:ext cx="785818" cy="1113244"/>
          </a:xfrm>
          <a:prstGeom prst="rect">
            <a:avLst/>
          </a:prstGeom>
          <a:noFill/>
        </p:spPr>
      </p:pic>
      <p:pic>
        <p:nvPicPr>
          <p:cNvPr id="6" name="Picture 4" descr="http://www.coe.int/documents/11755378/12470425/LOGO_Bern+%283%29.png/c8339189-e111-4bb5-b272-9574cf9a836b?t=1441805908000"/>
          <p:cNvPicPr>
            <a:picLocks noChangeAspect="1" noChangeArrowheads="1"/>
          </p:cNvPicPr>
          <p:nvPr/>
        </p:nvPicPr>
        <p:blipFill>
          <a:blip r:embed="rId4" cstate="print"/>
          <a:srcRect/>
          <a:stretch>
            <a:fillRect/>
          </a:stretch>
        </p:blipFill>
        <p:spPr bwMode="auto">
          <a:xfrm>
            <a:off x="7429520" y="476084"/>
            <a:ext cx="1344591" cy="102409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903433"/>
            <a:ext cx="8229600" cy="4525963"/>
          </a:xfrm>
        </p:spPr>
        <p:txBody>
          <a:bodyPr/>
          <a:lstStyle/>
          <a:p>
            <a:r>
              <a:rPr lang="en-US" dirty="0" smtClean="0"/>
              <a:t>the creation of a platform for monitoring and control</a:t>
            </a:r>
          </a:p>
          <a:p>
            <a:r>
              <a:rPr lang="en-US" dirty="0" smtClean="0"/>
              <a:t>revision of hunting laws</a:t>
            </a:r>
          </a:p>
          <a:p>
            <a:r>
              <a:rPr lang="en-US" dirty="0" smtClean="0"/>
              <a:t>the production and programming of a series of training and awareness-raising</a:t>
            </a:r>
          </a:p>
          <a:p>
            <a:r>
              <a:rPr lang="en-US" dirty="0" smtClean="0"/>
              <a:t>interventions for the conservation of migratory birds</a:t>
            </a:r>
            <a:endParaRPr lang="fr-FR" dirty="0"/>
          </a:p>
        </p:txBody>
      </p:sp>
      <p:pic>
        <p:nvPicPr>
          <p:cNvPr id="4" name="Picture 2"/>
          <p:cNvPicPr>
            <a:picLocks noChangeAspect="1" noChangeArrowheads="1"/>
          </p:cNvPicPr>
          <p:nvPr/>
        </p:nvPicPr>
        <p:blipFill>
          <a:blip r:embed="rId2"/>
          <a:srcRect/>
          <a:stretch>
            <a:fillRect/>
          </a:stretch>
        </p:blipFill>
        <p:spPr bwMode="auto">
          <a:xfrm>
            <a:off x="7219950" y="5753100"/>
            <a:ext cx="1924050" cy="1104900"/>
          </a:xfrm>
          <a:prstGeom prst="rect">
            <a:avLst/>
          </a:prstGeom>
          <a:noFill/>
          <a:ln w="9525">
            <a:noFill/>
            <a:miter lim="800000"/>
            <a:headEnd/>
            <a:tailEnd/>
          </a:ln>
          <a:effectLst/>
        </p:spPr>
      </p:pic>
      <p:pic>
        <p:nvPicPr>
          <p:cNvPr id="5" name="Picture 2" descr="Home"/>
          <p:cNvPicPr>
            <a:picLocks noChangeAspect="1" noChangeArrowheads="1"/>
          </p:cNvPicPr>
          <p:nvPr/>
        </p:nvPicPr>
        <p:blipFill>
          <a:blip r:embed="rId3"/>
          <a:srcRect/>
          <a:stretch>
            <a:fillRect/>
          </a:stretch>
        </p:blipFill>
        <p:spPr bwMode="auto">
          <a:xfrm>
            <a:off x="500034" y="500042"/>
            <a:ext cx="785818" cy="1113244"/>
          </a:xfrm>
          <a:prstGeom prst="rect">
            <a:avLst/>
          </a:prstGeom>
          <a:noFill/>
        </p:spPr>
      </p:pic>
      <p:pic>
        <p:nvPicPr>
          <p:cNvPr id="6" name="Picture 4" descr="http://www.coe.int/documents/11755378/12470425/LOGO_Bern+%283%29.png/c8339189-e111-4bb5-b272-9574cf9a836b?t=1441805908000"/>
          <p:cNvPicPr>
            <a:picLocks noChangeAspect="1" noChangeArrowheads="1"/>
          </p:cNvPicPr>
          <p:nvPr/>
        </p:nvPicPr>
        <p:blipFill>
          <a:blip r:embed="rId4" cstate="print"/>
          <a:srcRect/>
          <a:stretch>
            <a:fillRect/>
          </a:stretch>
        </p:blipFill>
        <p:spPr bwMode="auto">
          <a:xfrm>
            <a:off x="7429520" y="476084"/>
            <a:ext cx="1344591" cy="102409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Objective of Monitoring and Control Platform</a:t>
            </a:r>
            <a:endParaRPr lang="fr-FR" dirty="0"/>
          </a:p>
        </p:txBody>
      </p:sp>
      <p:sp>
        <p:nvSpPr>
          <p:cNvPr id="3" name="Espace réservé du contenu 2"/>
          <p:cNvSpPr>
            <a:spLocks noGrp="1"/>
          </p:cNvSpPr>
          <p:nvPr>
            <p:ph idx="1"/>
          </p:nvPr>
        </p:nvSpPr>
        <p:spPr/>
        <p:txBody>
          <a:bodyPr>
            <a:normAutofit fontScale="70000" lnSpcReduction="20000"/>
          </a:bodyPr>
          <a:lstStyle/>
          <a:p>
            <a:r>
              <a:rPr lang="en-US" dirty="0" smtClean="0"/>
              <a:t>Reducing offenses against wild birds in Tunisia,</a:t>
            </a:r>
          </a:p>
          <a:p>
            <a:r>
              <a:rPr lang="en-US" dirty="0" smtClean="0"/>
              <a:t>To enable citizens to participate actively in the conservation of birdlife,</a:t>
            </a:r>
          </a:p>
          <a:p>
            <a:r>
              <a:rPr lang="en-US" dirty="0" smtClean="0"/>
              <a:t>To have a better visibility and knowledge of the offenses against wild birds in Tunisia,</a:t>
            </a:r>
          </a:p>
          <a:p>
            <a:r>
              <a:rPr lang="en-US" dirty="0" smtClean="0"/>
              <a:t>Support the efforts of the DGF and the CRDAs, in particular of their field agents, in the fight against offenses against wild birds in Tunisia,</a:t>
            </a:r>
          </a:p>
          <a:p>
            <a:r>
              <a:rPr lang="en-US" dirty="0" smtClean="0"/>
              <a:t>Valorize the results obtained by the DGF, the CRDA and the NGOs in the follow-up of the infringements and the fight against them,</a:t>
            </a:r>
          </a:p>
          <a:p>
            <a:r>
              <a:rPr lang="en-US" dirty="0" smtClean="0"/>
              <a:t>Respond to the commitments signed by Tunisia towards international conventions, in particular the Bonn and Berne Conventions,</a:t>
            </a:r>
          </a:p>
          <a:p>
            <a:r>
              <a:rPr lang="en-US" dirty="0" smtClean="0"/>
              <a:t>Produce an annual report on the state of conservation of wild birds in Tunisia.</a:t>
            </a:r>
            <a:endParaRPr lang="fr-FR" dirty="0"/>
          </a:p>
        </p:txBody>
      </p:sp>
      <p:pic>
        <p:nvPicPr>
          <p:cNvPr id="5" name="Picture 2"/>
          <p:cNvPicPr>
            <a:picLocks noChangeAspect="1" noChangeArrowheads="1"/>
          </p:cNvPicPr>
          <p:nvPr/>
        </p:nvPicPr>
        <p:blipFill>
          <a:blip r:embed="rId2"/>
          <a:srcRect/>
          <a:stretch>
            <a:fillRect/>
          </a:stretch>
        </p:blipFill>
        <p:spPr bwMode="auto">
          <a:xfrm>
            <a:off x="7219950" y="5753100"/>
            <a:ext cx="1924050" cy="11049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Objectif de Plate forme de suivie et de contrôle</a:t>
            </a:r>
            <a:endParaRPr lang="fr-FR" b="1" dirty="0"/>
          </a:p>
        </p:txBody>
      </p:sp>
      <p:sp>
        <p:nvSpPr>
          <p:cNvPr id="5" name="Espace réservé du contenu 4"/>
          <p:cNvSpPr>
            <a:spLocks noGrp="1"/>
          </p:cNvSpPr>
          <p:nvPr>
            <p:ph idx="1"/>
          </p:nvPr>
        </p:nvSpPr>
        <p:spPr>
          <a:xfrm>
            <a:off x="457200" y="1600200"/>
            <a:ext cx="8401080" cy="4972072"/>
          </a:xfrm>
        </p:spPr>
        <p:txBody>
          <a:bodyPr>
            <a:normAutofit fontScale="70000" lnSpcReduction="20000"/>
          </a:bodyPr>
          <a:lstStyle/>
          <a:p>
            <a:pPr lvl="0"/>
            <a:r>
              <a:rPr lang="fr-FR" dirty="0" smtClean="0"/>
              <a:t>Réduire les infractions à l’encontre des oiseaux sauvages en Tunisie,</a:t>
            </a:r>
          </a:p>
          <a:p>
            <a:pPr lvl="0"/>
            <a:r>
              <a:rPr lang="fr-FR" dirty="0" smtClean="0"/>
              <a:t>Permettre aux citoyens de participer d’une façon active à la conservation de l’avifaune,</a:t>
            </a:r>
          </a:p>
          <a:p>
            <a:pPr lvl="0"/>
            <a:r>
              <a:rPr lang="fr-FR" dirty="0" smtClean="0"/>
              <a:t>Avoir une meilleure visibilité et connaissance des infractions contre les oiseaux sauvages en Tunisie,</a:t>
            </a:r>
          </a:p>
          <a:p>
            <a:pPr lvl="0"/>
            <a:r>
              <a:rPr lang="fr-FR" dirty="0" smtClean="0"/>
              <a:t>Appuyer les efforts de la DGF et des CRDA, notamment de leurs agents de terrain, en matière de lutte contre les infractions à l’encontre des oiseaux sauvages en Tunisie,</a:t>
            </a:r>
          </a:p>
          <a:p>
            <a:pPr lvl="0"/>
            <a:r>
              <a:rPr lang="fr-FR" dirty="0" smtClean="0"/>
              <a:t>Valoriser les résultats obtenus par la DGF, les CRDA et les ONG en matière de suivi des infractions et de lutte contre celles-ci,</a:t>
            </a:r>
          </a:p>
          <a:p>
            <a:pPr lvl="0"/>
            <a:r>
              <a:rPr lang="fr-FR" dirty="0" smtClean="0"/>
              <a:t>Répondre aux engagements signés par la Tunisie envers les conventions internationales notamment les conventions de Bonn et de Berne,</a:t>
            </a:r>
          </a:p>
          <a:p>
            <a:pPr lvl="0"/>
            <a:r>
              <a:rPr lang="fr-FR" dirty="0" smtClean="0"/>
              <a:t>Produire un rapport annuel sur l’état de conservation des oiseaux sauvages en Tunisie.</a:t>
            </a:r>
          </a:p>
          <a:p>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Platform for monitoring and control</a:t>
            </a:r>
            <a:endParaRPr lang="fr-FR" b="1" dirty="0"/>
          </a:p>
        </p:txBody>
      </p:sp>
      <p:pic>
        <p:nvPicPr>
          <p:cNvPr id="4" name="Espace réservé du contenu 3" descr="D:\MIKT_2016_2020\2ème réunion_Malta_2017\home-v2-16 v3.png"/>
          <p:cNvPicPr>
            <a:picLocks noGrp="1"/>
          </p:cNvPicPr>
          <p:nvPr>
            <p:ph idx="1"/>
          </p:nvPr>
        </p:nvPicPr>
        <p:blipFill>
          <a:blip r:embed="rId2"/>
          <a:srcRect/>
          <a:stretch>
            <a:fillRect/>
          </a:stretch>
        </p:blipFill>
        <p:spPr bwMode="auto">
          <a:xfrm>
            <a:off x="571148" y="1600200"/>
            <a:ext cx="8001703"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MIKT_2016_2020\Capture d'écran 2017-04-27 08.15.17.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098" name="Picture 2" descr="D:\MIKT_2016_2020\Capture d'écran 2017-04-27 08.16.15.png"/>
          <p:cNvPicPr>
            <a:picLocks noGrp="1" noChangeAspect="1" noChangeArrowheads="1"/>
          </p:cNvPicPr>
          <p:nvPr>
            <p:ph idx="1"/>
          </p:nvPr>
        </p:nvPicPr>
        <p:blipFill>
          <a:blip r:embed="rId2"/>
          <a:srcRect/>
          <a:stretch>
            <a:fillRect/>
          </a:stretch>
        </p:blipFill>
        <p:spPr bwMode="auto">
          <a:xfrm>
            <a:off x="546957" y="1600200"/>
            <a:ext cx="8050086" cy="452596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4144</TotalTime>
  <Words>628</Words>
  <Application>Microsoft Office PowerPoint</Application>
  <PresentationFormat>Affichage à l'écran (4:3)</PresentationFormat>
  <Paragraphs>46</Paragraphs>
  <Slides>19</Slides>
  <Notes>0</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Thème Office</vt:lpstr>
      <vt:lpstr> Progress updates on the implementation of MIKT POW 2016-2020 and the Bern Convention Tunis Action Plan 2013-2020.</vt:lpstr>
      <vt:lpstr>Diapositive 2</vt:lpstr>
      <vt:lpstr>Diapositive 3</vt:lpstr>
      <vt:lpstr>Diapositive 4</vt:lpstr>
      <vt:lpstr>Objective of Monitoring and Control Platform</vt:lpstr>
      <vt:lpstr>Objectif de Plate forme de suivie et de contrôle</vt:lpstr>
      <vt:lpstr>Platform for monitoring and control</vt:lpstr>
      <vt:lpstr>Diapositive 8</vt:lpstr>
      <vt:lpstr>Diapositive 9</vt:lpstr>
      <vt:lpstr>Diapositive 10</vt:lpstr>
      <vt:lpstr>Diapositive 11</vt:lpstr>
      <vt:lpstr>Diapositive 12</vt:lpstr>
      <vt:lpstr>Diapositive 13</vt:lpstr>
      <vt:lpstr>Diapositive 14</vt:lpstr>
      <vt:lpstr>Diapositive 15</vt:lpstr>
      <vt:lpstr>Sensibilisation </vt:lpstr>
      <vt:lpstr>Interventions pour la conservation des oiseaux migrateurs</vt:lpstr>
      <vt:lpstr>Diapositive 18</vt:lpstr>
      <vt:lpstr>Diapositive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user</dc:creator>
  <cp:lastModifiedBy>user</cp:lastModifiedBy>
  <cp:revision>164</cp:revision>
  <dcterms:created xsi:type="dcterms:W3CDTF">2017-06-03T11:47:20Z</dcterms:created>
  <dcterms:modified xsi:type="dcterms:W3CDTF">2017-06-22T08:47:17Z</dcterms:modified>
</cp:coreProperties>
</file>