
<file path=[Content_Types].xml><?xml version="1.0" encoding="utf-8"?>
<Types xmlns="http://schemas.openxmlformats.org/package/2006/content-types">
  <Default Extension="xml" ContentType="application/xml"/>
  <Default Extension="jpeg" ContentType="image/jpeg"/>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1"/>
  </p:notesMasterIdLst>
  <p:handoutMasterIdLst>
    <p:handoutMasterId r:id="rId12"/>
  </p:handoutMasterIdLst>
  <p:sldIdLst>
    <p:sldId id="271" r:id="rId2"/>
    <p:sldId id="256" r:id="rId3"/>
    <p:sldId id="274" r:id="rId4"/>
    <p:sldId id="272" r:id="rId5"/>
    <p:sldId id="275" r:id="rId6"/>
    <p:sldId id="278" r:id="rId7"/>
    <p:sldId id="276" r:id="rId8"/>
    <p:sldId id="273" r:id="rId9"/>
    <p:sldId id="277" r:id="rId10"/>
  </p:sldIdLst>
  <p:sldSz cx="9144000" cy="6858000" type="screen4x3"/>
  <p:notesSz cx="6810375" cy="9942513"/>
  <p:defaultTextStyle>
    <a:defPPr>
      <a:defRPr lang="en-US"/>
    </a:defPPr>
    <a:lvl1pPr algn="l" rtl="0" fontAlgn="base">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1pPr>
    <a:lvl2pPr marL="457200" algn="l" rtl="0" fontAlgn="base">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2pPr>
    <a:lvl3pPr marL="914400" algn="l" rtl="0" fontAlgn="base">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3pPr>
    <a:lvl4pPr marL="1371600" algn="l" rtl="0" fontAlgn="base">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4pPr>
    <a:lvl5pPr marL="1828800" algn="l" rtl="0" fontAlgn="base">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5pPr>
    <a:lvl6pPr marL="22860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6pPr>
    <a:lvl7pPr marL="27432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7pPr>
    <a:lvl8pPr marL="32004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8pPr>
    <a:lvl9pPr marL="36576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9pPr>
  </p:defaultTextStyle>
  <p:extLst>
    <p:ext uri="{521415D9-36F7-43E2-AB2F-B90AF26B5E84}">
      <p14:sectionLst xmlns:p14="http://schemas.microsoft.com/office/powerpoint/2010/main">
        <p14:section name="Default Section" id="{20A937D0-4007-404E-9BC5-D271569BA74B}">
          <p14:sldIdLst>
            <p14:sldId id="271"/>
            <p14:sldId id="256"/>
            <p14:sldId id="274"/>
            <p14:sldId id="272"/>
            <p14:sldId id="275"/>
            <p14:sldId id="278"/>
            <p14:sldId id="276"/>
            <p14:sldId id="273"/>
            <p14:sldId id="277"/>
          </p14:sldIdLst>
        </p14:section>
      </p14:sectionLst>
    </p:ex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9FF66"/>
    <a:srgbClr val="93E3B3"/>
    <a:srgbClr val="004489"/>
    <a:srgbClr val="EFEFE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9164" autoAdjust="0"/>
    <p:restoredTop sz="78201" autoAdjust="0"/>
  </p:normalViewPr>
  <p:slideViewPr>
    <p:cSldViewPr>
      <p:cViewPr varScale="1">
        <p:scale>
          <a:sx n="87" d="100"/>
          <a:sy n="87" d="100"/>
        </p:scale>
        <p:origin x="2160" y="192"/>
      </p:cViewPr>
      <p:guideLst>
        <p:guide orient="horz" pos="2160"/>
        <p:guide pos="2880"/>
      </p:guideLst>
    </p:cSldViewPr>
  </p:slideViewPr>
  <p:notesTextViewPr>
    <p:cViewPr>
      <p:scale>
        <a:sx n="100" d="100"/>
        <a:sy n="100" d="100"/>
      </p:scale>
      <p:origin x="0" y="0"/>
    </p:cViewPr>
  </p:notesTextViewPr>
  <p:gridSpacing cx="36004" cy="36004"/>
</p:viewPr>
</file>

<file path=ppt/_rels/presentation.xml.rels><?xml version="1.0" encoding="UTF-8" standalone="yes"?>
<Relationships xmlns="http://schemas.openxmlformats.org/package/2006/relationships"><Relationship Id="rId11" Type="http://schemas.openxmlformats.org/officeDocument/2006/relationships/notesMaster" Target="notesMasters/notesMaster1.xml"/><Relationship Id="rId12" Type="http://schemas.openxmlformats.org/officeDocument/2006/relationships/handoutMaster" Target="handoutMasters/handoutMaster1.xml"/><Relationship Id="rId13" Type="http://schemas.openxmlformats.org/officeDocument/2006/relationships/presProps" Target="presProps.xml"/><Relationship Id="rId14" Type="http://schemas.openxmlformats.org/officeDocument/2006/relationships/viewProps" Target="viewProps.xml"/><Relationship Id="rId15" Type="http://schemas.openxmlformats.org/officeDocument/2006/relationships/theme" Target="theme/theme1.xml"/><Relationship Id="rId16"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22" name="Rectangle 2"/>
          <p:cNvSpPr>
            <a:spLocks noGrp="1" noChangeArrowheads="1"/>
          </p:cNvSpPr>
          <p:nvPr>
            <p:ph type="hdr" sz="quarter"/>
          </p:nvPr>
        </p:nvSpPr>
        <p:spPr bwMode="auto">
          <a:xfrm>
            <a:off x="0" y="0"/>
            <a:ext cx="2951163" cy="496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200">
                <a:latin typeface="Arial" charset="0"/>
                <a:ea typeface="+mn-ea"/>
                <a:cs typeface="Arial" charset="0"/>
              </a:defRPr>
            </a:lvl1pPr>
          </a:lstStyle>
          <a:p>
            <a:pPr>
              <a:defRPr/>
            </a:pPr>
            <a:endParaRPr lang="en-US"/>
          </a:p>
        </p:txBody>
      </p:sp>
      <p:sp>
        <p:nvSpPr>
          <p:cNvPr id="30723" name="Rectangle 3"/>
          <p:cNvSpPr>
            <a:spLocks noGrp="1" noChangeArrowheads="1"/>
          </p:cNvSpPr>
          <p:nvPr>
            <p:ph type="dt" sz="quarter" idx="1"/>
          </p:nvPr>
        </p:nvSpPr>
        <p:spPr bwMode="auto">
          <a:xfrm>
            <a:off x="3857625" y="0"/>
            <a:ext cx="2951163" cy="496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a:latin typeface="Arial" charset="0"/>
                <a:ea typeface="+mn-ea"/>
                <a:cs typeface="Arial" charset="0"/>
              </a:defRPr>
            </a:lvl1pPr>
          </a:lstStyle>
          <a:p>
            <a:pPr>
              <a:defRPr/>
            </a:pPr>
            <a:endParaRPr lang="en-US"/>
          </a:p>
        </p:txBody>
      </p:sp>
      <p:sp>
        <p:nvSpPr>
          <p:cNvPr id="30724" name="Rectangle 4"/>
          <p:cNvSpPr>
            <a:spLocks noGrp="1" noChangeArrowheads="1"/>
          </p:cNvSpPr>
          <p:nvPr>
            <p:ph type="ftr" sz="quarter" idx="2"/>
          </p:nvPr>
        </p:nvSpPr>
        <p:spPr bwMode="auto">
          <a:xfrm>
            <a:off x="0" y="9444038"/>
            <a:ext cx="2951163" cy="496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200">
                <a:latin typeface="Arial" charset="0"/>
                <a:ea typeface="+mn-ea"/>
                <a:cs typeface="Arial" charset="0"/>
              </a:defRPr>
            </a:lvl1pPr>
          </a:lstStyle>
          <a:p>
            <a:pPr>
              <a:defRPr/>
            </a:pPr>
            <a:endParaRPr lang="en-US"/>
          </a:p>
        </p:txBody>
      </p:sp>
      <p:sp>
        <p:nvSpPr>
          <p:cNvPr id="30725" name="Rectangle 5"/>
          <p:cNvSpPr>
            <a:spLocks noGrp="1" noChangeArrowheads="1"/>
          </p:cNvSpPr>
          <p:nvPr>
            <p:ph type="sldNum" sz="quarter" idx="3"/>
          </p:nvPr>
        </p:nvSpPr>
        <p:spPr bwMode="auto">
          <a:xfrm>
            <a:off x="3857625" y="9444038"/>
            <a:ext cx="2951163" cy="496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a:lvl1pPr>
          </a:lstStyle>
          <a:p>
            <a:fld id="{62BC228C-B8ED-40EA-88F0-692B8D0FF69D}" type="slidenum">
              <a:rPr lang="en-US" altLang="en-US"/>
              <a:pPr/>
              <a:t>‹#›</a:t>
            </a:fld>
            <a:endParaRPr lang="en-US" altLang="en-US"/>
          </a:p>
        </p:txBody>
      </p:sp>
    </p:spTree>
    <p:extLst>
      <p:ext uri="{BB962C8B-B14F-4D97-AF65-F5344CB8AC3E}">
        <p14:creationId xmlns:p14="http://schemas.microsoft.com/office/powerpoint/2010/main" val="417345428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51163" cy="498475"/>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57625" y="0"/>
            <a:ext cx="2951163" cy="498475"/>
          </a:xfrm>
          <a:prstGeom prst="rect">
            <a:avLst/>
          </a:prstGeom>
        </p:spPr>
        <p:txBody>
          <a:bodyPr vert="horz" lIns="91440" tIns="45720" rIns="91440" bIns="45720" rtlCol="0"/>
          <a:lstStyle>
            <a:lvl1pPr algn="r">
              <a:defRPr sz="1200"/>
            </a:lvl1pPr>
          </a:lstStyle>
          <a:p>
            <a:fld id="{F1111B87-529D-4673-9194-A358D08737E6}" type="datetimeFigureOut">
              <a:rPr lang="en-GB" smtClean="0"/>
              <a:t>23/06/2017</a:t>
            </a:fld>
            <a:endParaRPr lang="en-GB"/>
          </a:p>
        </p:txBody>
      </p:sp>
      <p:sp>
        <p:nvSpPr>
          <p:cNvPr id="4" name="Slide Image Placeholder 3"/>
          <p:cNvSpPr>
            <a:spLocks noGrp="1" noRot="1" noChangeAspect="1"/>
          </p:cNvSpPr>
          <p:nvPr>
            <p:ph type="sldImg" idx="2"/>
          </p:nvPr>
        </p:nvSpPr>
        <p:spPr>
          <a:xfrm>
            <a:off x="1168400" y="1243013"/>
            <a:ext cx="4473575" cy="3355975"/>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1038" y="4784725"/>
            <a:ext cx="5448300" cy="3914775"/>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9444038"/>
            <a:ext cx="2951163" cy="498475"/>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57625" y="9444038"/>
            <a:ext cx="2951163" cy="498475"/>
          </a:xfrm>
          <a:prstGeom prst="rect">
            <a:avLst/>
          </a:prstGeom>
        </p:spPr>
        <p:txBody>
          <a:bodyPr vert="horz" lIns="91440" tIns="45720" rIns="91440" bIns="45720" rtlCol="0" anchor="b"/>
          <a:lstStyle>
            <a:lvl1pPr algn="r">
              <a:defRPr sz="1200"/>
            </a:lvl1pPr>
          </a:lstStyle>
          <a:p>
            <a:fld id="{71F91576-793B-4D1C-B655-5FEEDCC15076}" type="slidenum">
              <a:rPr lang="en-GB" smtClean="0"/>
              <a:t>‹#›</a:t>
            </a:fld>
            <a:endParaRPr lang="en-GB"/>
          </a:p>
        </p:txBody>
      </p:sp>
    </p:spTree>
    <p:extLst>
      <p:ext uri="{BB962C8B-B14F-4D97-AF65-F5344CB8AC3E}">
        <p14:creationId xmlns:p14="http://schemas.microsoft.com/office/powerpoint/2010/main" val="45736721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71F91576-793B-4D1C-B655-5FEEDCC15076}" type="slidenum">
              <a:rPr lang="en-GB" smtClean="0"/>
              <a:t>1</a:t>
            </a:fld>
            <a:endParaRPr lang="en-GB"/>
          </a:p>
        </p:txBody>
      </p:sp>
    </p:spTree>
    <p:extLst>
      <p:ext uri="{BB962C8B-B14F-4D97-AF65-F5344CB8AC3E}">
        <p14:creationId xmlns:p14="http://schemas.microsoft.com/office/powerpoint/2010/main" val="76680199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71F91576-793B-4D1C-B655-5FEEDCC15076}" type="slidenum">
              <a:rPr lang="en-GB" smtClean="0"/>
              <a:t>2</a:t>
            </a:fld>
            <a:endParaRPr lang="en-GB"/>
          </a:p>
        </p:txBody>
      </p:sp>
    </p:spTree>
    <p:extLst>
      <p:ext uri="{BB962C8B-B14F-4D97-AF65-F5344CB8AC3E}">
        <p14:creationId xmlns:p14="http://schemas.microsoft.com/office/powerpoint/2010/main" val="159668115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71F91576-793B-4D1C-B655-5FEEDCC15076}" type="slidenum">
              <a:rPr lang="en-GB" smtClean="0"/>
              <a:t>3</a:t>
            </a:fld>
            <a:endParaRPr lang="en-GB"/>
          </a:p>
        </p:txBody>
      </p:sp>
    </p:spTree>
    <p:extLst>
      <p:ext uri="{BB962C8B-B14F-4D97-AF65-F5344CB8AC3E}">
        <p14:creationId xmlns:p14="http://schemas.microsoft.com/office/powerpoint/2010/main" val="380635780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fr-F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fr-FR"/>
          </a:p>
        </p:txBody>
      </p:sp>
      <p:sp>
        <p:nvSpPr>
          <p:cNvPr id="4" name="Rectangle 11"/>
          <p:cNvSpPr>
            <a:spLocks noGrp="1" noChangeArrowheads="1"/>
          </p:cNvSpPr>
          <p:nvPr>
            <p:ph type="dt" sz="half" idx="10"/>
          </p:nvPr>
        </p:nvSpPr>
        <p:spPr>
          <a:ln/>
        </p:spPr>
        <p:txBody>
          <a:bodyPr/>
          <a:lstStyle>
            <a:lvl1pPr>
              <a:defRPr/>
            </a:lvl1pPr>
          </a:lstStyle>
          <a:p>
            <a:pPr>
              <a:defRPr/>
            </a:pPr>
            <a:endParaRPr lang="en-US"/>
          </a:p>
        </p:txBody>
      </p:sp>
      <p:sp>
        <p:nvSpPr>
          <p:cNvPr id="5" name="Rectangle 12"/>
          <p:cNvSpPr>
            <a:spLocks noGrp="1" noChangeArrowheads="1"/>
          </p:cNvSpPr>
          <p:nvPr>
            <p:ph type="ftr" sz="quarter" idx="11"/>
          </p:nvPr>
        </p:nvSpPr>
        <p:spPr>
          <a:ln/>
        </p:spPr>
        <p:txBody>
          <a:bodyPr/>
          <a:lstStyle>
            <a:lvl1pPr>
              <a:defRPr/>
            </a:lvl1pPr>
          </a:lstStyle>
          <a:p>
            <a:pPr>
              <a:defRPr/>
            </a:pPr>
            <a:endParaRPr lang="en-US"/>
          </a:p>
        </p:txBody>
      </p:sp>
      <p:sp>
        <p:nvSpPr>
          <p:cNvPr id="6" name="Rectangle 13"/>
          <p:cNvSpPr>
            <a:spLocks noGrp="1" noChangeArrowheads="1"/>
          </p:cNvSpPr>
          <p:nvPr>
            <p:ph type="sldNum" sz="quarter" idx="12"/>
          </p:nvPr>
        </p:nvSpPr>
        <p:spPr>
          <a:ln/>
        </p:spPr>
        <p:txBody>
          <a:bodyPr/>
          <a:lstStyle>
            <a:lvl1pPr>
              <a:defRPr/>
            </a:lvl1pPr>
          </a:lstStyle>
          <a:p>
            <a:fld id="{3C050EA5-C958-491F-8082-B4CACBBB5817}" type="slidenum">
              <a:rPr lang="en-US" altLang="en-US"/>
              <a:pPr/>
              <a:t>‹#›</a:t>
            </a:fld>
            <a:endParaRPr lang="en-US" altLang="en-US"/>
          </a:p>
        </p:txBody>
      </p:sp>
    </p:spTree>
    <p:extLst>
      <p:ext uri="{BB962C8B-B14F-4D97-AF65-F5344CB8AC3E}">
        <p14:creationId xmlns:p14="http://schemas.microsoft.com/office/powerpoint/2010/main" val="278128213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r-FR"/>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4" name="Rectangle 11"/>
          <p:cNvSpPr>
            <a:spLocks noGrp="1" noChangeArrowheads="1"/>
          </p:cNvSpPr>
          <p:nvPr>
            <p:ph type="dt" sz="half" idx="10"/>
          </p:nvPr>
        </p:nvSpPr>
        <p:spPr>
          <a:ln/>
        </p:spPr>
        <p:txBody>
          <a:bodyPr/>
          <a:lstStyle>
            <a:lvl1pPr>
              <a:defRPr/>
            </a:lvl1pPr>
          </a:lstStyle>
          <a:p>
            <a:pPr>
              <a:defRPr/>
            </a:pPr>
            <a:endParaRPr lang="en-US"/>
          </a:p>
        </p:txBody>
      </p:sp>
      <p:sp>
        <p:nvSpPr>
          <p:cNvPr id="5" name="Rectangle 12"/>
          <p:cNvSpPr>
            <a:spLocks noGrp="1" noChangeArrowheads="1"/>
          </p:cNvSpPr>
          <p:nvPr>
            <p:ph type="ftr" sz="quarter" idx="11"/>
          </p:nvPr>
        </p:nvSpPr>
        <p:spPr>
          <a:ln/>
        </p:spPr>
        <p:txBody>
          <a:bodyPr/>
          <a:lstStyle>
            <a:lvl1pPr>
              <a:defRPr/>
            </a:lvl1pPr>
          </a:lstStyle>
          <a:p>
            <a:pPr>
              <a:defRPr/>
            </a:pPr>
            <a:endParaRPr lang="en-US"/>
          </a:p>
        </p:txBody>
      </p:sp>
      <p:sp>
        <p:nvSpPr>
          <p:cNvPr id="6" name="Rectangle 13"/>
          <p:cNvSpPr>
            <a:spLocks noGrp="1" noChangeArrowheads="1"/>
          </p:cNvSpPr>
          <p:nvPr>
            <p:ph type="sldNum" sz="quarter" idx="12"/>
          </p:nvPr>
        </p:nvSpPr>
        <p:spPr>
          <a:ln/>
        </p:spPr>
        <p:txBody>
          <a:bodyPr/>
          <a:lstStyle>
            <a:lvl1pPr>
              <a:defRPr/>
            </a:lvl1pPr>
          </a:lstStyle>
          <a:p>
            <a:fld id="{59CB6F28-4EEE-4B90-9ADA-4A602AAAE971}" type="slidenum">
              <a:rPr lang="en-US" altLang="en-US"/>
              <a:pPr/>
              <a:t>‹#›</a:t>
            </a:fld>
            <a:endParaRPr lang="en-US" altLang="en-US"/>
          </a:p>
        </p:txBody>
      </p:sp>
    </p:spTree>
    <p:extLst>
      <p:ext uri="{BB962C8B-B14F-4D97-AF65-F5344CB8AC3E}">
        <p14:creationId xmlns:p14="http://schemas.microsoft.com/office/powerpoint/2010/main" val="108224558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1613" y="1231900"/>
            <a:ext cx="1908175" cy="4776788"/>
          </a:xfrm>
        </p:spPr>
        <p:txBody>
          <a:bodyPr vert="eaVert"/>
          <a:lstStyle/>
          <a:p>
            <a:r>
              <a:rPr lang="en-US" smtClean="0"/>
              <a:t>Click to edit Master title style</a:t>
            </a:r>
            <a:endParaRPr lang="fr-FR"/>
          </a:p>
        </p:txBody>
      </p:sp>
      <p:sp>
        <p:nvSpPr>
          <p:cNvPr id="3" name="Vertical Text Placeholder 2"/>
          <p:cNvSpPr>
            <a:spLocks noGrp="1"/>
          </p:cNvSpPr>
          <p:nvPr>
            <p:ph type="body" orient="vert" idx="1"/>
          </p:nvPr>
        </p:nvSpPr>
        <p:spPr>
          <a:xfrm>
            <a:off x="827088" y="1231900"/>
            <a:ext cx="5572125" cy="477678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4" name="Rectangle 11"/>
          <p:cNvSpPr>
            <a:spLocks noGrp="1" noChangeArrowheads="1"/>
          </p:cNvSpPr>
          <p:nvPr>
            <p:ph type="dt" sz="half" idx="10"/>
          </p:nvPr>
        </p:nvSpPr>
        <p:spPr>
          <a:ln/>
        </p:spPr>
        <p:txBody>
          <a:bodyPr/>
          <a:lstStyle>
            <a:lvl1pPr>
              <a:defRPr/>
            </a:lvl1pPr>
          </a:lstStyle>
          <a:p>
            <a:pPr>
              <a:defRPr/>
            </a:pPr>
            <a:endParaRPr lang="en-US"/>
          </a:p>
        </p:txBody>
      </p:sp>
      <p:sp>
        <p:nvSpPr>
          <p:cNvPr id="5" name="Rectangle 12"/>
          <p:cNvSpPr>
            <a:spLocks noGrp="1" noChangeArrowheads="1"/>
          </p:cNvSpPr>
          <p:nvPr>
            <p:ph type="ftr" sz="quarter" idx="11"/>
          </p:nvPr>
        </p:nvSpPr>
        <p:spPr>
          <a:ln/>
        </p:spPr>
        <p:txBody>
          <a:bodyPr/>
          <a:lstStyle>
            <a:lvl1pPr>
              <a:defRPr/>
            </a:lvl1pPr>
          </a:lstStyle>
          <a:p>
            <a:pPr>
              <a:defRPr/>
            </a:pPr>
            <a:endParaRPr lang="en-US"/>
          </a:p>
        </p:txBody>
      </p:sp>
      <p:sp>
        <p:nvSpPr>
          <p:cNvPr id="6" name="Rectangle 13"/>
          <p:cNvSpPr>
            <a:spLocks noGrp="1" noChangeArrowheads="1"/>
          </p:cNvSpPr>
          <p:nvPr>
            <p:ph type="sldNum" sz="quarter" idx="12"/>
          </p:nvPr>
        </p:nvSpPr>
        <p:spPr>
          <a:ln/>
        </p:spPr>
        <p:txBody>
          <a:bodyPr/>
          <a:lstStyle>
            <a:lvl1pPr>
              <a:defRPr/>
            </a:lvl1pPr>
          </a:lstStyle>
          <a:p>
            <a:fld id="{C63FA1FE-7CC3-40BA-B284-CC461E64A920}" type="slidenum">
              <a:rPr lang="en-US" altLang="en-US"/>
              <a:pPr/>
              <a:t>‹#›</a:t>
            </a:fld>
            <a:endParaRPr lang="en-US" altLang="en-US"/>
          </a:p>
        </p:txBody>
      </p:sp>
    </p:spTree>
    <p:extLst>
      <p:ext uri="{BB962C8B-B14F-4D97-AF65-F5344CB8AC3E}">
        <p14:creationId xmlns:p14="http://schemas.microsoft.com/office/powerpoint/2010/main" val="42612904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r-FR"/>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4" name="Rectangle 11"/>
          <p:cNvSpPr>
            <a:spLocks noGrp="1" noChangeArrowheads="1"/>
          </p:cNvSpPr>
          <p:nvPr>
            <p:ph type="dt" sz="half" idx="10"/>
          </p:nvPr>
        </p:nvSpPr>
        <p:spPr>
          <a:ln/>
        </p:spPr>
        <p:txBody>
          <a:bodyPr/>
          <a:lstStyle>
            <a:lvl1pPr>
              <a:defRPr/>
            </a:lvl1pPr>
          </a:lstStyle>
          <a:p>
            <a:pPr>
              <a:defRPr/>
            </a:pPr>
            <a:endParaRPr lang="en-US"/>
          </a:p>
        </p:txBody>
      </p:sp>
      <p:sp>
        <p:nvSpPr>
          <p:cNvPr id="5" name="Rectangle 12"/>
          <p:cNvSpPr>
            <a:spLocks noGrp="1" noChangeArrowheads="1"/>
          </p:cNvSpPr>
          <p:nvPr>
            <p:ph type="ftr" sz="quarter" idx="11"/>
          </p:nvPr>
        </p:nvSpPr>
        <p:spPr>
          <a:ln/>
        </p:spPr>
        <p:txBody>
          <a:bodyPr/>
          <a:lstStyle>
            <a:lvl1pPr>
              <a:defRPr/>
            </a:lvl1pPr>
          </a:lstStyle>
          <a:p>
            <a:pPr>
              <a:defRPr/>
            </a:pPr>
            <a:endParaRPr lang="en-US"/>
          </a:p>
        </p:txBody>
      </p:sp>
      <p:sp>
        <p:nvSpPr>
          <p:cNvPr id="6" name="Rectangle 13"/>
          <p:cNvSpPr>
            <a:spLocks noGrp="1" noChangeArrowheads="1"/>
          </p:cNvSpPr>
          <p:nvPr>
            <p:ph type="sldNum" sz="quarter" idx="12"/>
          </p:nvPr>
        </p:nvSpPr>
        <p:spPr>
          <a:ln/>
        </p:spPr>
        <p:txBody>
          <a:bodyPr/>
          <a:lstStyle>
            <a:lvl1pPr>
              <a:defRPr/>
            </a:lvl1pPr>
          </a:lstStyle>
          <a:p>
            <a:fld id="{95A939DC-99F0-433D-A6D9-1247BECC92D1}" type="slidenum">
              <a:rPr lang="en-US" altLang="en-US"/>
              <a:pPr/>
              <a:t>‹#›</a:t>
            </a:fld>
            <a:endParaRPr lang="en-US" altLang="en-US"/>
          </a:p>
        </p:txBody>
      </p:sp>
    </p:spTree>
    <p:extLst>
      <p:ext uri="{BB962C8B-B14F-4D97-AF65-F5344CB8AC3E}">
        <p14:creationId xmlns:p14="http://schemas.microsoft.com/office/powerpoint/2010/main" val="79609106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fr-F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11"/>
          <p:cNvSpPr>
            <a:spLocks noGrp="1" noChangeArrowheads="1"/>
          </p:cNvSpPr>
          <p:nvPr>
            <p:ph type="dt" sz="half" idx="10"/>
          </p:nvPr>
        </p:nvSpPr>
        <p:spPr>
          <a:ln/>
        </p:spPr>
        <p:txBody>
          <a:bodyPr/>
          <a:lstStyle>
            <a:lvl1pPr>
              <a:defRPr/>
            </a:lvl1pPr>
          </a:lstStyle>
          <a:p>
            <a:pPr>
              <a:defRPr/>
            </a:pPr>
            <a:endParaRPr lang="en-US"/>
          </a:p>
        </p:txBody>
      </p:sp>
      <p:sp>
        <p:nvSpPr>
          <p:cNvPr id="5" name="Rectangle 12"/>
          <p:cNvSpPr>
            <a:spLocks noGrp="1" noChangeArrowheads="1"/>
          </p:cNvSpPr>
          <p:nvPr>
            <p:ph type="ftr" sz="quarter" idx="11"/>
          </p:nvPr>
        </p:nvSpPr>
        <p:spPr>
          <a:ln/>
        </p:spPr>
        <p:txBody>
          <a:bodyPr/>
          <a:lstStyle>
            <a:lvl1pPr>
              <a:defRPr/>
            </a:lvl1pPr>
          </a:lstStyle>
          <a:p>
            <a:pPr>
              <a:defRPr/>
            </a:pPr>
            <a:endParaRPr lang="en-US"/>
          </a:p>
        </p:txBody>
      </p:sp>
      <p:sp>
        <p:nvSpPr>
          <p:cNvPr id="6" name="Rectangle 13"/>
          <p:cNvSpPr>
            <a:spLocks noGrp="1" noChangeArrowheads="1"/>
          </p:cNvSpPr>
          <p:nvPr>
            <p:ph type="sldNum" sz="quarter" idx="12"/>
          </p:nvPr>
        </p:nvSpPr>
        <p:spPr>
          <a:ln/>
        </p:spPr>
        <p:txBody>
          <a:bodyPr/>
          <a:lstStyle>
            <a:lvl1pPr>
              <a:defRPr/>
            </a:lvl1pPr>
          </a:lstStyle>
          <a:p>
            <a:fld id="{1759BDE2-93B1-4D3E-A9A9-8425517ED120}" type="slidenum">
              <a:rPr lang="en-US" altLang="en-US"/>
              <a:pPr/>
              <a:t>‹#›</a:t>
            </a:fld>
            <a:endParaRPr lang="en-US" altLang="en-US"/>
          </a:p>
        </p:txBody>
      </p:sp>
    </p:spTree>
    <p:extLst>
      <p:ext uri="{BB962C8B-B14F-4D97-AF65-F5344CB8AC3E}">
        <p14:creationId xmlns:p14="http://schemas.microsoft.com/office/powerpoint/2010/main" val="17168061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r-FR"/>
          </a:p>
        </p:txBody>
      </p:sp>
      <p:sp>
        <p:nvSpPr>
          <p:cNvPr id="3" name="Content Placeholder 2"/>
          <p:cNvSpPr>
            <a:spLocks noGrp="1"/>
          </p:cNvSpPr>
          <p:nvPr>
            <p:ph sz="half" idx="1"/>
          </p:nvPr>
        </p:nvSpPr>
        <p:spPr>
          <a:xfrm>
            <a:off x="827088" y="2060575"/>
            <a:ext cx="3703637" cy="39481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4" name="Content Placeholder 3"/>
          <p:cNvSpPr>
            <a:spLocks noGrp="1"/>
          </p:cNvSpPr>
          <p:nvPr>
            <p:ph sz="half" idx="2"/>
          </p:nvPr>
        </p:nvSpPr>
        <p:spPr>
          <a:xfrm>
            <a:off x="4683125" y="2060575"/>
            <a:ext cx="3705225" cy="39481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5" name="Rectangle 11"/>
          <p:cNvSpPr>
            <a:spLocks noGrp="1" noChangeArrowheads="1"/>
          </p:cNvSpPr>
          <p:nvPr>
            <p:ph type="dt" sz="half" idx="10"/>
          </p:nvPr>
        </p:nvSpPr>
        <p:spPr>
          <a:ln/>
        </p:spPr>
        <p:txBody>
          <a:bodyPr/>
          <a:lstStyle>
            <a:lvl1pPr>
              <a:defRPr/>
            </a:lvl1pPr>
          </a:lstStyle>
          <a:p>
            <a:pPr>
              <a:defRPr/>
            </a:pPr>
            <a:endParaRPr lang="en-US"/>
          </a:p>
        </p:txBody>
      </p:sp>
      <p:sp>
        <p:nvSpPr>
          <p:cNvPr id="6" name="Rectangle 12"/>
          <p:cNvSpPr>
            <a:spLocks noGrp="1" noChangeArrowheads="1"/>
          </p:cNvSpPr>
          <p:nvPr>
            <p:ph type="ftr" sz="quarter" idx="11"/>
          </p:nvPr>
        </p:nvSpPr>
        <p:spPr>
          <a:ln/>
        </p:spPr>
        <p:txBody>
          <a:bodyPr/>
          <a:lstStyle>
            <a:lvl1pPr>
              <a:defRPr/>
            </a:lvl1pPr>
          </a:lstStyle>
          <a:p>
            <a:pPr>
              <a:defRPr/>
            </a:pPr>
            <a:endParaRPr lang="en-US"/>
          </a:p>
        </p:txBody>
      </p:sp>
      <p:sp>
        <p:nvSpPr>
          <p:cNvPr id="7" name="Rectangle 13"/>
          <p:cNvSpPr>
            <a:spLocks noGrp="1" noChangeArrowheads="1"/>
          </p:cNvSpPr>
          <p:nvPr>
            <p:ph type="sldNum" sz="quarter" idx="12"/>
          </p:nvPr>
        </p:nvSpPr>
        <p:spPr>
          <a:ln/>
        </p:spPr>
        <p:txBody>
          <a:bodyPr/>
          <a:lstStyle>
            <a:lvl1pPr>
              <a:defRPr/>
            </a:lvl1pPr>
          </a:lstStyle>
          <a:p>
            <a:fld id="{2BEED4E4-CDDE-43D0-9238-11C73F35CDDF}" type="slidenum">
              <a:rPr lang="en-US" altLang="en-US"/>
              <a:pPr/>
              <a:t>‹#›</a:t>
            </a:fld>
            <a:endParaRPr lang="en-US" altLang="en-US"/>
          </a:p>
        </p:txBody>
      </p:sp>
    </p:spTree>
    <p:extLst>
      <p:ext uri="{BB962C8B-B14F-4D97-AF65-F5344CB8AC3E}">
        <p14:creationId xmlns:p14="http://schemas.microsoft.com/office/powerpoint/2010/main" val="411220757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1169876"/>
            <a:ext cx="8229600" cy="1143000"/>
          </a:xfrm>
        </p:spPr>
        <p:txBody>
          <a:bodyPr/>
          <a:lstStyle>
            <a:lvl1pPr>
              <a:defRPr/>
            </a:lvl1pPr>
          </a:lstStyle>
          <a:p>
            <a:r>
              <a:rPr lang="en-US" smtClean="0"/>
              <a:t>Click to edit Master title style</a:t>
            </a:r>
            <a:endParaRPr lang="fr-FR"/>
          </a:p>
        </p:txBody>
      </p:sp>
      <p:sp>
        <p:nvSpPr>
          <p:cNvPr id="3" name="Text Placeholder 2"/>
          <p:cNvSpPr>
            <a:spLocks noGrp="1"/>
          </p:cNvSpPr>
          <p:nvPr>
            <p:ph type="body" idx="1"/>
          </p:nvPr>
        </p:nvSpPr>
        <p:spPr>
          <a:xfrm>
            <a:off x="457200" y="2429198"/>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457200" y="3212975"/>
            <a:ext cx="4040188" cy="291318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fr-FR" dirty="0"/>
          </a:p>
        </p:txBody>
      </p:sp>
      <p:sp>
        <p:nvSpPr>
          <p:cNvPr id="5" name="Text Placeholder 4"/>
          <p:cNvSpPr>
            <a:spLocks noGrp="1"/>
          </p:cNvSpPr>
          <p:nvPr>
            <p:ph type="body" sz="quarter" idx="3"/>
          </p:nvPr>
        </p:nvSpPr>
        <p:spPr>
          <a:xfrm>
            <a:off x="4645025" y="2429198"/>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3212975"/>
            <a:ext cx="4041775" cy="291318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fr-FR" dirty="0"/>
          </a:p>
        </p:txBody>
      </p:sp>
      <p:sp>
        <p:nvSpPr>
          <p:cNvPr id="7" name="Rectangle 11"/>
          <p:cNvSpPr>
            <a:spLocks noGrp="1" noChangeArrowheads="1"/>
          </p:cNvSpPr>
          <p:nvPr>
            <p:ph type="dt" sz="half" idx="10"/>
          </p:nvPr>
        </p:nvSpPr>
        <p:spPr>
          <a:ln/>
        </p:spPr>
        <p:txBody>
          <a:bodyPr/>
          <a:lstStyle>
            <a:lvl1pPr>
              <a:defRPr/>
            </a:lvl1pPr>
          </a:lstStyle>
          <a:p>
            <a:pPr>
              <a:defRPr/>
            </a:pPr>
            <a:endParaRPr lang="en-US"/>
          </a:p>
        </p:txBody>
      </p:sp>
      <p:sp>
        <p:nvSpPr>
          <p:cNvPr id="8" name="Rectangle 12"/>
          <p:cNvSpPr>
            <a:spLocks noGrp="1" noChangeArrowheads="1"/>
          </p:cNvSpPr>
          <p:nvPr>
            <p:ph type="ftr" sz="quarter" idx="11"/>
          </p:nvPr>
        </p:nvSpPr>
        <p:spPr>
          <a:ln/>
        </p:spPr>
        <p:txBody>
          <a:bodyPr/>
          <a:lstStyle>
            <a:lvl1pPr>
              <a:defRPr/>
            </a:lvl1pPr>
          </a:lstStyle>
          <a:p>
            <a:pPr>
              <a:defRPr/>
            </a:pPr>
            <a:endParaRPr lang="en-US"/>
          </a:p>
        </p:txBody>
      </p:sp>
      <p:sp>
        <p:nvSpPr>
          <p:cNvPr id="9" name="Rectangle 13"/>
          <p:cNvSpPr>
            <a:spLocks noGrp="1" noChangeArrowheads="1"/>
          </p:cNvSpPr>
          <p:nvPr>
            <p:ph type="sldNum" sz="quarter" idx="12"/>
          </p:nvPr>
        </p:nvSpPr>
        <p:spPr>
          <a:ln/>
        </p:spPr>
        <p:txBody>
          <a:bodyPr/>
          <a:lstStyle>
            <a:lvl1pPr>
              <a:defRPr/>
            </a:lvl1pPr>
          </a:lstStyle>
          <a:p>
            <a:fld id="{AD992CF1-102F-44C3-A1FA-7D14A8BD884C}" type="slidenum">
              <a:rPr lang="en-US" altLang="en-US"/>
              <a:pPr/>
              <a:t>‹#›</a:t>
            </a:fld>
            <a:endParaRPr lang="en-US" altLang="en-US"/>
          </a:p>
        </p:txBody>
      </p:sp>
    </p:spTree>
    <p:extLst>
      <p:ext uri="{BB962C8B-B14F-4D97-AF65-F5344CB8AC3E}">
        <p14:creationId xmlns:p14="http://schemas.microsoft.com/office/powerpoint/2010/main" val="24037648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r-FR"/>
          </a:p>
        </p:txBody>
      </p:sp>
      <p:sp>
        <p:nvSpPr>
          <p:cNvPr id="3" name="Rectangle 11"/>
          <p:cNvSpPr>
            <a:spLocks noGrp="1" noChangeArrowheads="1"/>
          </p:cNvSpPr>
          <p:nvPr>
            <p:ph type="dt" sz="half" idx="10"/>
          </p:nvPr>
        </p:nvSpPr>
        <p:spPr>
          <a:ln/>
        </p:spPr>
        <p:txBody>
          <a:bodyPr/>
          <a:lstStyle>
            <a:lvl1pPr>
              <a:defRPr/>
            </a:lvl1pPr>
          </a:lstStyle>
          <a:p>
            <a:pPr>
              <a:defRPr/>
            </a:pPr>
            <a:endParaRPr lang="en-US"/>
          </a:p>
        </p:txBody>
      </p:sp>
      <p:sp>
        <p:nvSpPr>
          <p:cNvPr id="4" name="Rectangle 12"/>
          <p:cNvSpPr>
            <a:spLocks noGrp="1" noChangeArrowheads="1"/>
          </p:cNvSpPr>
          <p:nvPr>
            <p:ph type="ftr" sz="quarter" idx="11"/>
          </p:nvPr>
        </p:nvSpPr>
        <p:spPr>
          <a:ln/>
        </p:spPr>
        <p:txBody>
          <a:bodyPr/>
          <a:lstStyle>
            <a:lvl1pPr>
              <a:defRPr/>
            </a:lvl1pPr>
          </a:lstStyle>
          <a:p>
            <a:pPr>
              <a:defRPr/>
            </a:pPr>
            <a:endParaRPr lang="en-US"/>
          </a:p>
        </p:txBody>
      </p:sp>
      <p:sp>
        <p:nvSpPr>
          <p:cNvPr id="5" name="Rectangle 13"/>
          <p:cNvSpPr>
            <a:spLocks noGrp="1" noChangeArrowheads="1"/>
          </p:cNvSpPr>
          <p:nvPr>
            <p:ph type="sldNum" sz="quarter" idx="12"/>
          </p:nvPr>
        </p:nvSpPr>
        <p:spPr>
          <a:ln/>
        </p:spPr>
        <p:txBody>
          <a:bodyPr/>
          <a:lstStyle>
            <a:lvl1pPr>
              <a:defRPr/>
            </a:lvl1pPr>
          </a:lstStyle>
          <a:p>
            <a:fld id="{5FFDC041-F852-4648-B51C-831DDFD0AF7B}" type="slidenum">
              <a:rPr lang="en-US" altLang="en-US"/>
              <a:pPr/>
              <a:t>‹#›</a:t>
            </a:fld>
            <a:endParaRPr lang="en-US" altLang="en-US"/>
          </a:p>
        </p:txBody>
      </p:sp>
    </p:spTree>
    <p:extLst>
      <p:ext uri="{BB962C8B-B14F-4D97-AF65-F5344CB8AC3E}">
        <p14:creationId xmlns:p14="http://schemas.microsoft.com/office/powerpoint/2010/main" val="279630791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11"/>
          <p:cNvSpPr>
            <a:spLocks noGrp="1" noChangeArrowheads="1"/>
          </p:cNvSpPr>
          <p:nvPr>
            <p:ph type="dt" sz="half" idx="10"/>
          </p:nvPr>
        </p:nvSpPr>
        <p:spPr>
          <a:ln/>
        </p:spPr>
        <p:txBody>
          <a:bodyPr/>
          <a:lstStyle>
            <a:lvl1pPr>
              <a:defRPr/>
            </a:lvl1pPr>
          </a:lstStyle>
          <a:p>
            <a:pPr>
              <a:defRPr/>
            </a:pPr>
            <a:endParaRPr lang="en-US"/>
          </a:p>
        </p:txBody>
      </p:sp>
      <p:sp>
        <p:nvSpPr>
          <p:cNvPr id="3" name="Rectangle 12"/>
          <p:cNvSpPr>
            <a:spLocks noGrp="1" noChangeArrowheads="1"/>
          </p:cNvSpPr>
          <p:nvPr>
            <p:ph type="ftr" sz="quarter" idx="11"/>
          </p:nvPr>
        </p:nvSpPr>
        <p:spPr>
          <a:ln/>
        </p:spPr>
        <p:txBody>
          <a:bodyPr/>
          <a:lstStyle>
            <a:lvl1pPr>
              <a:defRPr/>
            </a:lvl1pPr>
          </a:lstStyle>
          <a:p>
            <a:pPr>
              <a:defRPr/>
            </a:pPr>
            <a:endParaRPr lang="en-US"/>
          </a:p>
        </p:txBody>
      </p:sp>
      <p:sp>
        <p:nvSpPr>
          <p:cNvPr id="4" name="Rectangle 13"/>
          <p:cNvSpPr>
            <a:spLocks noGrp="1" noChangeArrowheads="1"/>
          </p:cNvSpPr>
          <p:nvPr>
            <p:ph type="sldNum" sz="quarter" idx="12"/>
          </p:nvPr>
        </p:nvSpPr>
        <p:spPr>
          <a:ln/>
        </p:spPr>
        <p:txBody>
          <a:bodyPr/>
          <a:lstStyle>
            <a:lvl1pPr>
              <a:defRPr/>
            </a:lvl1pPr>
          </a:lstStyle>
          <a:p>
            <a:fld id="{2A09B38D-6EC5-4C69-A813-D60601EA288E}" type="slidenum">
              <a:rPr lang="en-US" altLang="en-US"/>
              <a:pPr/>
              <a:t>‹#›</a:t>
            </a:fld>
            <a:endParaRPr lang="en-US" altLang="en-US"/>
          </a:p>
        </p:txBody>
      </p:sp>
    </p:spTree>
    <p:extLst>
      <p:ext uri="{BB962C8B-B14F-4D97-AF65-F5344CB8AC3E}">
        <p14:creationId xmlns:p14="http://schemas.microsoft.com/office/powerpoint/2010/main" val="102917711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31540" y="1232756"/>
            <a:ext cx="3008313" cy="1162050"/>
          </a:xfrm>
        </p:spPr>
        <p:txBody>
          <a:bodyPr anchor="b"/>
          <a:lstStyle>
            <a:lvl1pPr algn="l">
              <a:defRPr sz="2000" b="1"/>
            </a:lvl1pPr>
          </a:lstStyle>
          <a:p>
            <a:r>
              <a:rPr lang="en-US" smtClean="0"/>
              <a:t>Click to edit Master title style</a:t>
            </a:r>
            <a:endParaRPr lang="fr-FR"/>
          </a:p>
        </p:txBody>
      </p:sp>
      <p:sp>
        <p:nvSpPr>
          <p:cNvPr id="3" name="Content Placeholder 2"/>
          <p:cNvSpPr>
            <a:spLocks noGrp="1"/>
          </p:cNvSpPr>
          <p:nvPr>
            <p:ph idx="1"/>
          </p:nvPr>
        </p:nvSpPr>
        <p:spPr>
          <a:xfrm>
            <a:off x="3575050" y="1232756"/>
            <a:ext cx="5111750" cy="4893407"/>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fr-FR" dirty="0"/>
          </a:p>
        </p:txBody>
      </p:sp>
      <p:sp>
        <p:nvSpPr>
          <p:cNvPr id="4" name="Text Placeholder 3"/>
          <p:cNvSpPr>
            <a:spLocks noGrp="1"/>
          </p:cNvSpPr>
          <p:nvPr>
            <p:ph type="body" sz="half" idx="2"/>
          </p:nvPr>
        </p:nvSpPr>
        <p:spPr>
          <a:xfrm>
            <a:off x="457200" y="2528900"/>
            <a:ext cx="3008313" cy="35972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smtClean="0"/>
              <a:t>Click to edit Master text styles</a:t>
            </a:r>
          </a:p>
        </p:txBody>
      </p:sp>
      <p:sp>
        <p:nvSpPr>
          <p:cNvPr id="5" name="Rectangle 11"/>
          <p:cNvSpPr>
            <a:spLocks noGrp="1" noChangeArrowheads="1"/>
          </p:cNvSpPr>
          <p:nvPr>
            <p:ph type="dt" sz="half" idx="10"/>
          </p:nvPr>
        </p:nvSpPr>
        <p:spPr>
          <a:ln/>
        </p:spPr>
        <p:txBody>
          <a:bodyPr/>
          <a:lstStyle>
            <a:lvl1pPr>
              <a:defRPr/>
            </a:lvl1pPr>
          </a:lstStyle>
          <a:p>
            <a:pPr>
              <a:defRPr/>
            </a:pPr>
            <a:endParaRPr lang="en-US"/>
          </a:p>
        </p:txBody>
      </p:sp>
      <p:sp>
        <p:nvSpPr>
          <p:cNvPr id="6" name="Rectangle 12"/>
          <p:cNvSpPr>
            <a:spLocks noGrp="1" noChangeArrowheads="1"/>
          </p:cNvSpPr>
          <p:nvPr>
            <p:ph type="ftr" sz="quarter" idx="11"/>
          </p:nvPr>
        </p:nvSpPr>
        <p:spPr>
          <a:ln/>
        </p:spPr>
        <p:txBody>
          <a:bodyPr/>
          <a:lstStyle>
            <a:lvl1pPr>
              <a:defRPr/>
            </a:lvl1pPr>
          </a:lstStyle>
          <a:p>
            <a:pPr>
              <a:defRPr/>
            </a:pPr>
            <a:endParaRPr lang="en-US"/>
          </a:p>
        </p:txBody>
      </p:sp>
      <p:sp>
        <p:nvSpPr>
          <p:cNvPr id="7" name="Rectangle 13"/>
          <p:cNvSpPr>
            <a:spLocks noGrp="1" noChangeArrowheads="1"/>
          </p:cNvSpPr>
          <p:nvPr>
            <p:ph type="sldNum" sz="quarter" idx="12"/>
          </p:nvPr>
        </p:nvSpPr>
        <p:spPr>
          <a:ln/>
        </p:spPr>
        <p:txBody>
          <a:bodyPr/>
          <a:lstStyle>
            <a:lvl1pPr>
              <a:defRPr/>
            </a:lvl1pPr>
          </a:lstStyle>
          <a:p>
            <a:fld id="{24DB9F74-7EAD-4798-852C-30D96CB0D64C}" type="slidenum">
              <a:rPr lang="en-US" altLang="en-US"/>
              <a:pPr/>
              <a:t>‹#›</a:t>
            </a:fld>
            <a:endParaRPr lang="en-US" altLang="en-US"/>
          </a:p>
        </p:txBody>
      </p:sp>
    </p:spTree>
    <p:extLst>
      <p:ext uri="{BB962C8B-B14F-4D97-AF65-F5344CB8AC3E}">
        <p14:creationId xmlns:p14="http://schemas.microsoft.com/office/powerpoint/2010/main" val="340642496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fr-FR"/>
          </a:p>
        </p:txBody>
      </p:sp>
      <p:sp>
        <p:nvSpPr>
          <p:cNvPr id="3" name="Picture Placeholder 2"/>
          <p:cNvSpPr>
            <a:spLocks noGrp="1"/>
          </p:cNvSpPr>
          <p:nvPr>
            <p:ph type="pic" idx="1"/>
          </p:nvPr>
        </p:nvSpPr>
        <p:spPr>
          <a:xfrm>
            <a:off x="1792288" y="1340767"/>
            <a:ext cx="5486400" cy="3386807"/>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fr-FR"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11"/>
          <p:cNvSpPr>
            <a:spLocks noGrp="1" noChangeArrowheads="1"/>
          </p:cNvSpPr>
          <p:nvPr>
            <p:ph type="dt" sz="half" idx="10"/>
          </p:nvPr>
        </p:nvSpPr>
        <p:spPr>
          <a:ln/>
        </p:spPr>
        <p:txBody>
          <a:bodyPr/>
          <a:lstStyle>
            <a:lvl1pPr>
              <a:defRPr/>
            </a:lvl1pPr>
          </a:lstStyle>
          <a:p>
            <a:pPr>
              <a:defRPr/>
            </a:pPr>
            <a:endParaRPr lang="en-US"/>
          </a:p>
        </p:txBody>
      </p:sp>
      <p:sp>
        <p:nvSpPr>
          <p:cNvPr id="6" name="Rectangle 12"/>
          <p:cNvSpPr>
            <a:spLocks noGrp="1" noChangeArrowheads="1"/>
          </p:cNvSpPr>
          <p:nvPr>
            <p:ph type="ftr" sz="quarter" idx="11"/>
          </p:nvPr>
        </p:nvSpPr>
        <p:spPr>
          <a:ln/>
        </p:spPr>
        <p:txBody>
          <a:bodyPr/>
          <a:lstStyle>
            <a:lvl1pPr>
              <a:defRPr/>
            </a:lvl1pPr>
          </a:lstStyle>
          <a:p>
            <a:pPr>
              <a:defRPr/>
            </a:pPr>
            <a:endParaRPr lang="en-US"/>
          </a:p>
        </p:txBody>
      </p:sp>
      <p:sp>
        <p:nvSpPr>
          <p:cNvPr id="7" name="Rectangle 13"/>
          <p:cNvSpPr>
            <a:spLocks noGrp="1" noChangeArrowheads="1"/>
          </p:cNvSpPr>
          <p:nvPr>
            <p:ph type="sldNum" sz="quarter" idx="12"/>
          </p:nvPr>
        </p:nvSpPr>
        <p:spPr>
          <a:ln/>
        </p:spPr>
        <p:txBody>
          <a:bodyPr/>
          <a:lstStyle>
            <a:lvl1pPr>
              <a:defRPr/>
            </a:lvl1pPr>
          </a:lstStyle>
          <a:p>
            <a:fld id="{4A55AADC-BF0B-4CB1-B256-28274BBCD864}" type="slidenum">
              <a:rPr lang="en-US" altLang="en-US"/>
              <a:pPr/>
              <a:t>‹#›</a:t>
            </a:fld>
            <a:endParaRPr lang="en-US" altLang="en-US"/>
          </a:p>
        </p:txBody>
      </p:sp>
    </p:spTree>
    <p:extLst>
      <p:ext uri="{BB962C8B-B14F-4D97-AF65-F5344CB8AC3E}">
        <p14:creationId xmlns:p14="http://schemas.microsoft.com/office/powerpoint/2010/main" val="1462812007"/>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1.jpe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accent1">
                <a:lumMod val="90000"/>
              </a:schemeClr>
            </a:gs>
            <a:gs pos="48000">
              <a:schemeClr val="accent1">
                <a:lumMod val="97000"/>
                <a:lumOff val="3000"/>
              </a:schemeClr>
            </a:gs>
            <a:gs pos="100000">
              <a:schemeClr val="accent1">
                <a:lumMod val="60000"/>
                <a:lumOff val="40000"/>
              </a:schemeClr>
            </a:gs>
          </a:gsLst>
          <a:lin ang="16200000" scaled="1"/>
          <a:tileRect/>
        </a:gradFill>
        <a:effectLst/>
      </p:bgPr>
    </p:bg>
    <p:spTree>
      <p:nvGrpSpPr>
        <p:cNvPr id="1" name=""/>
        <p:cNvGrpSpPr/>
        <p:nvPr/>
      </p:nvGrpSpPr>
      <p:grpSpPr>
        <a:xfrm>
          <a:off x="0" y="0"/>
          <a:ext cx="0" cy="0"/>
          <a:chOff x="0" y="0"/>
          <a:chExt cx="0" cy="0"/>
        </a:xfrm>
      </p:grpSpPr>
      <p:pic>
        <p:nvPicPr>
          <p:cNvPr id="1026" name="Picture 20"/>
          <p:cNvPicPr>
            <a:picLocks noChangeAspect="1" noChangeArrowheads="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0" y="-26988"/>
            <a:ext cx="9180513" cy="6884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7" name="Rectangle 9"/>
          <p:cNvSpPr>
            <a:spLocks noGrp="1" noChangeArrowheads="1"/>
          </p:cNvSpPr>
          <p:nvPr>
            <p:ph type="title"/>
          </p:nvPr>
        </p:nvSpPr>
        <p:spPr bwMode="auto">
          <a:xfrm>
            <a:off x="827088" y="1231900"/>
            <a:ext cx="7632700" cy="504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anchor="ctr" anchorCtr="0" compatLnSpc="1">
            <a:prstTxWarp prst="textNoShape">
              <a:avLst/>
            </a:prstTxWarp>
          </a:bodyPr>
          <a:lstStyle/>
          <a:p>
            <a:pPr lvl="0"/>
            <a:r>
              <a:rPr lang="en-US"/>
              <a:t>name of presentation</a:t>
            </a:r>
          </a:p>
        </p:txBody>
      </p:sp>
      <p:sp>
        <p:nvSpPr>
          <p:cNvPr id="1028" name="Rectangle 10"/>
          <p:cNvSpPr>
            <a:spLocks noGrp="1" noChangeArrowheads="1"/>
          </p:cNvSpPr>
          <p:nvPr>
            <p:ph type="body" idx="1"/>
          </p:nvPr>
        </p:nvSpPr>
        <p:spPr bwMode="auto">
          <a:xfrm>
            <a:off x="827088" y="2060575"/>
            <a:ext cx="7561262" cy="3948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anchor="t" anchorCtr="0" compatLnSpc="1">
            <a:prstTxWarp prst="textNoShape">
              <a:avLst/>
            </a:prstTxWarp>
          </a:bodyPr>
          <a:lstStyle/>
          <a:p>
            <a:pPr lvl="0"/>
            <a:r>
              <a:rPr lang="en-GB"/>
              <a:t>here my text</a:t>
            </a:r>
            <a:endParaRPr lang="en-US"/>
          </a:p>
        </p:txBody>
      </p:sp>
      <p:sp>
        <p:nvSpPr>
          <p:cNvPr id="1035" name="Rectangle 11"/>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latin typeface="+mn-lt"/>
                <a:ea typeface="+mn-ea"/>
                <a:cs typeface="Arial" charset="0"/>
              </a:defRPr>
            </a:lvl1pPr>
          </a:lstStyle>
          <a:p>
            <a:pPr>
              <a:defRPr/>
            </a:pPr>
            <a:endParaRPr lang="en-US"/>
          </a:p>
        </p:txBody>
      </p:sp>
      <p:sp>
        <p:nvSpPr>
          <p:cNvPr id="1036" name="Rectangle 12"/>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latin typeface="+mn-lt"/>
                <a:ea typeface="+mn-ea"/>
                <a:cs typeface="Arial" charset="0"/>
              </a:defRPr>
            </a:lvl1pPr>
          </a:lstStyle>
          <a:p>
            <a:pPr>
              <a:defRPr/>
            </a:pPr>
            <a:endParaRPr lang="en-US"/>
          </a:p>
        </p:txBody>
      </p:sp>
      <p:sp>
        <p:nvSpPr>
          <p:cNvPr id="1037" name="Rectangle 13"/>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latin typeface="Myriad Pro" pitchFamily="34" charset="0"/>
              </a:defRPr>
            </a:lvl1pPr>
          </a:lstStyle>
          <a:p>
            <a:fld id="{74100048-C293-48B5-8637-A02C36AE9852}" type="slidenum">
              <a:rPr lang="en-US" altLang="en-US"/>
              <a:pPr/>
              <a:t>‹#›</a:t>
            </a:fld>
            <a:endParaRPr lang="en-US"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3200">
          <a:solidFill>
            <a:schemeClr val="tx2"/>
          </a:solidFill>
          <a:latin typeface="+mj-lt"/>
          <a:ea typeface="ＭＳ Ｐゴシック" charset="0"/>
          <a:cs typeface="+mj-cs"/>
        </a:defRPr>
      </a:lvl1pPr>
      <a:lvl2pPr algn="ctr" rtl="0" eaLnBrk="0" fontAlgn="base" hangingPunct="0">
        <a:spcBef>
          <a:spcPct val="0"/>
        </a:spcBef>
        <a:spcAft>
          <a:spcPct val="0"/>
        </a:spcAft>
        <a:defRPr sz="3200">
          <a:solidFill>
            <a:schemeClr val="tx2"/>
          </a:solidFill>
          <a:latin typeface="Myriad Pro" pitchFamily="34" charset="0"/>
          <a:ea typeface="ＭＳ Ｐゴシック" charset="0"/>
          <a:cs typeface="Arial" charset="0"/>
        </a:defRPr>
      </a:lvl2pPr>
      <a:lvl3pPr algn="ctr" rtl="0" eaLnBrk="0" fontAlgn="base" hangingPunct="0">
        <a:spcBef>
          <a:spcPct val="0"/>
        </a:spcBef>
        <a:spcAft>
          <a:spcPct val="0"/>
        </a:spcAft>
        <a:defRPr sz="3200">
          <a:solidFill>
            <a:schemeClr val="tx2"/>
          </a:solidFill>
          <a:latin typeface="Myriad Pro" pitchFamily="34" charset="0"/>
          <a:ea typeface="ＭＳ Ｐゴシック" charset="0"/>
          <a:cs typeface="Arial" charset="0"/>
        </a:defRPr>
      </a:lvl3pPr>
      <a:lvl4pPr algn="ctr" rtl="0" eaLnBrk="0" fontAlgn="base" hangingPunct="0">
        <a:spcBef>
          <a:spcPct val="0"/>
        </a:spcBef>
        <a:spcAft>
          <a:spcPct val="0"/>
        </a:spcAft>
        <a:defRPr sz="3200">
          <a:solidFill>
            <a:schemeClr val="tx2"/>
          </a:solidFill>
          <a:latin typeface="Myriad Pro" pitchFamily="34" charset="0"/>
          <a:ea typeface="ＭＳ Ｐゴシック" charset="0"/>
          <a:cs typeface="Arial" charset="0"/>
        </a:defRPr>
      </a:lvl4pPr>
      <a:lvl5pPr algn="ctr" rtl="0" eaLnBrk="0" fontAlgn="base" hangingPunct="0">
        <a:spcBef>
          <a:spcPct val="0"/>
        </a:spcBef>
        <a:spcAft>
          <a:spcPct val="0"/>
        </a:spcAft>
        <a:defRPr sz="3200">
          <a:solidFill>
            <a:schemeClr val="tx2"/>
          </a:solidFill>
          <a:latin typeface="Myriad Pro" pitchFamily="34" charset="0"/>
          <a:ea typeface="ＭＳ Ｐゴシック" charset="0"/>
          <a:cs typeface="Arial" charset="0"/>
        </a:defRPr>
      </a:lvl5pPr>
      <a:lvl6pPr marL="457200" algn="ctr" rtl="0" fontAlgn="base">
        <a:spcBef>
          <a:spcPct val="0"/>
        </a:spcBef>
        <a:spcAft>
          <a:spcPct val="0"/>
        </a:spcAft>
        <a:defRPr sz="3200">
          <a:solidFill>
            <a:schemeClr val="tx2"/>
          </a:solidFill>
          <a:latin typeface="Myriad Pro" pitchFamily="34" charset="0"/>
          <a:cs typeface="Arial" charset="0"/>
        </a:defRPr>
      </a:lvl6pPr>
      <a:lvl7pPr marL="914400" algn="ctr" rtl="0" fontAlgn="base">
        <a:spcBef>
          <a:spcPct val="0"/>
        </a:spcBef>
        <a:spcAft>
          <a:spcPct val="0"/>
        </a:spcAft>
        <a:defRPr sz="3200">
          <a:solidFill>
            <a:schemeClr val="tx2"/>
          </a:solidFill>
          <a:latin typeface="Myriad Pro" pitchFamily="34" charset="0"/>
          <a:cs typeface="Arial" charset="0"/>
        </a:defRPr>
      </a:lvl7pPr>
      <a:lvl8pPr marL="1371600" algn="ctr" rtl="0" fontAlgn="base">
        <a:spcBef>
          <a:spcPct val="0"/>
        </a:spcBef>
        <a:spcAft>
          <a:spcPct val="0"/>
        </a:spcAft>
        <a:defRPr sz="3200">
          <a:solidFill>
            <a:schemeClr val="tx2"/>
          </a:solidFill>
          <a:latin typeface="Myriad Pro" pitchFamily="34" charset="0"/>
          <a:cs typeface="Arial" charset="0"/>
        </a:defRPr>
      </a:lvl8pPr>
      <a:lvl9pPr marL="1828800" algn="ctr" rtl="0" fontAlgn="base">
        <a:spcBef>
          <a:spcPct val="0"/>
        </a:spcBef>
        <a:spcAft>
          <a:spcPct val="0"/>
        </a:spcAft>
        <a:defRPr sz="3200">
          <a:solidFill>
            <a:schemeClr val="tx2"/>
          </a:solidFill>
          <a:latin typeface="Myriad Pro" pitchFamily="34" charset="0"/>
          <a:cs typeface="Arial" charset="0"/>
        </a:defRPr>
      </a:lvl9pPr>
    </p:titleStyle>
    <p:bodyStyle>
      <a:lvl1pPr marL="342900" indent="-342900" algn="l" rtl="0" eaLnBrk="0" fontAlgn="base" hangingPunct="0">
        <a:spcBef>
          <a:spcPct val="20000"/>
        </a:spcBef>
        <a:spcAft>
          <a:spcPct val="0"/>
        </a:spcAft>
        <a:buChar char="•"/>
        <a:defRPr sz="2800">
          <a:solidFill>
            <a:schemeClr val="tx1"/>
          </a:solidFill>
          <a:latin typeface="+mn-lt"/>
          <a:ea typeface="ＭＳ Ｐゴシック" charset="0"/>
          <a:cs typeface="+mn-cs"/>
        </a:defRPr>
      </a:lvl1pPr>
      <a:lvl2pPr marL="742950" indent="-285750" algn="l" rtl="0" eaLnBrk="0" fontAlgn="base" hangingPunct="0">
        <a:spcBef>
          <a:spcPct val="20000"/>
        </a:spcBef>
        <a:spcAft>
          <a:spcPct val="0"/>
        </a:spcAft>
        <a:buChar char="–"/>
        <a:defRPr sz="2800">
          <a:solidFill>
            <a:schemeClr val="tx1"/>
          </a:solidFill>
          <a:latin typeface="Arial" charset="0"/>
          <a:ea typeface="Arial" charset="0"/>
          <a:cs typeface="+mn-cs"/>
        </a:defRPr>
      </a:lvl2pPr>
      <a:lvl3pPr marL="1143000" indent="-228600" algn="l" rtl="0" eaLnBrk="0" fontAlgn="base" hangingPunct="0">
        <a:spcBef>
          <a:spcPct val="20000"/>
        </a:spcBef>
        <a:spcAft>
          <a:spcPct val="0"/>
        </a:spcAft>
        <a:buChar char="•"/>
        <a:defRPr sz="2400">
          <a:solidFill>
            <a:schemeClr val="tx1"/>
          </a:solidFill>
          <a:latin typeface="Arial" charset="0"/>
          <a:ea typeface="Arial" charset="0"/>
          <a:cs typeface="+mn-cs"/>
        </a:defRPr>
      </a:lvl3pPr>
      <a:lvl4pPr marL="1600200" indent="-228600" algn="l" rtl="0" eaLnBrk="0" fontAlgn="base" hangingPunct="0">
        <a:spcBef>
          <a:spcPct val="20000"/>
        </a:spcBef>
        <a:spcAft>
          <a:spcPct val="0"/>
        </a:spcAft>
        <a:buChar char="–"/>
        <a:defRPr sz="2000">
          <a:solidFill>
            <a:schemeClr val="tx1"/>
          </a:solidFill>
          <a:latin typeface="Arial" charset="0"/>
          <a:ea typeface="Arial" charset="0"/>
          <a:cs typeface="+mn-cs"/>
        </a:defRPr>
      </a:lvl4pPr>
      <a:lvl5pPr marL="2057400" indent="-228600" algn="l" rtl="0" eaLnBrk="0" fontAlgn="base" hangingPunct="0">
        <a:spcBef>
          <a:spcPct val="20000"/>
        </a:spcBef>
        <a:spcAft>
          <a:spcPct val="0"/>
        </a:spcAft>
        <a:buChar char="»"/>
        <a:defRPr sz="2000">
          <a:solidFill>
            <a:schemeClr val="tx1"/>
          </a:solidFill>
          <a:latin typeface="Arial" charset="0"/>
          <a:ea typeface="Arial" charset="0"/>
          <a:cs typeface="+mn-cs"/>
        </a:defRPr>
      </a:lvl5pPr>
      <a:lvl6pPr marL="2514600" indent="-228600" algn="l" rtl="0" fontAlgn="base">
        <a:spcBef>
          <a:spcPct val="20000"/>
        </a:spcBef>
        <a:spcAft>
          <a:spcPct val="0"/>
        </a:spcAft>
        <a:buChar char="»"/>
        <a:defRPr sz="2000">
          <a:solidFill>
            <a:schemeClr val="tx1"/>
          </a:solidFill>
          <a:latin typeface="Arial" charset="0"/>
          <a:cs typeface="+mn-cs"/>
        </a:defRPr>
      </a:lvl6pPr>
      <a:lvl7pPr marL="2971800" indent="-228600" algn="l" rtl="0" fontAlgn="base">
        <a:spcBef>
          <a:spcPct val="20000"/>
        </a:spcBef>
        <a:spcAft>
          <a:spcPct val="0"/>
        </a:spcAft>
        <a:buChar char="»"/>
        <a:defRPr sz="2000">
          <a:solidFill>
            <a:schemeClr val="tx1"/>
          </a:solidFill>
          <a:latin typeface="Arial" charset="0"/>
          <a:cs typeface="+mn-cs"/>
        </a:defRPr>
      </a:lvl7pPr>
      <a:lvl8pPr marL="3429000" indent="-228600" algn="l" rtl="0" fontAlgn="base">
        <a:spcBef>
          <a:spcPct val="20000"/>
        </a:spcBef>
        <a:spcAft>
          <a:spcPct val="0"/>
        </a:spcAft>
        <a:buChar char="»"/>
        <a:defRPr sz="2000">
          <a:solidFill>
            <a:schemeClr val="tx1"/>
          </a:solidFill>
          <a:latin typeface="Arial" charset="0"/>
          <a:cs typeface="+mn-cs"/>
        </a:defRPr>
      </a:lvl8pPr>
      <a:lvl9pPr marL="3886200" indent="-228600" algn="l" rtl="0" fontAlgn="base">
        <a:spcBef>
          <a:spcPct val="20000"/>
        </a:spcBef>
        <a:spcAft>
          <a:spcPct val="0"/>
        </a:spcAft>
        <a:buChar char="»"/>
        <a:defRPr sz="2000">
          <a:solidFill>
            <a:schemeClr val="tx1"/>
          </a:solidFill>
          <a:latin typeface="Arial" charset="0"/>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 Id="rId3" Type="http://schemas.openxmlformats.org/officeDocument/2006/relationships/image" Target="../media/image2.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jpe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3114" y="-4589"/>
            <a:ext cx="9217026" cy="83615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ext Box 8"/>
          <p:cNvSpPr txBox="1">
            <a:spLocks noChangeArrowheads="1"/>
          </p:cNvSpPr>
          <p:nvPr/>
        </p:nvSpPr>
        <p:spPr bwMode="auto">
          <a:xfrm>
            <a:off x="1122987" y="5961234"/>
            <a:ext cx="7043625"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algn="ctr" eaLnBrk="1" hangingPunct="1">
              <a:defRPr/>
            </a:pPr>
            <a:r>
              <a:rPr lang="en-GB" dirty="0" smtClean="0">
                <a:solidFill>
                  <a:srgbClr val="EFEFEF"/>
                </a:solidFill>
              </a:rPr>
              <a:t>Nicholas Crampton</a:t>
            </a:r>
          </a:p>
        </p:txBody>
      </p:sp>
      <p:sp>
        <p:nvSpPr>
          <p:cNvPr id="5" name="Text Box 5"/>
          <p:cNvSpPr txBox="1">
            <a:spLocks noChangeArrowheads="1"/>
          </p:cNvSpPr>
          <p:nvPr/>
        </p:nvSpPr>
        <p:spPr bwMode="auto">
          <a:xfrm>
            <a:off x="883219" y="3729880"/>
            <a:ext cx="7523163"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algn="ctr" eaLnBrk="1" hangingPunct="1">
              <a:defRPr/>
            </a:pPr>
            <a:r>
              <a:rPr lang="en-US" dirty="0">
                <a:solidFill>
                  <a:schemeClr val="bg1"/>
                </a:solidFill>
              </a:rPr>
              <a:t>22-23 June 2017, Malta</a:t>
            </a:r>
            <a:endParaRPr lang="en-US" dirty="0" smtClean="0">
              <a:solidFill>
                <a:schemeClr val="bg1"/>
              </a:solidFill>
            </a:endParaRPr>
          </a:p>
        </p:txBody>
      </p:sp>
      <p:sp>
        <p:nvSpPr>
          <p:cNvPr id="6" name="Text Box 8"/>
          <p:cNvSpPr txBox="1">
            <a:spLocks noChangeArrowheads="1"/>
          </p:cNvSpPr>
          <p:nvPr/>
        </p:nvSpPr>
        <p:spPr bwMode="auto">
          <a:xfrm>
            <a:off x="364546" y="2189552"/>
            <a:ext cx="8460940" cy="132343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algn="ctr" eaLnBrk="1" hangingPunct="1">
              <a:defRPr/>
            </a:pPr>
            <a:r>
              <a:rPr lang="en-GB" sz="2000" dirty="0">
                <a:solidFill>
                  <a:srgbClr val="EFEFEF"/>
                </a:solidFill>
              </a:rPr>
              <a:t>Joint Meeting of the Bern Convention Network of Special Focal Points on Eradication of Illegal Killing, Trapping and Trade in Wild Birds (Bern SFPs Network) and the CMS Intergovernmental Task Force on Illegal Killing, Taking and Trade of Migratory Birds in the Mediterranean (MIKT)</a:t>
            </a:r>
            <a:endParaRPr lang="en-GB" sz="2000" dirty="0" smtClean="0">
              <a:solidFill>
                <a:srgbClr val="EFEFEF"/>
              </a:solidFill>
            </a:endParaRPr>
          </a:p>
        </p:txBody>
      </p:sp>
      <p:sp>
        <p:nvSpPr>
          <p:cNvPr id="7" name="Text Box 8"/>
          <p:cNvSpPr txBox="1">
            <a:spLocks noChangeArrowheads="1"/>
          </p:cNvSpPr>
          <p:nvPr/>
        </p:nvSpPr>
        <p:spPr bwMode="auto">
          <a:xfrm>
            <a:off x="137416" y="4514684"/>
            <a:ext cx="9036496" cy="16312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algn="ctr" eaLnBrk="1" hangingPunct="1">
              <a:defRPr/>
            </a:pPr>
            <a:r>
              <a:rPr lang="en-GB" sz="2000" dirty="0" smtClean="0">
                <a:solidFill>
                  <a:srgbClr val="EFEFEF"/>
                </a:solidFill>
              </a:rPr>
              <a:t>‘ANALYSIS OF THE QUESTIONNAIRE </a:t>
            </a:r>
            <a:r>
              <a:rPr lang="en-GB" sz="2000" dirty="0">
                <a:solidFill>
                  <a:srgbClr val="EFEFEF"/>
                </a:solidFill>
              </a:rPr>
              <a:t>ON THE INVOLVEMENT OF NGOS AND CIVIL SOCIETY IN ASSISTING NATIONAL AUTHORITIES WITH THE BETTER IMPLEMENTATION OF THE </a:t>
            </a:r>
            <a:r>
              <a:rPr lang="en-GB" sz="2000" i="1" dirty="0">
                <a:solidFill>
                  <a:srgbClr val="EFEFEF"/>
                </a:solidFill>
              </a:rPr>
              <a:t>TUNIS ACTION PLAN 2013 – </a:t>
            </a:r>
            <a:r>
              <a:rPr lang="en-GB" sz="2000" i="1" dirty="0" smtClean="0">
                <a:solidFill>
                  <a:srgbClr val="EFEFEF"/>
                </a:solidFill>
              </a:rPr>
              <a:t>2020’</a:t>
            </a:r>
          </a:p>
          <a:p>
            <a:pPr eaLnBrk="1" hangingPunct="1">
              <a:defRPr/>
            </a:pPr>
            <a:endParaRPr lang="en-GB" sz="2000" dirty="0">
              <a:solidFill>
                <a:srgbClr val="EFEFEF"/>
              </a:solidFill>
            </a:endParaRPr>
          </a:p>
          <a:p>
            <a:pPr eaLnBrk="1" hangingPunct="1">
              <a:defRPr/>
            </a:pPr>
            <a:endParaRPr lang="en-GB" sz="2000" dirty="0" smtClean="0">
              <a:solidFill>
                <a:srgbClr val="EFEFEF"/>
              </a:solidFill>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4"/>
          <p:cNvSpPr>
            <a:spLocks noGrp="1" noChangeArrowheads="1"/>
          </p:cNvSpPr>
          <p:nvPr>
            <p:ph type="title"/>
          </p:nvPr>
        </p:nvSpPr>
        <p:spPr>
          <a:xfrm>
            <a:off x="139134" y="3077580"/>
            <a:ext cx="8990578" cy="3780420"/>
          </a:xfrm>
        </p:spPr>
        <p:txBody>
          <a:bodyPr>
            <a:noAutofit/>
          </a:bodyPr>
          <a:lstStyle/>
          <a:p>
            <a:pPr algn="l" eaLnBrk="1" hangingPunct="1">
              <a:defRPr/>
            </a:pPr>
            <a:r>
              <a:rPr lang="en-US" sz="2800" dirty="0" smtClean="0">
                <a:latin typeface="Arial" panose="020B0604020202020204" pitchFamily="34" charset="0"/>
                <a:cs typeface="Arial" panose="020B0604020202020204" pitchFamily="34" charset="0"/>
              </a:rPr>
              <a:t/>
            </a:r>
            <a:br>
              <a:rPr lang="en-US" sz="2800" dirty="0" smtClean="0">
                <a:latin typeface="Arial" panose="020B0604020202020204" pitchFamily="34" charset="0"/>
                <a:cs typeface="Arial" panose="020B0604020202020204" pitchFamily="34" charset="0"/>
              </a:rPr>
            </a:br>
            <a:r>
              <a:rPr lang="en-US" sz="2800" dirty="0" smtClean="0">
                <a:latin typeface="Arial" panose="020B0604020202020204" pitchFamily="34" charset="0"/>
                <a:cs typeface="Arial" panose="020B0604020202020204" pitchFamily="34" charset="0"/>
              </a:rPr>
              <a:t/>
            </a:r>
            <a:br>
              <a:rPr lang="en-US" sz="2800" dirty="0" smtClean="0">
                <a:latin typeface="Arial" panose="020B0604020202020204" pitchFamily="34" charset="0"/>
                <a:cs typeface="Arial" panose="020B0604020202020204" pitchFamily="34" charset="0"/>
              </a:rPr>
            </a:br>
            <a:r>
              <a:rPr lang="en-US" sz="2800" dirty="0" smtClean="0">
                <a:latin typeface="Arial" panose="020B0604020202020204" pitchFamily="34" charset="0"/>
                <a:cs typeface="Arial" panose="020B0604020202020204" pitchFamily="34" charset="0"/>
              </a:rPr>
              <a:t>                </a:t>
            </a:r>
            <a:r>
              <a:rPr lang="en-US" sz="2000" dirty="0" smtClean="0">
                <a:solidFill>
                  <a:srgbClr val="C00000"/>
                </a:solidFill>
                <a:latin typeface="Arial" panose="020B0604020202020204" pitchFamily="34" charset="0"/>
                <a:cs typeface="Arial" panose="020B0604020202020204" pitchFamily="34" charset="0"/>
              </a:rPr>
              <a:t>First, a glance back …</a:t>
            </a:r>
            <a:r>
              <a:rPr lang="en-US" sz="2000" dirty="0" smtClean="0">
                <a:latin typeface="Arial" panose="020B0604020202020204" pitchFamily="34" charset="0"/>
                <a:cs typeface="Arial" panose="020B0604020202020204" pitchFamily="34" charset="0"/>
              </a:rPr>
              <a:t> </a:t>
            </a:r>
            <a:r>
              <a:rPr lang="en-US" sz="2000" b="1" i="1" dirty="0" smtClean="0">
                <a:solidFill>
                  <a:srgbClr val="00B050"/>
                </a:solidFill>
                <a:latin typeface="Arial" panose="020B0604020202020204" pitchFamily="34" charset="0"/>
                <a:cs typeface="Arial" panose="020B0604020202020204" pitchFamily="34" charset="0"/>
              </a:rPr>
              <a:t>How did we get here?</a:t>
            </a:r>
            <a:br>
              <a:rPr lang="en-US" sz="2000" b="1" i="1" dirty="0" smtClean="0">
                <a:solidFill>
                  <a:srgbClr val="00B050"/>
                </a:solidFill>
                <a:latin typeface="Arial" panose="020B0604020202020204" pitchFamily="34" charset="0"/>
                <a:cs typeface="Arial" panose="020B0604020202020204" pitchFamily="34" charset="0"/>
              </a:rPr>
            </a:br>
            <a:r>
              <a:rPr lang="en-US" sz="2000" b="1" i="1" dirty="0">
                <a:solidFill>
                  <a:srgbClr val="00B050"/>
                </a:solidFill>
                <a:latin typeface="Arial" panose="020B0604020202020204" pitchFamily="34" charset="0"/>
                <a:cs typeface="Arial" panose="020B0604020202020204" pitchFamily="34" charset="0"/>
              </a:rPr>
              <a:t/>
            </a:r>
            <a:br>
              <a:rPr lang="en-US" sz="2000" b="1" i="1" dirty="0">
                <a:solidFill>
                  <a:srgbClr val="00B050"/>
                </a:solidFill>
                <a:latin typeface="Arial" panose="020B0604020202020204" pitchFamily="34" charset="0"/>
                <a:cs typeface="Arial" panose="020B0604020202020204" pitchFamily="34" charset="0"/>
              </a:rPr>
            </a:br>
            <a:r>
              <a:rPr lang="en-US" sz="2000" dirty="0" smtClean="0">
                <a:latin typeface="Arial" panose="020B0604020202020204" pitchFamily="34" charset="0"/>
                <a:cs typeface="Arial" panose="020B0604020202020204" pitchFamily="34" charset="0"/>
              </a:rPr>
              <a:t/>
            </a:r>
            <a:br>
              <a:rPr lang="en-US" sz="2000" dirty="0" smtClean="0">
                <a:latin typeface="Arial" panose="020B0604020202020204" pitchFamily="34" charset="0"/>
                <a:cs typeface="Arial" panose="020B0604020202020204" pitchFamily="34" charset="0"/>
              </a:rPr>
            </a:br>
            <a:r>
              <a:rPr lang="en-GB" sz="2000" dirty="0" smtClean="0">
                <a:latin typeface="Arial" panose="020B0604020202020204" pitchFamily="34" charset="0"/>
                <a:cs typeface="Arial" panose="020B0604020202020204" pitchFamily="34" charset="0"/>
              </a:rPr>
              <a:t>1. Previous concern that the </a:t>
            </a:r>
            <a:r>
              <a:rPr lang="en-GB" sz="2000" i="1" dirty="0" smtClean="0">
                <a:latin typeface="Arial" panose="020B0604020202020204" pitchFamily="34" charset="0"/>
                <a:cs typeface="Arial" panose="020B0604020202020204" pitchFamily="34" charset="0"/>
              </a:rPr>
              <a:t>Bern Convention was not being sufficiently successful in reducing IKTT </a:t>
            </a:r>
            <a:r>
              <a:rPr lang="en-GB" sz="2000" dirty="0" smtClean="0">
                <a:latin typeface="Arial" panose="020B0604020202020204" pitchFamily="34" charset="0"/>
                <a:cs typeface="Arial" panose="020B0604020202020204" pitchFamily="34" charset="0"/>
              </a:rPr>
              <a:t>of wild birds goes back for some decades. </a:t>
            </a:r>
            <a:br>
              <a:rPr lang="en-GB" sz="2000" dirty="0" smtClean="0">
                <a:latin typeface="Arial" panose="020B0604020202020204" pitchFamily="34" charset="0"/>
                <a:cs typeface="Arial" panose="020B0604020202020204" pitchFamily="34" charset="0"/>
              </a:rPr>
            </a:br>
            <a:r>
              <a:rPr lang="en-US" sz="2000" dirty="0" smtClean="0">
                <a:latin typeface="Arial" panose="020B0604020202020204" pitchFamily="34" charset="0"/>
                <a:cs typeface="Arial" panose="020B0604020202020204" pitchFamily="34" charset="0"/>
              </a:rPr>
              <a:t/>
            </a:r>
            <a:br>
              <a:rPr lang="en-US" sz="2000" dirty="0" smtClean="0">
                <a:latin typeface="Arial" panose="020B0604020202020204" pitchFamily="34" charset="0"/>
                <a:cs typeface="Arial" panose="020B0604020202020204" pitchFamily="34" charset="0"/>
              </a:rPr>
            </a:br>
            <a:r>
              <a:rPr lang="en-US" sz="2000" dirty="0" smtClean="0">
                <a:latin typeface="Arial" panose="020B0604020202020204" pitchFamily="34" charset="0"/>
                <a:cs typeface="Arial" panose="020B0604020202020204" pitchFamily="34" charset="0"/>
              </a:rPr>
              <a:t>2. 2011 </a:t>
            </a:r>
            <a:r>
              <a:rPr lang="en-US" sz="2000" b="1" i="1" dirty="0" err="1" smtClean="0">
                <a:latin typeface="Arial" panose="020B0604020202020204" pitchFamily="34" charset="0"/>
                <a:cs typeface="Arial" panose="020B0604020202020204" pitchFamily="34" charset="0"/>
              </a:rPr>
              <a:t>Larnaca</a:t>
            </a:r>
            <a:r>
              <a:rPr lang="en-US" sz="2000" dirty="0" smtClean="0">
                <a:latin typeface="Arial" panose="020B0604020202020204" pitchFamily="34" charset="0"/>
                <a:cs typeface="Arial" panose="020B0604020202020204" pitchFamily="34" charset="0"/>
              </a:rPr>
              <a:t> Conference produced a </a:t>
            </a:r>
            <a:r>
              <a:rPr lang="en-US" sz="2000" i="1" dirty="0" smtClean="0">
                <a:latin typeface="Arial" panose="020B0604020202020204" pitchFamily="34" charset="0"/>
                <a:cs typeface="Arial" panose="020B0604020202020204" pitchFamily="34" charset="0"/>
              </a:rPr>
              <a:t>good, but ‘one off’, political statement</a:t>
            </a:r>
            <a:r>
              <a:rPr lang="en-US" sz="2000" dirty="0" smtClean="0">
                <a:latin typeface="Arial" panose="020B0604020202020204" pitchFamily="34" charset="0"/>
                <a:cs typeface="Arial" panose="020B0604020202020204" pitchFamily="34" charset="0"/>
              </a:rPr>
              <a:t>:      </a:t>
            </a:r>
            <a:br>
              <a:rPr lang="en-US" sz="2000" dirty="0" smtClean="0">
                <a:latin typeface="Arial" panose="020B0604020202020204" pitchFamily="34" charset="0"/>
                <a:cs typeface="Arial" panose="020B0604020202020204" pitchFamily="34" charset="0"/>
              </a:rPr>
            </a:br>
            <a:r>
              <a:rPr lang="en-US" sz="2000" dirty="0">
                <a:solidFill>
                  <a:srgbClr val="C00000"/>
                </a:solidFill>
                <a:latin typeface="Arial" panose="020B0604020202020204" pitchFamily="34" charset="0"/>
                <a:cs typeface="Arial" panose="020B0604020202020204" pitchFamily="34" charset="0"/>
              </a:rPr>
              <a:t> </a:t>
            </a:r>
            <a:r>
              <a:rPr lang="en-US" sz="2000" dirty="0" smtClean="0">
                <a:solidFill>
                  <a:srgbClr val="C00000"/>
                </a:solidFill>
                <a:latin typeface="Arial" panose="020B0604020202020204" pitchFamily="34" charset="0"/>
                <a:cs typeface="Arial" panose="020B0604020202020204" pitchFamily="34" charset="0"/>
              </a:rPr>
              <a:t>                                 </a:t>
            </a:r>
            <a:r>
              <a:rPr lang="en-US" sz="1800" b="1" dirty="0" smtClean="0">
                <a:solidFill>
                  <a:srgbClr val="C00000"/>
                </a:solidFill>
                <a:latin typeface="Arial" panose="020B0604020202020204" pitchFamily="34" charset="0"/>
                <a:cs typeface="Arial" panose="020B0604020202020204" pitchFamily="34" charset="0"/>
              </a:rPr>
              <a:t>‘Zero Tolerance’ of IKTT</a:t>
            </a:r>
            <a:r>
              <a:rPr lang="en-US" sz="2000" dirty="0" smtClean="0">
                <a:latin typeface="Arial" panose="020B0604020202020204" pitchFamily="34" charset="0"/>
                <a:cs typeface="Arial" panose="020B0604020202020204" pitchFamily="34" charset="0"/>
              </a:rPr>
              <a:t>.  </a:t>
            </a:r>
            <a:br>
              <a:rPr lang="en-US" sz="2000" dirty="0" smtClean="0">
                <a:latin typeface="Arial" panose="020B0604020202020204" pitchFamily="34" charset="0"/>
                <a:cs typeface="Arial" panose="020B0604020202020204" pitchFamily="34" charset="0"/>
              </a:rPr>
            </a:br>
            <a:r>
              <a:rPr lang="en-US" sz="2000" dirty="0" smtClean="0">
                <a:latin typeface="Arial" panose="020B0604020202020204" pitchFamily="34" charset="0"/>
                <a:cs typeface="Arial" panose="020B0604020202020204" pitchFamily="34" charset="0"/>
              </a:rPr>
              <a:t/>
            </a:r>
            <a:br>
              <a:rPr lang="en-US" sz="2000" dirty="0" smtClean="0">
                <a:latin typeface="Arial" panose="020B0604020202020204" pitchFamily="34" charset="0"/>
                <a:cs typeface="Arial" panose="020B0604020202020204" pitchFamily="34" charset="0"/>
              </a:rPr>
            </a:br>
            <a:r>
              <a:rPr lang="en-US" sz="1800" i="1" dirty="0" smtClean="0">
                <a:latin typeface="Arial" panose="020B0604020202020204" pitchFamily="34" charset="0"/>
                <a:cs typeface="Arial" panose="020B0604020202020204" pitchFamily="34" charset="0"/>
              </a:rPr>
              <a:t>But this lacked ‘follow up’, especially the committed involvement of those authorities responsible for enforcement, including administrative and judicial bodies responsible for imposing sanctions.</a:t>
            </a:r>
            <a:br>
              <a:rPr lang="en-US" sz="1800" i="1" dirty="0" smtClean="0">
                <a:latin typeface="Arial" panose="020B0604020202020204" pitchFamily="34" charset="0"/>
                <a:cs typeface="Arial" panose="020B0604020202020204" pitchFamily="34" charset="0"/>
              </a:rPr>
            </a:br>
            <a:r>
              <a:rPr lang="en-US" sz="2000" dirty="0">
                <a:latin typeface="Arial" panose="020B0604020202020204" pitchFamily="34" charset="0"/>
                <a:cs typeface="Arial" panose="020B0604020202020204" pitchFamily="34" charset="0"/>
              </a:rPr>
              <a:t/>
            </a:r>
            <a:br>
              <a:rPr lang="en-US" sz="2000" dirty="0">
                <a:latin typeface="Arial" panose="020B0604020202020204" pitchFamily="34" charset="0"/>
                <a:cs typeface="Arial" panose="020B0604020202020204" pitchFamily="34" charset="0"/>
              </a:rPr>
            </a:br>
            <a:r>
              <a:rPr lang="en-US" sz="2000" dirty="0" smtClean="0">
                <a:latin typeface="Arial" panose="020B0604020202020204" pitchFamily="34" charset="0"/>
                <a:cs typeface="Arial" panose="020B0604020202020204" pitchFamily="34" charset="0"/>
              </a:rPr>
              <a:t>3. 2013 </a:t>
            </a:r>
            <a:r>
              <a:rPr lang="en-US" sz="2000" b="1" i="1" dirty="0" smtClean="0">
                <a:latin typeface="Arial" panose="020B0604020202020204" pitchFamily="34" charset="0"/>
                <a:cs typeface="Arial" panose="020B0604020202020204" pitchFamily="34" charset="0"/>
              </a:rPr>
              <a:t>Tunis</a:t>
            </a:r>
            <a:r>
              <a:rPr lang="en-US" sz="2000" dirty="0" smtClean="0">
                <a:latin typeface="Arial" panose="020B0604020202020204" pitchFamily="34" charset="0"/>
                <a:cs typeface="Arial" panose="020B0604020202020204" pitchFamily="34" charset="0"/>
              </a:rPr>
              <a:t> Conference aimed to produce a </a:t>
            </a:r>
            <a:r>
              <a:rPr lang="en-US" sz="2000" i="1" dirty="0" smtClean="0">
                <a:latin typeface="Arial" panose="020B0604020202020204" pitchFamily="34" charset="0"/>
                <a:cs typeface="Arial" panose="020B0604020202020204" pitchFamily="34" charset="0"/>
              </a:rPr>
              <a:t>longer-term, practical method or plan</a:t>
            </a:r>
            <a:r>
              <a:rPr lang="en-US" sz="2000" dirty="0" smtClean="0">
                <a:latin typeface="Arial" panose="020B0604020202020204" pitchFamily="34" charset="0"/>
                <a:cs typeface="Arial" panose="020B0604020202020204" pitchFamily="34" charset="0"/>
              </a:rPr>
              <a:t>, with specific steps and regular reviews, which involved implementation by administrators within Governments, and those imposing sanctions, but not relying on politicians!</a:t>
            </a:r>
            <a:r>
              <a:rPr lang="en-GB" sz="2000" dirty="0" smtClean="0">
                <a:latin typeface="AR CENA" panose="02000000000000000000" pitchFamily="2" charset="0"/>
                <a:cs typeface="Arial" panose="020B0604020202020204" pitchFamily="34" charset="0"/>
              </a:rPr>
              <a:t> </a:t>
            </a:r>
            <a:r>
              <a:rPr lang="en-US" sz="2000" dirty="0" smtClean="0">
                <a:latin typeface="AR CENA" panose="02000000000000000000" pitchFamily="2" charset="0"/>
                <a:cs typeface="Arial" panose="020B0604020202020204" pitchFamily="34" charset="0"/>
              </a:rPr>
              <a:t/>
            </a:r>
            <a:br>
              <a:rPr lang="en-US" sz="2000" dirty="0" smtClean="0">
                <a:latin typeface="AR CENA" panose="02000000000000000000" pitchFamily="2" charset="0"/>
                <a:cs typeface="Arial" panose="020B0604020202020204" pitchFamily="34" charset="0"/>
              </a:rPr>
            </a:br>
            <a:r>
              <a:rPr lang="en-US" dirty="0" smtClean="0">
                <a:latin typeface="Arial" panose="020B0604020202020204" pitchFamily="34" charset="0"/>
                <a:cs typeface="Arial" panose="020B0604020202020204" pitchFamily="34" charset="0"/>
              </a:rPr>
              <a:t/>
            </a:r>
            <a:br>
              <a:rPr lang="en-US" dirty="0" smtClean="0">
                <a:latin typeface="Arial" panose="020B0604020202020204" pitchFamily="34" charset="0"/>
                <a:cs typeface="Arial" panose="020B0604020202020204" pitchFamily="34" charset="0"/>
              </a:rPr>
            </a:br>
            <a:r>
              <a:rPr lang="en-US" dirty="0">
                <a:latin typeface="Arial" panose="020B0604020202020204" pitchFamily="34" charset="0"/>
                <a:cs typeface="Arial" panose="020B0604020202020204" pitchFamily="34" charset="0"/>
              </a:rPr>
              <a:t/>
            </a:r>
            <a:br>
              <a:rPr lang="en-US" dirty="0">
                <a:latin typeface="Arial" panose="020B0604020202020204" pitchFamily="34" charset="0"/>
                <a:cs typeface="Arial" panose="020B0604020202020204" pitchFamily="34" charset="0"/>
              </a:rPr>
            </a:br>
            <a:r>
              <a:rPr lang="en-US" dirty="0" smtClean="0">
                <a:latin typeface="Arial" panose="020B0604020202020204" pitchFamily="34" charset="0"/>
                <a:cs typeface="Arial" panose="020B0604020202020204" pitchFamily="34" charset="0"/>
              </a:rPr>
              <a:t/>
            </a:r>
            <a:br>
              <a:rPr lang="en-US" dirty="0" smtClean="0">
                <a:latin typeface="Arial" panose="020B0604020202020204" pitchFamily="34" charset="0"/>
                <a:cs typeface="Arial" panose="020B0604020202020204" pitchFamily="34" charset="0"/>
              </a:rPr>
            </a:br>
            <a:r>
              <a:rPr lang="en-US" dirty="0">
                <a:latin typeface="Arial" panose="020B0604020202020204" pitchFamily="34" charset="0"/>
                <a:cs typeface="Arial" panose="020B0604020202020204" pitchFamily="34" charset="0"/>
              </a:rPr>
              <a:t/>
            </a:r>
            <a:br>
              <a:rPr lang="en-US" dirty="0">
                <a:latin typeface="Arial" panose="020B0604020202020204" pitchFamily="34" charset="0"/>
                <a:cs typeface="Arial" panose="020B0604020202020204" pitchFamily="34" charset="0"/>
              </a:rPr>
            </a:br>
            <a:r>
              <a:rPr lang="en-US" dirty="0" smtClean="0">
                <a:latin typeface="Arial" panose="020B0604020202020204" pitchFamily="34" charset="0"/>
                <a:cs typeface="Arial" panose="020B0604020202020204" pitchFamily="34" charset="0"/>
              </a:rPr>
              <a:t/>
            </a:r>
            <a:br>
              <a:rPr lang="en-US" dirty="0" smtClean="0">
                <a:latin typeface="Arial" panose="020B0604020202020204" pitchFamily="34" charset="0"/>
                <a:cs typeface="Arial" panose="020B0604020202020204" pitchFamily="34" charset="0"/>
              </a:rPr>
            </a:br>
            <a:endParaRPr lang="en-US" dirty="0">
              <a:latin typeface="Arial" panose="020B0604020202020204" pitchFamily="34" charset="0"/>
              <a:cs typeface="Arial" panose="020B0604020202020204" pitchFamily="34" charset="0"/>
            </a:endParaRPr>
          </a:p>
        </p:txBody>
      </p:sp>
      <p:sp>
        <p:nvSpPr>
          <p:cNvPr id="7" name="Text Box 19"/>
          <p:cNvSpPr txBox="1">
            <a:spLocks noChangeArrowheads="1"/>
          </p:cNvSpPr>
          <p:nvPr/>
        </p:nvSpPr>
        <p:spPr bwMode="auto">
          <a:xfrm>
            <a:off x="4912441" y="296652"/>
            <a:ext cx="4157761"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lnSpc>
                <a:spcPct val="90000"/>
              </a:lnSpc>
              <a:defRPr/>
            </a:pPr>
            <a:r>
              <a:rPr lang="en-GB" sz="2000" dirty="0" smtClean="0">
                <a:solidFill>
                  <a:schemeClr val="bg1"/>
                </a:solidFill>
                <a:latin typeface="Arial" panose="020B0604020202020204" pitchFamily="34" charset="0"/>
                <a:ea typeface="+mn-ea"/>
                <a:cs typeface="Arial" panose="020B0604020202020204" pitchFamily="34" charset="0"/>
              </a:rPr>
              <a:t>NGO involvement in assisting authorities to implement TAP.</a:t>
            </a:r>
            <a:endParaRPr lang="en-US" sz="2000" dirty="0" smtClean="0">
              <a:solidFill>
                <a:schemeClr val="bg1"/>
              </a:solidFill>
              <a:latin typeface="Arial" panose="020B0604020202020204" pitchFamily="34" charset="0"/>
              <a:ea typeface="+mn-ea"/>
              <a:cs typeface="Arial" panose="020B0604020202020204" pitchFamily="34" charset="0"/>
            </a:endParaRPr>
          </a:p>
        </p:txBody>
      </p:sp>
    </p:spTree>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4"/>
          <p:cNvSpPr>
            <a:spLocks noGrp="1" noChangeArrowheads="1"/>
          </p:cNvSpPr>
          <p:nvPr>
            <p:ph type="title"/>
          </p:nvPr>
        </p:nvSpPr>
        <p:spPr>
          <a:xfrm>
            <a:off x="539552" y="762963"/>
            <a:ext cx="7920880" cy="7236804"/>
          </a:xfrm>
        </p:spPr>
        <p:txBody>
          <a:bodyPr>
            <a:noAutofit/>
          </a:bodyPr>
          <a:lstStyle/>
          <a:p>
            <a:pPr algn="l" eaLnBrk="1" hangingPunct="1">
              <a:defRPr/>
            </a:pPr>
            <a:r>
              <a:rPr lang="en-US" sz="2800" dirty="0" smtClean="0">
                <a:latin typeface="Arial" panose="020B0604020202020204" pitchFamily="34" charset="0"/>
                <a:cs typeface="Arial" panose="020B0604020202020204" pitchFamily="34" charset="0"/>
              </a:rPr>
              <a:t>              </a:t>
            </a:r>
            <a:r>
              <a:rPr lang="en-US" sz="2000" dirty="0" smtClean="0">
                <a:solidFill>
                  <a:srgbClr val="C00000"/>
                </a:solidFill>
                <a:latin typeface="Arial" panose="020B0604020202020204" pitchFamily="34" charset="0"/>
                <a:cs typeface="Arial" panose="020B0604020202020204" pitchFamily="34" charset="0"/>
              </a:rPr>
              <a:t>Secondly…</a:t>
            </a:r>
            <a:r>
              <a:rPr lang="en-US" sz="2000" dirty="0" smtClean="0">
                <a:latin typeface="Arial" panose="020B0604020202020204" pitchFamily="34" charset="0"/>
                <a:cs typeface="Arial" panose="020B0604020202020204" pitchFamily="34" charset="0"/>
              </a:rPr>
              <a:t> </a:t>
            </a:r>
            <a:r>
              <a:rPr lang="en-US" sz="2000" b="1" i="1" dirty="0" smtClean="0">
                <a:solidFill>
                  <a:srgbClr val="00B050"/>
                </a:solidFill>
                <a:latin typeface="Arial" panose="020B0604020202020204" pitchFamily="34" charset="0"/>
                <a:cs typeface="Arial" panose="020B0604020202020204" pitchFamily="34" charset="0"/>
              </a:rPr>
              <a:t>what was the aim of this project?</a:t>
            </a:r>
            <a:br>
              <a:rPr lang="en-US" sz="2000" b="1" i="1" dirty="0" smtClean="0">
                <a:solidFill>
                  <a:srgbClr val="00B050"/>
                </a:solidFill>
                <a:latin typeface="Arial" panose="020B0604020202020204" pitchFamily="34" charset="0"/>
                <a:cs typeface="Arial" panose="020B0604020202020204" pitchFamily="34" charset="0"/>
              </a:rPr>
            </a:br>
            <a:r>
              <a:rPr lang="en-US" sz="2000" b="1" i="1" dirty="0">
                <a:solidFill>
                  <a:srgbClr val="00B050"/>
                </a:solidFill>
                <a:latin typeface="Arial" panose="020B0604020202020204" pitchFamily="34" charset="0"/>
                <a:cs typeface="Arial" panose="020B0604020202020204" pitchFamily="34" charset="0"/>
              </a:rPr>
              <a:t/>
            </a:r>
            <a:br>
              <a:rPr lang="en-US" sz="2000" b="1" i="1" dirty="0">
                <a:solidFill>
                  <a:srgbClr val="00B050"/>
                </a:solidFill>
                <a:latin typeface="Arial" panose="020B0604020202020204" pitchFamily="34" charset="0"/>
                <a:cs typeface="Arial" panose="020B0604020202020204" pitchFamily="34" charset="0"/>
              </a:rPr>
            </a:br>
            <a:r>
              <a:rPr lang="en-US" sz="2000" dirty="0" smtClean="0">
                <a:solidFill>
                  <a:schemeClr val="tx1"/>
                </a:solidFill>
                <a:latin typeface="Arial" panose="020B0604020202020204" pitchFamily="34" charset="0"/>
                <a:cs typeface="Arial" panose="020B0604020202020204" pitchFamily="34" charset="0"/>
              </a:rPr>
              <a:t>1. To build on the achievements </a:t>
            </a:r>
            <a:r>
              <a:rPr lang="en-US" sz="2000" i="1" dirty="0" smtClean="0">
                <a:solidFill>
                  <a:schemeClr val="tx1"/>
                </a:solidFill>
                <a:latin typeface="Arial" panose="020B0604020202020204" pitchFamily="34" charset="0"/>
                <a:cs typeface="Arial" panose="020B0604020202020204" pitchFamily="34" charset="0"/>
              </a:rPr>
              <a:t>already made</a:t>
            </a:r>
            <a:r>
              <a:rPr lang="en-US" sz="2000" dirty="0" smtClean="0">
                <a:solidFill>
                  <a:schemeClr val="tx1"/>
                </a:solidFill>
                <a:latin typeface="Arial" panose="020B0604020202020204" pitchFamily="34" charset="0"/>
                <a:cs typeface="Arial" panose="020B0604020202020204" pitchFamily="34" charset="0"/>
              </a:rPr>
              <a:t>.</a:t>
            </a:r>
            <a:r>
              <a:rPr lang="en-US" sz="2000" dirty="0" smtClean="0">
                <a:latin typeface="Arial" panose="020B0604020202020204" pitchFamily="34" charset="0"/>
                <a:cs typeface="Arial" panose="020B0604020202020204" pitchFamily="34" charset="0"/>
              </a:rPr>
              <a:t/>
            </a:r>
            <a:br>
              <a:rPr lang="en-US" sz="2000" dirty="0" smtClean="0">
                <a:latin typeface="Arial" panose="020B0604020202020204" pitchFamily="34" charset="0"/>
                <a:cs typeface="Arial" panose="020B0604020202020204" pitchFamily="34" charset="0"/>
              </a:rPr>
            </a:br>
            <a:r>
              <a:rPr lang="en-US" sz="2000" dirty="0" smtClean="0">
                <a:latin typeface="Arial" panose="020B0604020202020204" pitchFamily="34" charset="0"/>
                <a:cs typeface="Arial" panose="020B0604020202020204" pitchFamily="34" charset="0"/>
              </a:rPr>
              <a:t/>
            </a:r>
            <a:br>
              <a:rPr lang="en-US" sz="2000" dirty="0" smtClean="0">
                <a:latin typeface="Arial" panose="020B0604020202020204" pitchFamily="34" charset="0"/>
                <a:cs typeface="Arial" panose="020B0604020202020204" pitchFamily="34" charset="0"/>
              </a:rPr>
            </a:br>
            <a:r>
              <a:rPr lang="en-GB" sz="2000" dirty="0" smtClean="0">
                <a:latin typeface="Arial" panose="020B0604020202020204" pitchFamily="34" charset="0"/>
                <a:cs typeface="Arial" panose="020B0604020202020204" pitchFamily="34" charset="0"/>
              </a:rPr>
              <a:t>2. To support SFPs in the </a:t>
            </a:r>
            <a:r>
              <a:rPr lang="en-GB" sz="2000" i="1" dirty="0" smtClean="0">
                <a:latin typeface="Arial" panose="020B0604020202020204" pitchFamily="34" charset="0"/>
                <a:cs typeface="Arial" panose="020B0604020202020204" pitchFamily="34" charset="0"/>
              </a:rPr>
              <a:t>second half of the period of the TAP</a:t>
            </a:r>
            <a:r>
              <a:rPr lang="en-GB" sz="2000" dirty="0" smtClean="0">
                <a:latin typeface="Arial" panose="020B0604020202020204" pitchFamily="34" charset="0"/>
                <a:cs typeface="Arial" panose="020B0604020202020204" pitchFamily="34" charset="0"/>
              </a:rPr>
              <a:t>.</a:t>
            </a:r>
            <a:br>
              <a:rPr lang="en-GB" sz="2000" dirty="0" smtClean="0">
                <a:latin typeface="Arial" panose="020B0604020202020204" pitchFamily="34" charset="0"/>
                <a:cs typeface="Arial" panose="020B0604020202020204" pitchFamily="34" charset="0"/>
              </a:rPr>
            </a:br>
            <a:r>
              <a:rPr lang="en-GB" sz="2000" dirty="0">
                <a:latin typeface="Arial" panose="020B0604020202020204" pitchFamily="34" charset="0"/>
                <a:cs typeface="Arial" panose="020B0604020202020204" pitchFamily="34" charset="0"/>
              </a:rPr>
              <a:t/>
            </a:r>
            <a:br>
              <a:rPr lang="en-GB" sz="2000" dirty="0">
                <a:latin typeface="Arial" panose="020B0604020202020204" pitchFamily="34" charset="0"/>
                <a:cs typeface="Arial" panose="020B0604020202020204" pitchFamily="34" charset="0"/>
              </a:rPr>
            </a:br>
            <a:r>
              <a:rPr lang="en-GB" sz="2000" dirty="0" smtClean="0">
                <a:latin typeface="Arial" panose="020B0604020202020204" pitchFamily="34" charset="0"/>
                <a:cs typeface="Arial" panose="020B0604020202020204" pitchFamily="34" charset="0"/>
              </a:rPr>
              <a:t>3. To </a:t>
            </a:r>
            <a:r>
              <a:rPr lang="en-GB" sz="2000" i="1" dirty="0" smtClean="0">
                <a:latin typeface="Arial" panose="020B0604020202020204" pitchFamily="34" charset="0"/>
                <a:cs typeface="Arial" panose="020B0604020202020204" pitchFamily="34" charset="0"/>
              </a:rPr>
              <a:t>look to the future </a:t>
            </a:r>
            <a:r>
              <a:rPr lang="en-GB" sz="2000" dirty="0" smtClean="0">
                <a:latin typeface="Arial" panose="020B0604020202020204" pitchFamily="34" charset="0"/>
                <a:cs typeface="Arial" panose="020B0604020202020204" pitchFamily="34" charset="0"/>
              </a:rPr>
              <a:t>at building relationships that would reduce IKTT </a:t>
            </a:r>
            <a:r>
              <a:rPr lang="en-US" sz="2000" dirty="0" smtClean="0">
                <a:latin typeface="Arial" panose="020B0604020202020204" pitchFamily="34" charset="0"/>
                <a:cs typeface="Arial" panose="020B0604020202020204" pitchFamily="34" charset="0"/>
              </a:rPr>
              <a:t>and influence civil society to achieve greater voluntary compliance with legislation implementing the Convention. </a:t>
            </a:r>
            <a:br>
              <a:rPr lang="en-US" sz="2000" dirty="0" smtClean="0">
                <a:latin typeface="Arial" panose="020B0604020202020204" pitchFamily="34" charset="0"/>
                <a:cs typeface="Arial" panose="020B0604020202020204" pitchFamily="34" charset="0"/>
              </a:rPr>
            </a:br>
            <a:r>
              <a:rPr lang="en-US" sz="2000" dirty="0">
                <a:latin typeface="Arial" panose="020B0604020202020204" pitchFamily="34" charset="0"/>
                <a:cs typeface="Arial" panose="020B0604020202020204" pitchFamily="34" charset="0"/>
              </a:rPr>
              <a:t/>
            </a:r>
            <a:br>
              <a:rPr lang="en-US" sz="2000" dirty="0">
                <a:latin typeface="Arial" panose="020B0604020202020204" pitchFamily="34" charset="0"/>
                <a:cs typeface="Arial" panose="020B0604020202020204" pitchFamily="34" charset="0"/>
              </a:rPr>
            </a:br>
            <a:r>
              <a:rPr lang="en-US" sz="2000" dirty="0" smtClean="0">
                <a:latin typeface="Arial" panose="020B0604020202020204" pitchFamily="34" charset="0"/>
                <a:cs typeface="Arial" panose="020B0604020202020204" pitchFamily="34" charset="0"/>
              </a:rPr>
              <a:t>4. To identify what NGOs (</a:t>
            </a:r>
            <a:r>
              <a:rPr lang="en-US" sz="2000" dirty="0" err="1" smtClean="0">
                <a:latin typeface="Arial" panose="020B0604020202020204" pitchFamily="34" charset="0"/>
                <a:cs typeface="Arial" panose="020B0604020202020204" pitchFamily="34" charset="0"/>
              </a:rPr>
              <a:t>i</a:t>
            </a:r>
            <a:r>
              <a:rPr lang="en-US" sz="2000" dirty="0" smtClean="0">
                <a:latin typeface="Arial" panose="020B0604020202020204" pitchFamily="34" charset="0"/>
                <a:cs typeface="Arial" panose="020B0604020202020204" pitchFamily="34" charset="0"/>
              </a:rPr>
              <a:t>) have done, and (ii) could do to assist government administrations. </a:t>
            </a:r>
            <a:r>
              <a:rPr lang="en-US" dirty="0" smtClean="0">
                <a:latin typeface="Arial" panose="020B0604020202020204" pitchFamily="34" charset="0"/>
                <a:cs typeface="Arial" panose="020B0604020202020204" pitchFamily="34" charset="0"/>
              </a:rPr>
              <a:t/>
            </a:r>
            <a:br>
              <a:rPr lang="en-US" dirty="0" smtClean="0">
                <a:latin typeface="Arial" panose="020B0604020202020204" pitchFamily="34" charset="0"/>
                <a:cs typeface="Arial" panose="020B0604020202020204" pitchFamily="34" charset="0"/>
              </a:rPr>
            </a:br>
            <a:r>
              <a:rPr lang="en-US" dirty="0">
                <a:latin typeface="Arial" panose="020B0604020202020204" pitchFamily="34" charset="0"/>
                <a:cs typeface="Arial" panose="020B0604020202020204" pitchFamily="34" charset="0"/>
              </a:rPr>
              <a:t/>
            </a:r>
            <a:br>
              <a:rPr lang="en-US" dirty="0">
                <a:latin typeface="Arial" panose="020B0604020202020204" pitchFamily="34" charset="0"/>
                <a:cs typeface="Arial" panose="020B0604020202020204" pitchFamily="34" charset="0"/>
              </a:rPr>
            </a:br>
            <a:r>
              <a:rPr lang="en-US" dirty="0" smtClean="0">
                <a:latin typeface="Arial" panose="020B0604020202020204" pitchFamily="34" charset="0"/>
                <a:cs typeface="Arial" panose="020B0604020202020204" pitchFamily="34" charset="0"/>
              </a:rPr>
              <a:t/>
            </a:r>
            <a:br>
              <a:rPr lang="en-US" dirty="0" smtClean="0">
                <a:latin typeface="Arial" panose="020B0604020202020204" pitchFamily="34" charset="0"/>
                <a:cs typeface="Arial" panose="020B0604020202020204" pitchFamily="34" charset="0"/>
              </a:rPr>
            </a:br>
            <a:endParaRPr lang="en-US" dirty="0">
              <a:latin typeface="Arial" panose="020B0604020202020204" pitchFamily="34" charset="0"/>
              <a:cs typeface="Arial" panose="020B0604020202020204" pitchFamily="34" charset="0"/>
            </a:endParaRPr>
          </a:p>
        </p:txBody>
      </p:sp>
      <p:sp>
        <p:nvSpPr>
          <p:cNvPr id="7" name="Text Box 19"/>
          <p:cNvSpPr txBox="1">
            <a:spLocks noChangeArrowheads="1"/>
          </p:cNvSpPr>
          <p:nvPr/>
        </p:nvSpPr>
        <p:spPr bwMode="auto">
          <a:xfrm>
            <a:off x="4752020" y="116632"/>
            <a:ext cx="4157761"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lnSpc>
                <a:spcPct val="90000"/>
              </a:lnSpc>
              <a:defRPr/>
            </a:pPr>
            <a:r>
              <a:rPr lang="en-GB" sz="2000" dirty="0" smtClean="0">
                <a:solidFill>
                  <a:schemeClr val="bg1"/>
                </a:solidFill>
                <a:latin typeface="Arial" panose="020B0604020202020204" pitchFamily="34" charset="0"/>
                <a:ea typeface="+mn-ea"/>
                <a:cs typeface="Arial" panose="020B0604020202020204" pitchFamily="34" charset="0"/>
              </a:rPr>
              <a:t>NGO involvement in assisting authorities to implement TAP.</a:t>
            </a:r>
            <a:endParaRPr lang="en-US" sz="2000" dirty="0" smtClean="0">
              <a:solidFill>
                <a:schemeClr val="bg1"/>
              </a:solidFill>
              <a:latin typeface="Arial" panose="020B0604020202020204" pitchFamily="34" charset="0"/>
              <a:ea typeface="+mn-ea"/>
              <a:cs typeface="Arial" panose="020B0604020202020204" pitchFamily="34" charset="0"/>
            </a:endParaRPr>
          </a:p>
        </p:txBody>
      </p:sp>
    </p:spTree>
    <p:extLst>
      <p:ext uri="{BB962C8B-B14F-4D97-AF65-F5344CB8AC3E}">
        <p14:creationId xmlns:p14="http://schemas.microsoft.com/office/powerpoint/2010/main" val="496006150"/>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2000" dirty="0" smtClean="0">
                <a:solidFill>
                  <a:srgbClr val="C00000"/>
                </a:solidFill>
                <a:latin typeface="Arial" panose="020B0604020202020204" pitchFamily="34" charset="0"/>
                <a:cs typeface="Arial" panose="020B0604020202020204" pitchFamily="34" charset="0"/>
              </a:rPr>
              <a:t>So….</a:t>
            </a:r>
            <a:r>
              <a:rPr lang="en-GB" sz="2000" b="1" i="1" dirty="0" smtClean="0">
                <a:solidFill>
                  <a:srgbClr val="00B050"/>
                </a:solidFill>
                <a:latin typeface="Arial" panose="020B0604020202020204" pitchFamily="34" charset="0"/>
                <a:cs typeface="Arial" panose="020B0604020202020204" pitchFamily="34" charset="0"/>
              </a:rPr>
              <a:t>What did the questionnaire reveal?</a:t>
            </a:r>
            <a:endParaRPr lang="en-GB" sz="2000" b="1" i="1" dirty="0">
              <a:solidFill>
                <a:srgbClr val="00B050"/>
              </a:solidFill>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a:xfrm>
            <a:off x="179512" y="2060575"/>
            <a:ext cx="8964488" cy="4797425"/>
          </a:xfrm>
        </p:spPr>
        <p:txBody>
          <a:bodyPr/>
          <a:lstStyle/>
          <a:p>
            <a:pPr>
              <a:spcAft>
                <a:spcPts val="1200"/>
              </a:spcAft>
            </a:pPr>
            <a:r>
              <a:rPr lang="en-GB" sz="2000" i="1" dirty="0" smtClean="0">
                <a:latin typeface="Arial" panose="020B0604020202020204" pitchFamily="34" charset="0"/>
                <a:cs typeface="Arial" panose="020B0604020202020204" pitchFamily="34" charset="0"/>
              </a:rPr>
              <a:t>Widespread awareness </a:t>
            </a:r>
            <a:r>
              <a:rPr lang="en-GB" sz="2000" dirty="0" smtClean="0">
                <a:latin typeface="Arial" panose="020B0604020202020204" pitchFamily="34" charset="0"/>
                <a:cs typeface="Arial" panose="020B0604020202020204" pitchFamily="34" charset="0"/>
              </a:rPr>
              <a:t>of the TAP by NGOs.</a:t>
            </a:r>
          </a:p>
          <a:p>
            <a:pPr>
              <a:spcAft>
                <a:spcPts val="1200"/>
              </a:spcAft>
            </a:pPr>
            <a:r>
              <a:rPr lang="en-GB" sz="2000" i="1" dirty="0" smtClean="0">
                <a:latin typeface="Arial" panose="020B0604020202020204" pitchFamily="34" charset="0"/>
                <a:cs typeface="Arial" panose="020B0604020202020204" pitchFamily="34" charset="0"/>
              </a:rPr>
              <a:t>Substantial body of expertise </a:t>
            </a:r>
            <a:r>
              <a:rPr lang="en-GB" sz="2000" dirty="0" smtClean="0">
                <a:latin typeface="Arial" panose="020B0604020202020204" pitchFamily="34" charset="0"/>
                <a:cs typeface="Arial" panose="020B0604020202020204" pitchFamily="34" charset="0"/>
              </a:rPr>
              <a:t>within NGOs relevant to the implementation of the TAP.</a:t>
            </a:r>
          </a:p>
          <a:p>
            <a:pPr>
              <a:spcAft>
                <a:spcPts val="1200"/>
              </a:spcAft>
            </a:pPr>
            <a:r>
              <a:rPr lang="en-GB" sz="2000" i="1" dirty="0" smtClean="0">
                <a:latin typeface="Arial" panose="020B0604020202020204" pitchFamily="34" charset="0"/>
                <a:cs typeface="Arial" panose="020B0604020202020204" pitchFamily="34" charset="0"/>
              </a:rPr>
              <a:t>Significant past co-operation </a:t>
            </a:r>
            <a:r>
              <a:rPr lang="en-GB" sz="2000" dirty="0" smtClean="0">
                <a:latin typeface="Arial" panose="020B0604020202020204" pitchFamily="34" charset="0"/>
                <a:cs typeface="Arial" panose="020B0604020202020204" pitchFamily="34" charset="0"/>
              </a:rPr>
              <a:t>by NGOs in assisting in implementation of either TAP or similar plan supporting the Convention aims.</a:t>
            </a:r>
          </a:p>
          <a:p>
            <a:pPr>
              <a:spcAft>
                <a:spcPts val="1200"/>
              </a:spcAft>
            </a:pPr>
            <a:r>
              <a:rPr lang="en-GB" sz="2000" i="1" dirty="0" smtClean="0">
                <a:latin typeface="Arial" panose="020B0604020202020204" pitchFamily="34" charset="0"/>
                <a:cs typeface="Arial" panose="020B0604020202020204" pitchFamily="34" charset="0"/>
              </a:rPr>
              <a:t>Substantial willingness </a:t>
            </a:r>
            <a:r>
              <a:rPr lang="en-GB" sz="2000" dirty="0" smtClean="0">
                <a:latin typeface="Arial" panose="020B0604020202020204" pitchFamily="34" charset="0"/>
                <a:cs typeface="Arial" panose="020B0604020202020204" pitchFamily="34" charset="0"/>
              </a:rPr>
              <a:t>of NGOs to assist with these in the future.</a:t>
            </a:r>
            <a:endParaRPr lang="en-GB" sz="2000" dirty="0">
              <a:latin typeface="Arial" panose="020B0604020202020204" pitchFamily="34" charset="0"/>
              <a:cs typeface="Arial" panose="020B0604020202020204" pitchFamily="34" charset="0"/>
            </a:endParaRPr>
          </a:p>
          <a:p>
            <a:pPr>
              <a:spcAft>
                <a:spcPts val="1200"/>
              </a:spcAft>
            </a:pPr>
            <a:r>
              <a:rPr lang="en-GB" sz="2000" i="1" dirty="0" smtClean="0">
                <a:latin typeface="Arial" panose="020B0604020202020204" pitchFamily="34" charset="0"/>
                <a:cs typeface="Arial" panose="020B0604020202020204" pitchFamily="34" charset="0"/>
              </a:rPr>
              <a:t>Substantial value </a:t>
            </a:r>
            <a:r>
              <a:rPr lang="en-GB" sz="2000" dirty="0" smtClean="0">
                <a:latin typeface="Arial" panose="020B0604020202020204" pitchFamily="34" charset="0"/>
                <a:cs typeface="Arial" panose="020B0604020202020204" pitchFamily="34" charset="0"/>
              </a:rPr>
              <a:t>of NGOs in influencing civil society to change attitudes and improve voluntary compliance.</a:t>
            </a:r>
          </a:p>
          <a:p>
            <a:pPr marL="0" indent="0">
              <a:buNone/>
            </a:pPr>
            <a:r>
              <a:rPr lang="en-GB" sz="2000" b="1" dirty="0" smtClean="0">
                <a:solidFill>
                  <a:srgbClr val="7030A0"/>
                </a:solidFill>
                <a:latin typeface="Arial" panose="020B0604020202020204" pitchFamily="34" charset="0"/>
                <a:cs typeface="Arial" panose="020B0604020202020204" pitchFamily="34" charset="0"/>
              </a:rPr>
              <a:t>                                 Questions </a:t>
            </a:r>
            <a:r>
              <a:rPr lang="en-GB" sz="2000" b="1" dirty="0">
                <a:solidFill>
                  <a:srgbClr val="7030A0"/>
                </a:solidFill>
                <a:latin typeface="Arial" panose="020B0604020202020204" pitchFamily="34" charset="0"/>
                <a:cs typeface="Arial" panose="020B0604020202020204" pitchFamily="34" charset="0"/>
              </a:rPr>
              <a:t>which we might ask</a:t>
            </a:r>
            <a:r>
              <a:rPr lang="en-GB" sz="2000" dirty="0">
                <a:solidFill>
                  <a:srgbClr val="7030A0"/>
                </a:solidFill>
                <a:latin typeface="Arial" panose="020B0604020202020204" pitchFamily="34" charset="0"/>
                <a:cs typeface="Arial" panose="020B0604020202020204" pitchFamily="34" charset="0"/>
              </a:rPr>
              <a:t>: </a:t>
            </a:r>
          </a:p>
          <a:p>
            <a:pPr marL="0" indent="0">
              <a:buNone/>
            </a:pPr>
            <a:r>
              <a:rPr lang="en-GB" sz="2000" dirty="0">
                <a:solidFill>
                  <a:srgbClr val="7030A0"/>
                </a:solidFill>
                <a:latin typeface="Arial" panose="020B0604020202020204" pitchFamily="34" charset="0"/>
                <a:cs typeface="Arial" panose="020B0604020202020204" pitchFamily="34" charset="0"/>
              </a:rPr>
              <a:t>     </a:t>
            </a:r>
            <a:r>
              <a:rPr lang="en-GB" sz="2000" dirty="0" smtClean="0">
                <a:solidFill>
                  <a:srgbClr val="7030A0"/>
                </a:solidFill>
                <a:latin typeface="Arial" panose="020B0604020202020204" pitchFamily="34" charset="0"/>
                <a:cs typeface="Arial" panose="020B0604020202020204" pitchFamily="34" charset="0"/>
              </a:rPr>
              <a:t>                               - How can we build on these?</a:t>
            </a:r>
            <a:endParaRPr lang="en-GB" sz="2000" dirty="0">
              <a:solidFill>
                <a:srgbClr val="7030A0"/>
              </a:solidFill>
              <a:latin typeface="Arial" panose="020B0604020202020204" pitchFamily="34" charset="0"/>
              <a:cs typeface="Arial" panose="020B0604020202020204" pitchFamily="34" charset="0"/>
            </a:endParaRPr>
          </a:p>
          <a:p>
            <a:pPr>
              <a:spcAft>
                <a:spcPts val="1200"/>
              </a:spcAft>
            </a:pPr>
            <a:endParaRPr lang="en-GB" sz="2000" dirty="0">
              <a:latin typeface="Arial" panose="020B0604020202020204" pitchFamily="34" charset="0"/>
              <a:cs typeface="Arial" panose="020B0604020202020204" pitchFamily="34" charset="0"/>
            </a:endParaRPr>
          </a:p>
        </p:txBody>
      </p:sp>
      <p:pic>
        <p:nvPicPr>
          <p:cNvPr id="4" name="Picture 3"/>
          <p:cNvPicPr>
            <a:picLocks noChangeAspect="1"/>
          </p:cNvPicPr>
          <p:nvPr/>
        </p:nvPicPr>
        <p:blipFill>
          <a:blip r:embed="rId2"/>
          <a:stretch>
            <a:fillRect/>
          </a:stretch>
        </p:blipFill>
        <p:spPr>
          <a:xfrm>
            <a:off x="5292080" y="97212"/>
            <a:ext cx="4224894" cy="810838"/>
          </a:xfrm>
          <a:prstGeom prst="rect">
            <a:avLst/>
          </a:prstGeom>
        </p:spPr>
      </p:pic>
    </p:spTree>
    <p:extLst>
      <p:ext uri="{BB962C8B-B14F-4D97-AF65-F5344CB8AC3E}">
        <p14:creationId xmlns:p14="http://schemas.microsoft.com/office/powerpoint/2010/main" val="21729538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2000" dirty="0" smtClean="0">
                <a:solidFill>
                  <a:srgbClr val="C00000"/>
                </a:solidFill>
                <a:latin typeface="Arial" panose="020B0604020202020204" pitchFamily="34" charset="0"/>
                <a:cs typeface="Arial" panose="020B0604020202020204" pitchFamily="34" charset="0"/>
              </a:rPr>
              <a:t>But also….</a:t>
            </a:r>
            <a:endParaRPr lang="en-GB" sz="2000" b="1" i="1" dirty="0">
              <a:solidFill>
                <a:srgbClr val="C00000"/>
              </a:solidFill>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a:xfrm>
            <a:off x="179512" y="2060575"/>
            <a:ext cx="8784976" cy="4500773"/>
          </a:xfrm>
        </p:spPr>
        <p:txBody>
          <a:bodyPr/>
          <a:lstStyle/>
          <a:p>
            <a:r>
              <a:rPr lang="en-GB" sz="2000" dirty="0" smtClean="0">
                <a:latin typeface="Arial" panose="020B0604020202020204" pitchFamily="34" charset="0"/>
                <a:cs typeface="Arial" panose="020B0604020202020204" pitchFamily="34" charset="0"/>
              </a:rPr>
              <a:t>An </a:t>
            </a:r>
            <a:r>
              <a:rPr lang="en-GB" sz="2000" i="1" dirty="0" smtClean="0">
                <a:latin typeface="Arial" panose="020B0604020202020204" pitchFamily="34" charset="0"/>
                <a:cs typeface="Arial" panose="020B0604020202020204" pitchFamily="34" charset="0"/>
              </a:rPr>
              <a:t>imbalance in the size of the response from two main groups of NGOs</a:t>
            </a:r>
            <a:r>
              <a:rPr lang="en-GB" sz="2000" dirty="0" smtClean="0">
                <a:latin typeface="Arial" panose="020B0604020202020204" pitchFamily="34" charset="0"/>
                <a:cs typeface="Arial" panose="020B0604020202020204" pitchFamily="34" charset="0"/>
              </a:rPr>
              <a:t>.</a:t>
            </a:r>
          </a:p>
          <a:p>
            <a:endParaRPr lang="en-GB" sz="2000" dirty="0" smtClean="0">
              <a:latin typeface="Arial" panose="020B0604020202020204" pitchFamily="34" charset="0"/>
              <a:cs typeface="Arial" panose="020B0604020202020204" pitchFamily="34" charset="0"/>
            </a:endParaRPr>
          </a:p>
          <a:p>
            <a:r>
              <a:rPr lang="en-GB" sz="2000" dirty="0" smtClean="0">
                <a:latin typeface="Arial" panose="020B0604020202020204" pitchFamily="34" charset="0"/>
                <a:cs typeface="Arial" panose="020B0604020202020204" pitchFamily="34" charset="0"/>
              </a:rPr>
              <a:t>Responses from national NGOs split 13/2 between ‘non-hunting’ NGOs and ‘hunting’ NGOs, or 85%/15%.</a:t>
            </a:r>
          </a:p>
          <a:p>
            <a:endParaRPr lang="en-GB" sz="2000" dirty="0" smtClean="0">
              <a:latin typeface="Arial" panose="020B0604020202020204" pitchFamily="34" charset="0"/>
              <a:cs typeface="Arial" panose="020B0604020202020204" pitchFamily="34" charset="0"/>
            </a:endParaRPr>
          </a:p>
          <a:p>
            <a:pPr marL="0" indent="0" algn="ctr">
              <a:buNone/>
            </a:pPr>
            <a:r>
              <a:rPr lang="en-GB" sz="2000" b="1" dirty="0" smtClean="0">
                <a:solidFill>
                  <a:srgbClr val="7030A0"/>
                </a:solidFill>
                <a:latin typeface="Arial" panose="020B0604020202020204" pitchFamily="34" charset="0"/>
                <a:cs typeface="Arial" panose="020B0604020202020204" pitchFamily="34" charset="0"/>
              </a:rPr>
              <a:t>    Questions which we might ask</a:t>
            </a:r>
            <a:r>
              <a:rPr lang="en-GB" sz="2000" dirty="0" smtClean="0">
                <a:solidFill>
                  <a:srgbClr val="7030A0"/>
                </a:solidFill>
                <a:latin typeface="Arial" panose="020B0604020202020204" pitchFamily="34" charset="0"/>
                <a:cs typeface="Arial" panose="020B0604020202020204" pitchFamily="34" charset="0"/>
              </a:rPr>
              <a:t>: </a:t>
            </a:r>
          </a:p>
          <a:p>
            <a:pPr marL="0" indent="0">
              <a:buNone/>
            </a:pPr>
            <a:r>
              <a:rPr lang="en-GB" sz="2000" dirty="0" smtClean="0">
                <a:solidFill>
                  <a:srgbClr val="7030A0"/>
                </a:solidFill>
                <a:latin typeface="Arial" panose="020B0604020202020204" pitchFamily="34" charset="0"/>
                <a:cs typeface="Arial" panose="020B0604020202020204" pitchFamily="34" charset="0"/>
              </a:rPr>
              <a:t>                                     - Why is this?   </a:t>
            </a:r>
          </a:p>
          <a:p>
            <a:pPr marL="0" indent="0">
              <a:buNone/>
            </a:pPr>
            <a:r>
              <a:rPr lang="en-GB" sz="2000" dirty="0" smtClean="0">
                <a:solidFill>
                  <a:srgbClr val="7030A0"/>
                </a:solidFill>
                <a:latin typeface="Arial" panose="020B0604020202020204" pitchFamily="34" charset="0"/>
                <a:cs typeface="Arial" panose="020B0604020202020204" pitchFamily="34" charset="0"/>
              </a:rPr>
              <a:t>                                     - What does it mean for the implementation of the  			TAP specifically and the Convention generally?    </a:t>
            </a:r>
          </a:p>
          <a:p>
            <a:pPr marL="0" indent="0">
              <a:buNone/>
            </a:pPr>
            <a:r>
              <a:rPr lang="en-GB" sz="2000" dirty="0" smtClean="0">
                <a:solidFill>
                  <a:srgbClr val="7030A0"/>
                </a:solidFill>
                <a:latin typeface="Arial" panose="020B0604020202020204" pitchFamily="34" charset="0"/>
                <a:cs typeface="Arial" panose="020B0604020202020204" pitchFamily="34" charset="0"/>
              </a:rPr>
              <a:t>                                     - Should anything be done?      </a:t>
            </a:r>
          </a:p>
          <a:p>
            <a:pPr marL="0" indent="0">
              <a:buNone/>
            </a:pPr>
            <a:r>
              <a:rPr lang="en-GB" sz="2000" dirty="0" smtClean="0">
                <a:solidFill>
                  <a:srgbClr val="7030A0"/>
                </a:solidFill>
                <a:latin typeface="Arial" panose="020B0604020202020204" pitchFamily="34" charset="0"/>
                <a:cs typeface="Arial" panose="020B0604020202020204" pitchFamily="34" charset="0"/>
              </a:rPr>
              <a:t>                                     - If so, what?</a:t>
            </a:r>
          </a:p>
          <a:p>
            <a:endParaRPr lang="en-GB" sz="2000" dirty="0">
              <a:latin typeface="Arial" panose="020B0604020202020204" pitchFamily="34" charset="0"/>
              <a:cs typeface="Arial" panose="020B0604020202020204" pitchFamily="34" charset="0"/>
            </a:endParaRPr>
          </a:p>
        </p:txBody>
      </p:sp>
      <p:pic>
        <p:nvPicPr>
          <p:cNvPr id="4" name="Picture 3"/>
          <p:cNvPicPr>
            <a:picLocks noChangeAspect="1"/>
          </p:cNvPicPr>
          <p:nvPr/>
        </p:nvPicPr>
        <p:blipFill>
          <a:blip r:embed="rId2"/>
          <a:stretch>
            <a:fillRect/>
          </a:stretch>
        </p:blipFill>
        <p:spPr>
          <a:xfrm>
            <a:off x="5292080" y="97212"/>
            <a:ext cx="4224894" cy="810838"/>
          </a:xfrm>
          <a:prstGeom prst="rect">
            <a:avLst/>
          </a:prstGeom>
        </p:spPr>
      </p:pic>
    </p:spTree>
    <p:extLst>
      <p:ext uri="{BB962C8B-B14F-4D97-AF65-F5344CB8AC3E}">
        <p14:creationId xmlns:p14="http://schemas.microsoft.com/office/powerpoint/2010/main" val="403386078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2000" dirty="0" smtClean="0">
                <a:solidFill>
                  <a:srgbClr val="C00000"/>
                </a:solidFill>
                <a:latin typeface="Arial" panose="020B0604020202020204" pitchFamily="34" charset="0"/>
                <a:cs typeface="Arial" panose="020B0604020202020204" pitchFamily="34" charset="0"/>
              </a:rPr>
              <a:t>And further….</a:t>
            </a:r>
            <a:endParaRPr lang="en-GB" sz="2000" b="1" i="1" dirty="0">
              <a:solidFill>
                <a:srgbClr val="C00000"/>
              </a:solidFill>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a:xfrm>
            <a:off x="179512" y="2060575"/>
            <a:ext cx="8712968" cy="4500773"/>
          </a:xfrm>
        </p:spPr>
        <p:txBody>
          <a:bodyPr/>
          <a:lstStyle/>
          <a:p>
            <a:r>
              <a:rPr lang="en-GB" sz="2000" dirty="0" smtClean="0">
                <a:latin typeface="Arial" panose="020B0604020202020204" pitchFamily="34" charset="0"/>
                <a:cs typeface="Arial" panose="020B0604020202020204" pitchFamily="34" charset="0"/>
              </a:rPr>
              <a:t>A </a:t>
            </a:r>
            <a:r>
              <a:rPr lang="en-GB" sz="2000" i="1" dirty="0" smtClean="0">
                <a:latin typeface="Arial" panose="020B0604020202020204" pitchFamily="34" charset="0"/>
                <a:cs typeface="Arial" panose="020B0604020202020204" pitchFamily="34" charset="0"/>
              </a:rPr>
              <a:t>lack of involvement of NGOs </a:t>
            </a:r>
            <a:r>
              <a:rPr lang="en-GB" sz="2000" i="1" dirty="0">
                <a:latin typeface="Arial" panose="020B0604020202020204" pitchFamily="34" charset="0"/>
                <a:cs typeface="Arial" panose="020B0604020202020204" pitchFamily="34" charset="0"/>
              </a:rPr>
              <a:t>with </a:t>
            </a:r>
            <a:r>
              <a:rPr lang="en-GB" sz="2000" i="1" dirty="0" smtClean="0">
                <a:latin typeface="Arial" panose="020B0604020202020204" pitchFamily="34" charset="0"/>
                <a:cs typeface="Arial" panose="020B0604020202020204" pitchFamily="34" charset="0"/>
              </a:rPr>
              <a:t>use of national priorities, gravity factors and impact statements</a:t>
            </a:r>
            <a:r>
              <a:rPr lang="en-GB" sz="2000" dirty="0" smtClean="0">
                <a:latin typeface="Arial" panose="020B0604020202020204" pitchFamily="34" charset="0"/>
                <a:cs typeface="Arial" panose="020B0604020202020204" pitchFamily="34" charset="0"/>
              </a:rPr>
              <a:t>.</a:t>
            </a:r>
          </a:p>
          <a:p>
            <a:endParaRPr lang="en-GB" sz="2000" dirty="0" smtClean="0">
              <a:latin typeface="Arial" panose="020B0604020202020204" pitchFamily="34" charset="0"/>
              <a:cs typeface="Arial" panose="020B0604020202020204" pitchFamily="34" charset="0"/>
            </a:endParaRPr>
          </a:p>
          <a:p>
            <a:r>
              <a:rPr lang="en-GB" sz="2000" dirty="0" smtClean="0">
                <a:latin typeface="Arial" panose="020B0604020202020204" pitchFamily="34" charset="0"/>
                <a:cs typeface="Arial" panose="020B0604020202020204" pitchFamily="34" charset="0"/>
              </a:rPr>
              <a:t>All responses from NGOs on these were negative at between 59 to 82%.</a:t>
            </a:r>
          </a:p>
          <a:p>
            <a:endParaRPr lang="en-GB" sz="2000" dirty="0" smtClean="0">
              <a:latin typeface="Arial" panose="020B0604020202020204" pitchFamily="34" charset="0"/>
              <a:cs typeface="Arial" panose="020B0604020202020204" pitchFamily="34" charset="0"/>
            </a:endParaRPr>
          </a:p>
          <a:p>
            <a:pPr marL="0" indent="0" algn="ctr">
              <a:buNone/>
            </a:pPr>
            <a:r>
              <a:rPr lang="en-GB" sz="2000" b="1" dirty="0" smtClean="0">
                <a:solidFill>
                  <a:srgbClr val="00B050"/>
                </a:solidFill>
                <a:latin typeface="Arial" panose="020B0604020202020204" pitchFamily="34" charset="0"/>
                <a:cs typeface="Arial" panose="020B0604020202020204" pitchFamily="34" charset="0"/>
              </a:rPr>
              <a:t>    </a:t>
            </a:r>
            <a:r>
              <a:rPr lang="en-GB" sz="2000" b="1" dirty="0">
                <a:solidFill>
                  <a:srgbClr val="7030A0"/>
                </a:solidFill>
                <a:latin typeface="Arial" panose="020B0604020202020204" pitchFamily="34" charset="0"/>
                <a:cs typeface="Arial" panose="020B0604020202020204" pitchFamily="34" charset="0"/>
              </a:rPr>
              <a:t> Questions which we might ask</a:t>
            </a:r>
            <a:r>
              <a:rPr lang="en-GB" sz="2000" dirty="0">
                <a:solidFill>
                  <a:srgbClr val="7030A0"/>
                </a:solidFill>
                <a:latin typeface="Arial" panose="020B0604020202020204" pitchFamily="34" charset="0"/>
                <a:cs typeface="Arial" panose="020B0604020202020204" pitchFamily="34" charset="0"/>
              </a:rPr>
              <a:t>: </a:t>
            </a:r>
          </a:p>
          <a:p>
            <a:pPr marL="0" indent="0">
              <a:buNone/>
            </a:pPr>
            <a:r>
              <a:rPr lang="en-GB" sz="2000" dirty="0">
                <a:solidFill>
                  <a:srgbClr val="7030A0"/>
                </a:solidFill>
                <a:latin typeface="Arial" panose="020B0604020202020204" pitchFamily="34" charset="0"/>
                <a:cs typeface="Arial" panose="020B0604020202020204" pitchFamily="34" charset="0"/>
              </a:rPr>
              <a:t>                                     - Why is this?   </a:t>
            </a:r>
          </a:p>
          <a:p>
            <a:pPr marL="0" indent="0">
              <a:buNone/>
            </a:pPr>
            <a:r>
              <a:rPr lang="en-GB" sz="2000" dirty="0">
                <a:solidFill>
                  <a:srgbClr val="7030A0"/>
                </a:solidFill>
                <a:latin typeface="Arial" panose="020B0604020202020204" pitchFamily="34" charset="0"/>
                <a:cs typeface="Arial" panose="020B0604020202020204" pitchFamily="34" charset="0"/>
              </a:rPr>
              <a:t>                                     - What does it mean for the implementation of the  			TAP specifically and the Convention generally?    </a:t>
            </a:r>
          </a:p>
          <a:p>
            <a:pPr marL="0" indent="0">
              <a:buNone/>
            </a:pPr>
            <a:r>
              <a:rPr lang="en-GB" sz="2000" dirty="0">
                <a:solidFill>
                  <a:srgbClr val="7030A0"/>
                </a:solidFill>
                <a:latin typeface="Arial" panose="020B0604020202020204" pitchFamily="34" charset="0"/>
                <a:cs typeface="Arial" panose="020B0604020202020204" pitchFamily="34" charset="0"/>
              </a:rPr>
              <a:t>                                     - Should anything be done?      </a:t>
            </a:r>
          </a:p>
          <a:p>
            <a:pPr marL="0" indent="0">
              <a:buNone/>
            </a:pPr>
            <a:r>
              <a:rPr lang="en-GB" sz="2000" dirty="0">
                <a:solidFill>
                  <a:srgbClr val="7030A0"/>
                </a:solidFill>
                <a:latin typeface="Arial" panose="020B0604020202020204" pitchFamily="34" charset="0"/>
                <a:cs typeface="Arial" panose="020B0604020202020204" pitchFamily="34" charset="0"/>
              </a:rPr>
              <a:t>                                     - If so, what?</a:t>
            </a:r>
            <a:endParaRPr lang="en-GB" sz="2000" dirty="0">
              <a:latin typeface="Arial" panose="020B0604020202020204" pitchFamily="34" charset="0"/>
              <a:cs typeface="Arial" panose="020B0604020202020204" pitchFamily="34" charset="0"/>
            </a:endParaRPr>
          </a:p>
        </p:txBody>
      </p:sp>
      <p:pic>
        <p:nvPicPr>
          <p:cNvPr id="4" name="Picture 3"/>
          <p:cNvPicPr>
            <a:picLocks noChangeAspect="1"/>
          </p:cNvPicPr>
          <p:nvPr/>
        </p:nvPicPr>
        <p:blipFill>
          <a:blip r:embed="rId2"/>
          <a:stretch>
            <a:fillRect/>
          </a:stretch>
        </p:blipFill>
        <p:spPr>
          <a:xfrm>
            <a:off x="5292080" y="97212"/>
            <a:ext cx="4224894" cy="810838"/>
          </a:xfrm>
          <a:prstGeom prst="rect">
            <a:avLst/>
          </a:prstGeom>
        </p:spPr>
      </p:pic>
    </p:spTree>
    <p:extLst>
      <p:ext uri="{BB962C8B-B14F-4D97-AF65-F5344CB8AC3E}">
        <p14:creationId xmlns:p14="http://schemas.microsoft.com/office/powerpoint/2010/main" val="218561955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27088" y="1114425"/>
            <a:ext cx="7632700" cy="504825"/>
          </a:xfrm>
        </p:spPr>
        <p:txBody>
          <a:bodyPr/>
          <a:lstStyle/>
          <a:p>
            <a:r>
              <a:rPr lang="en-GB" sz="2000" dirty="0" smtClean="0">
                <a:solidFill>
                  <a:srgbClr val="C00000"/>
                </a:solidFill>
                <a:latin typeface="Arial" panose="020B0604020202020204" pitchFamily="34" charset="0"/>
                <a:cs typeface="Arial" panose="020B0604020202020204" pitchFamily="34" charset="0"/>
              </a:rPr>
              <a:t>So finally….</a:t>
            </a:r>
            <a:r>
              <a:rPr lang="en-GB" sz="2000" b="1" i="1" dirty="0" smtClean="0">
                <a:solidFill>
                  <a:srgbClr val="00B050"/>
                </a:solidFill>
                <a:latin typeface="Arial" panose="020B0604020202020204" pitchFamily="34" charset="0"/>
                <a:cs typeface="Arial" panose="020B0604020202020204" pitchFamily="34" charset="0"/>
              </a:rPr>
              <a:t>What lessons can we learn?</a:t>
            </a:r>
            <a:endParaRPr lang="en-GB" sz="2000" b="1" i="1" dirty="0">
              <a:solidFill>
                <a:srgbClr val="00B050"/>
              </a:solidFill>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a:xfrm>
            <a:off x="106934" y="1619250"/>
            <a:ext cx="9073008" cy="5050110"/>
          </a:xfrm>
        </p:spPr>
        <p:txBody>
          <a:bodyPr/>
          <a:lstStyle/>
          <a:p>
            <a:pPr marL="0" indent="0" algn="ctr">
              <a:buNone/>
            </a:pPr>
            <a:r>
              <a:rPr lang="en-GB" sz="2000" dirty="0" smtClean="0">
                <a:latin typeface="Arial" panose="020B0604020202020204" pitchFamily="34" charset="0"/>
                <a:cs typeface="Arial" panose="020B0604020202020204" pitchFamily="34" charset="0"/>
              </a:rPr>
              <a:t>‘’NGOs can play </a:t>
            </a:r>
            <a:r>
              <a:rPr lang="en-GB" sz="2000" i="1" dirty="0" smtClean="0">
                <a:latin typeface="Arial" panose="020B0604020202020204" pitchFamily="34" charset="0"/>
                <a:cs typeface="Arial" panose="020B0604020202020204" pitchFamily="34" charset="0"/>
              </a:rPr>
              <a:t>a substantial and varied role in assisting government administrations </a:t>
            </a:r>
            <a:r>
              <a:rPr lang="en-GB" sz="2000" dirty="0" smtClean="0">
                <a:latin typeface="Arial" panose="020B0604020202020204" pitchFamily="34" charset="0"/>
                <a:cs typeface="Arial" panose="020B0604020202020204" pitchFamily="34" charset="0"/>
              </a:rPr>
              <a:t>to implement the TAP and the aims of the Convention</a:t>
            </a:r>
            <a:r>
              <a:rPr lang="en-GB" sz="2000" i="1" dirty="0" smtClean="0">
                <a:latin typeface="Arial" panose="020B0604020202020204" pitchFamily="34" charset="0"/>
                <a:cs typeface="Arial" panose="020B0604020202020204" pitchFamily="34" charset="0"/>
              </a:rPr>
              <a:t>.’’</a:t>
            </a:r>
          </a:p>
          <a:p>
            <a:pPr marL="0" indent="0">
              <a:buNone/>
            </a:pPr>
            <a:endParaRPr lang="en-GB" sz="2000" i="1" dirty="0">
              <a:latin typeface="Arial" panose="020B0604020202020204" pitchFamily="34" charset="0"/>
              <a:cs typeface="Arial" panose="020B0604020202020204" pitchFamily="34" charset="0"/>
            </a:endParaRPr>
          </a:p>
          <a:p>
            <a:pPr marL="0" indent="0">
              <a:buNone/>
            </a:pPr>
            <a:r>
              <a:rPr lang="en-GB" sz="2000" b="1" dirty="0" smtClean="0">
                <a:latin typeface="Arial" panose="020B0604020202020204" pitchFamily="34" charset="0"/>
                <a:cs typeface="Arial" panose="020B0604020202020204" pitchFamily="34" charset="0"/>
              </a:rPr>
              <a:t>1.  </a:t>
            </a:r>
            <a:r>
              <a:rPr lang="en-GB" sz="2000" b="1" dirty="0" smtClean="0">
                <a:solidFill>
                  <a:srgbClr val="7030A0"/>
                </a:solidFill>
                <a:latin typeface="Arial" panose="020B0604020202020204" pitchFamily="34" charset="0"/>
                <a:cs typeface="Arial" panose="020B0604020202020204" pitchFamily="34" charset="0"/>
              </a:rPr>
              <a:t>SFPs should actively encourage a wide range of NGO involvement</a:t>
            </a:r>
            <a:r>
              <a:rPr lang="en-GB" sz="2000" i="1" dirty="0">
                <a:solidFill>
                  <a:srgbClr val="7030A0"/>
                </a:solidFill>
                <a:latin typeface="Arial" panose="020B0604020202020204" pitchFamily="34" charset="0"/>
                <a:cs typeface="Arial" panose="020B0604020202020204" pitchFamily="34" charset="0"/>
              </a:rPr>
              <a:t>:</a:t>
            </a:r>
            <a:r>
              <a:rPr lang="en-GB" sz="2000" i="1" dirty="0" smtClean="0">
                <a:solidFill>
                  <a:srgbClr val="7030A0"/>
                </a:solidFill>
                <a:latin typeface="Arial" panose="020B0604020202020204" pitchFamily="34" charset="0"/>
                <a:cs typeface="Arial" panose="020B0604020202020204" pitchFamily="34" charset="0"/>
              </a:rPr>
              <a:t>                     				      </a:t>
            </a:r>
            <a:r>
              <a:rPr lang="en-GB" sz="1800" i="1" dirty="0" smtClean="0">
                <a:solidFill>
                  <a:srgbClr val="7030A0"/>
                </a:solidFill>
                <a:latin typeface="Arial" panose="020B0604020202020204" pitchFamily="34" charset="0"/>
                <a:cs typeface="Arial" panose="020B0604020202020204" pitchFamily="34" charset="0"/>
              </a:rPr>
              <a:t>and</a:t>
            </a:r>
            <a:r>
              <a:rPr lang="en-GB" sz="1800" dirty="0" smtClean="0">
                <a:solidFill>
                  <a:srgbClr val="7030A0"/>
                </a:solidFill>
                <a:latin typeface="Arial" panose="020B0604020202020204" pitchFamily="34" charset="0"/>
                <a:cs typeface="Arial" panose="020B0604020202020204" pitchFamily="34" charset="0"/>
              </a:rPr>
              <a:t>…</a:t>
            </a:r>
          </a:p>
          <a:p>
            <a:pPr marL="0" indent="0">
              <a:buNone/>
            </a:pPr>
            <a:r>
              <a:rPr lang="en-GB" sz="2000" b="1" dirty="0" smtClean="0">
                <a:latin typeface="Arial" panose="020B0604020202020204" pitchFamily="34" charset="0"/>
                <a:cs typeface="Arial" panose="020B0604020202020204" pitchFamily="34" charset="0"/>
              </a:rPr>
              <a:t>2.  </a:t>
            </a:r>
            <a:r>
              <a:rPr lang="en-GB" sz="2000" b="1" dirty="0" smtClean="0">
                <a:solidFill>
                  <a:srgbClr val="7030A0"/>
                </a:solidFill>
                <a:latin typeface="Arial" panose="020B0604020202020204" pitchFamily="34" charset="0"/>
                <a:cs typeface="Arial" panose="020B0604020202020204" pitchFamily="34" charset="0"/>
              </a:rPr>
              <a:t>A wide range of NGOs should actively seek to assist SFPs:</a:t>
            </a:r>
          </a:p>
          <a:p>
            <a:pPr marL="0" indent="0">
              <a:lnSpc>
                <a:spcPct val="150000"/>
              </a:lnSpc>
              <a:buNone/>
            </a:pPr>
            <a:r>
              <a:rPr lang="en-GB" sz="2000" b="1" dirty="0" smtClean="0">
                <a:solidFill>
                  <a:srgbClr val="002060"/>
                </a:solidFill>
                <a:latin typeface="Arial" panose="020B0604020202020204" pitchFamily="34" charset="0"/>
                <a:cs typeface="Arial" panose="020B0604020202020204" pitchFamily="34" charset="0"/>
              </a:rPr>
              <a:t>                                           SFPs                     NGOs</a:t>
            </a:r>
            <a:endParaRPr lang="en-GB" sz="2000" b="1" dirty="0">
              <a:solidFill>
                <a:srgbClr val="002060"/>
              </a:solidFill>
              <a:latin typeface="Arial" panose="020B0604020202020204" pitchFamily="34" charset="0"/>
              <a:cs typeface="Arial" panose="020B0604020202020204" pitchFamily="34" charset="0"/>
            </a:endParaRPr>
          </a:p>
          <a:p>
            <a:pPr marL="0" indent="0">
              <a:buNone/>
            </a:pPr>
            <a:r>
              <a:rPr lang="en-GB" sz="2000" b="1" dirty="0" smtClean="0">
                <a:latin typeface="Arial" panose="020B0604020202020204" pitchFamily="34" charset="0"/>
                <a:cs typeface="Arial" panose="020B0604020202020204" pitchFamily="34" charset="0"/>
              </a:rPr>
              <a:t>3. </a:t>
            </a:r>
            <a:r>
              <a:rPr lang="en-GB" sz="2000" b="1" dirty="0" smtClean="0">
                <a:solidFill>
                  <a:srgbClr val="7030A0"/>
                </a:solidFill>
                <a:latin typeface="Arial" panose="020B0604020202020204" pitchFamily="34" charset="0"/>
                <a:cs typeface="Arial" panose="020B0604020202020204" pitchFamily="34" charset="0"/>
              </a:rPr>
              <a:t>A wide range of NGOs should actively seek to interact, both with each other and with civil society, to encourage voluntary compliance to reduce IKTT</a:t>
            </a:r>
            <a:r>
              <a:rPr lang="en-GB" sz="2000" dirty="0">
                <a:solidFill>
                  <a:srgbClr val="7030A0"/>
                </a:solidFill>
                <a:latin typeface="Arial" panose="020B0604020202020204" pitchFamily="34" charset="0"/>
                <a:cs typeface="Arial" panose="020B0604020202020204" pitchFamily="34" charset="0"/>
              </a:rPr>
              <a:t>:</a:t>
            </a:r>
            <a:endParaRPr lang="en-GB" sz="2000" dirty="0" smtClean="0">
              <a:solidFill>
                <a:srgbClr val="7030A0"/>
              </a:solidFill>
              <a:latin typeface="Arial" panose="020B0604020202020204" pitchFamily="34" charset="0"/>
              <a:cs typeface="Arial" panose="020B0604020202020204" pitchFamily="34" charset="0"/>
            </a:endParaRPr>
          </a:p>
          <a:p>
            <a:pPr marL="0" indent="0">
              <a:buNone/>
            </a:pPr>
            <a:r>
              <a:rPr lang="en-GB" sz="2000" dirty="0" smtClean="0">
                <a:latin typeface="Arial" panose="020B0604020202020204" pitchFamily="34" charset="0"/>
                <a:cs typeface="Arial" panose="020B0604020202020204" pitchFamily="34" charset="0"/>
              </a:rPr>
              <a:t>                                           </a:t>
            </a:r>
            <a:r>
              <a:rPr lang="en-GB" sz="2000" b="1" dirty="0" smtClean="0">
                <a:solidFill>
                  <a:srgbClr val="002060"/>
                </a:solidFill>
                <a:latin typeface="Arial" panose="020B0604020202020204" pitchFamily="34" charset="0"/>
                <a:cs typeface="Arial" panose="020B0604020202020204" pitchFamily="34" charset="0"/>
              </a:rPr>
              <a:t>NGOs                     </a:t>
            </a:r>
            <a:r>
              <a:rPr lang="en-GB" sz="2000" b="1" dirty="0" err="1" smtClean="0">
                <a:solidFill>
                  <a:srgbClr val="002060"/>
                </a:solidFill>
                <a:latin typeface="Arial" panose="020B0604020202020204" pitchFamily="34" charset="0"/>
                <a:cs typeface="Arial" panose="020B0604020202020204" pitchFamily="34" charset="0"/>
              </a:rPr>
              <a:t>NGOs</a:t>
            </a:r>
            <a:endParaRPr lang="en-GB" sz="2000" b="1" dirty="0">
              <a:solidFill>
                <a:srgbClr val="002060"/>
              </a:solidFill>
              <a:latin typeface="Arial" panose="020B0604020202020204" pitchFamily="34" charset="0"/>
              <a:cs typeface="Arial" panose="020B0604020202020204" pitchFamily="34" charset="0"/>
            </a:endParaRPr>
          </a:p>
          <a:p>
            <a:pPr marL="0" indent="0">
              <a:buNone/>
            </a:pPr>
            <a:endParaRPr lang="en-GB" sz="2000" b="1" dirty="0">
              <a:solidFill>
                <a:srgbClr val="002060"/>
              </a:solidFill>
              <a:latin typeface="Arial" panose="020B0604020202020204" pitchFamily="34" charset="0"/>
              <a:cs typeface="Arial" panose="020B0604020202020204" pitchFamily="34" charset="0"/>
            </a:endParaRPr>
          </a:p>
          <a:p>
            <a:pPr marL="0" indent="0">
              <a:buNone/>
            </a:pPr>
            <a:r>
              <a:rPr lang="en-GB" sz="2000" dirty="0" smtClean="0">
                <a:latin typeface="Arial" panose="020B0604020202020204" pitchFamily="34" charset="0"/>
                <a:cs typeface="Arial" panose="020B0604020202020204" pitchFamily="34" charset="0"/>
              </a:rPr>
              <a:t>                                           </a:t>
            </a:r>
            <a:r>
              <a:rPr lang="en-GB" sz="2000" b="1" dirty="0" smtClean="0">
                <a:solidFill>
                  <a:srgbClr val="002060"/>
                </a:solidFill>
                <a:latin typeface="Arial" panose="020B0604020202020204" pitchFamily="34" charset="0"/>
                <a:cs typeface="Arial" panose="020B0604020202020204" pitchFamily="34" charset="0"/>
              </a:rPr>
              <a:t>NGOs                     Civil Society</a:t>
            </a:r>
            <a:endParaRPr lang="en-GB" sz="2000" b="1" dirty="0">
              <a:solidFill>
                <a:srgbClr val="002060"/>
              </a:solidFill>
              <a:latin typeface="Arial" panose="020B0604020202020204" pitchFamily="34" charset="0"/>
              <a:cs typeface="Arial" panose="020B0604020202020204" pitchFamily="34" charset="0"/>
            </a:endParaRPr>
          </a:p>
          <a:p>
            <a:pPr marL="0" indent="0">
              <a:buNone/>
            </a:pPr>
            <a:endParaRPr lang="en-GB" sz="2000" dirty="0">
              <a:latin typeface="Arial" panose="020B0604020202020204" pitchFamily="34" charset="0"/>
              <a:cs typeface="Arial" panose="020B0604020202020204" pitchFamily="34" charset="0"/>
            </a:endParaRPr>
          </a:p>
          <a:p>
            <a:endParaRPr lang="en-GB" sz="2000" dirty="0">
              <a:latin typeface="Arial" panose="020B0604020202020204" pitchFamily="34" charset="0"/>
              <a:cs typeface="Arial" panose="020B0604020202020204" pitchFamily="34" charset="0"/>
            </a:endParaRPr>
          </a:p>
        </p:txBody>
      </p:sp>
      <p:pic>
        <p:nvPicPr>
          <p:cNvPr id="4" name="Picture 3"/>
          <p:cNvPicPr>
            <a:picLocks noChangeAspect="1"/>
          </p:cNvPicPr>
          <p:nvPr/>
        </p:nvPicPr>
        <p:blipFill>
          <a:blip r:embed="rId2"/>
          <a:stretch>
            <a:fillRect/>
          </a:stretch>
        </p:blipFill>
        <p:spPr>
          <a:xfrm>
            <a:off x="5292080" y="97212"/>
            <a:ext cx="4224894" cy="810838"/>
          </a:xfrm>
          <a:prstGeom prst="rect">
            <a:avLst/>
          </a:prstGeom>
        </p:spPr>
      </p:pic>
      <p:sp>
        <p:nvSpPr>
          <p:cNvPr id="5" name="Left-Right Arrow 4"/>
          <p:cNvSpPr/>
          <p:nvPr/>
        </p:nvSpPr>
        <p:spPr>
          <a:xfrm>
            <a:off x="4121380" y="3809179"/>
            <a:ext cx="1044116" cy="376620"/>
          </a:xfrm>
          <a:prstGeom prst="lef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Left-Right Arrow 6"/>
          <p:cNvSpPr/>
          <p:nvPr/>
        </p:nvSpPr>
        <p:spPr>
          <a:xfrm>
            <a:off x="4107663" y="5227809"/>
            <a:ext cx="1044116" cy="376620"/>
          </a:xfrm>
          <a:prstGeom prst="lef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Right Arrow 7"/>
          <p:cNvSpPr/>
          <p:nvPr/>
        </p:nvSpPr>
        <p:spPr>
          <a:xfrm>
            <a:off x="4224512" y="5887052"/>
            <a:ext cx="978408" cy="4846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3805247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2400" dirty="0" smtClean="0"/>
              <a:t>Is this the way forward?</a:t>
            </a:r>
            <a:endParaRPr lang="en-GB" sz="2400" dirty="0"/>
          </a:p>
        </p:txBody>
      </p:sp>
      <p:pic>
        <p:nvPicPr>
          <p:cNvPr id="4" name="Content Placeholder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1006786" y="1844824"/>
            <a:ext cx="7273304" cy="4848870"/>
          </a:xfrm>
        </p:spPr>
      </p:pic>
      <p:sp>
        <p:nvSpPr>
          <p:cNvPr id="5" name="Text Box 19"/>
          <p:cNvSpPr txBox="1">
            <a:spLocks noChangeArrowheads="1"/>
          </p:cNvSpPr>
          <p:nvPr/>
        </p:nvSpPr>
        <p:spPr bwMode="auto">
          <a:xfrm>
            <a:off x="4752020" y="116632"/>
            <a:ext cx="4157761"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lnSpc>
                <a:spcPct val="90000"/>
              </a:lnSpc>
              <a:defRPr/>
            </a:pPr>
            <a:r>
              <a:rPr lang="en-GB" sz="2000" dirty="0" smtClean="0">
                <a:solidFill>
                  <a:schemeClr val="bg1"/>
                </a:solidFill>
                <a:latin typeface="Arial" panose="020B0604020202020204" pitchFamily="34" charset="0"/>
                <a:ea typeface="+mn-ea"/>
                <a:cs typeface="Arial" panose="020B0604020202020204" pitchFamily="34" charset="0"/>
              </a:rPr>
              <a:t>NGO involvement in assisting authorities to implement TAP.</a:t>
            </a:r>
            <a:endParaRPr lang="en-US" sz="2000" dirty="0" smtClean="0">
              <a:solidFill>
                <a:schemeClr val="bg1"/>
              </a:solidFill>
              <a:latin typeface="Arial" panose="020B0604020202020204" pitchFamily="34" charset="0"/>
              <a:ea typeface="+mn-ea"/>
              <a:cs typeface="Arial" panose="020B0604020202020204" pitchFamily="34" charset="0"/>
            </a:endParaRPr>
          </a:p>
        </p:txBody>
      </p:sp>
    </p:spTree>
    <p:extLst>
      <p:ext uri="{BB962C8B-B14F-4D97-AF65-F5344CB8AC3E}">
        <p14:creationId xmlns:p14="http://schemas.microsoft.com/office/powerpoint/2010/main" val="281392161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974948"/>
            <a:ext cx="9144000" cy="5883052"/>
          </a:xfrm>
          <a:solidFill>
            <a:schemeClr val="accent2">
              <a:lumMod val="20000"/>
              <a:lumOff val="80000"/>
            </a:schemeClr>
          </a:solidFill>
        </p:spPr>
        <p:txBody>
          <a:bodyPr/>
          <a:lstStyle/>
          <a:p>
            <a:pPr marL="0" indent="0" algn="ctr">
              <a:buNone/>
            </a:pPr>
            <a:endParaRPr lang="en-GB" sz="5400" b="1" dirty="0" smtClean="0">
              <a:solidFill>
                <a:srgbClr val="C00000"/>
              </a:solidFill>
              <a:latin typeface="AR DECODE" panose="02000000000000000000" pitchFamily="2" charset="0"/>
              <a:cs typeface="Arial" panose="020B0604020202020204" pitchFamily="34" charset="0"/>
            </a:endParaRPr>
          </a:p>
          <a:p>
            <a:pPr marL="0" indent="0" algn="ctr">
              <a:buNone/>
            </a:pPr>
            <a:r>
              <a:rPr lang="en-GB" b="1" dirty="0">
                <a:solidFill>
                  <a:srgbClr val="C00000"/>
                </a:solidFill>
                <a:latin typeface="AR DECODE" panose="02000000000000000000" pitchFamily="2" charset="0"/>
                <a:cs typeface="Arial" panose="020B0604020202020204" pitchFamily="34" charset="0"/>
              </a:rPr>
              <a:t>Thank </a:t>
            </a:r>
            <a:r>
              <a:rPr lang="en-GB" b="1" dirty="0" smtClean="0">
                <a:solidFill>
                  <a:srgbClr val="C00000"/>
                </a:solidFill>
                <a:latin typeface="AR DECODE" panose="02000000000000000000" pitchFamily="2" charset="0"/>
                <a:cs typeface="Arial" panose="020B0604020202020204" pitchFamily="34" charset="0"/>
              </a:rPr>
              <a:t>You </a:t>
            </a:r>
            <a:r>
              <a:rPr lang="en-GB" sz="1800" dirty="0" smtClean="0">
                <a:latin typeface="Arial" panose="020B0604020202020204" pitchFamily="34" charset="0"/>
                <a:cs typeface="Arial" panose="020B0604020202020204" pitchFamily="34" charset="0"/>
              </a:rPr>
              <a:t>to </a:t>
            </a:r>
            <a:r>
              <a:rPr lang="en-GB" sz="1800" dirty="0" err="1" smtClean="0">
                <a:latin typeface="Arial" panose="020B0604020202020204" pitchFamily="34" charset="0"/>
                <a:cs typeface="Arial" panose="020B0604020202020204" pitchFamily="34" charset="0"/>
              </a:rPr>
              <a:t>BirdLife</a:t>
            </a:r>
            <a:r>
              <a:rPr lang="en-GB" sz="1800" dirty="0" smtClean="0">
                <a:latin typeface="Arial" panose="020B0604020202020204" pitchFamily="34" charset="0"/>
                <a:cs typeface="Arial" panose="020B0604020202020204" pitchFamily="34" charset="0"/>
              </a:rPr>
              <a:t> Malta for permission to copy the image</a:t>
            </a:r>
            <a:endParaRPr lang="en-GB" sz="1800" dirty="0">
              <a:latin typeface="Arial" panose="020B0604020202020204" pitchFamily="34" charset="0"/>
              <a:cs typeface="Arial" panose="020B0604020202020204" pitchFamily="34" charset="0"/>
            </a:endParaRPr>
          </a:p>
          <a:p>
            <a:pPr marL="0" indent="0" algn="ctr">
              <a:buNone/>
            </a:pPr>
            <a:endParaRPr lang="en-GB" sz="1800" dirty="0" smtClean="0">
              <a:latin typeface="Arial" panose="020B0604020202020204" pitchFamily="34" charset="0"/>
              <a:cs typeface="Arial" panose="020B0604020202020204" pitchFamily="34" charset="0"/>
            </a:endParaRPr>
          </a:p>
          <a:p>
            <a:pPr marL="0" indent="0" algn="ctr">
              <a:buNone/>
            </a:pPr>
            <a:endParaRPr lang="en-GB" sz="1800" dirty="0">
              <a:latin typeface="Arial" panose="020B0604020202020204" pitchFamily="34" charset="0"/>
              <a:cs typeface="Arial" panose="020B0604020202020204" pitchFamily="34" charset="0"/>
            </a:endParaRPr>
          </a:p>
          <a:p>
            <a:pPr marL="0" indent="0" algn="ctr">
              <a:buNone/>
            </a:pPr>
            <a:r>
              <a:rPr lang="en-GB" sz="1800" i="1" dirty="0" smtClean="0">
                <a:latin typeface="Arial" panose="020B0604020202020204" pitchFamily="34" charset="0"/>
                <a:cs typeface="Arial" panose="020B0604020202020204" pitchFamily="34" charset="0"/>
              </a:rPr>
              <a:t>AND</a:t>
            </a:r>
          </a:p>
          <a:p>
            <a:pPr marL="0" indent="0" algn="ctr">
              <a:buNone/>
            </a:pPr>
            <a:endParaRPr lang="en-GB" sz="1800" dirty="0">
              <a:latin typeface="Arial" panose="020B0604020202020204" pitchFamily="34" charset="0"/>
              <a:cs typeface="Arial" panose="020B0604020202020204" pitchFamily="34" charset="0"/>
            </a:endParaRPr>
          </a:p>
          <a:p>
            <a:pPr marL="0" indent="0" algn="ctr">
              <a:buNone/>
            </a:pPr>
            <a:r>
              <a:rPr lang="en-GB" sz="5400" b="1" dirty="0" smtClean="0">
                <a:solidFill>
                  <a:srgbClr val="C00000"/>
                </a:solidFill>
                <a:latin typeface="AR DECODE" panose="02000000000000000000" pitchFamily="2" charset="0"/>
                <a:cs typeface="Arial" panose="020B0604020202020204" pitchFamily="34" charset="0"/>
              </a:rPr>
              <a:t>Thank You!</a:t>
            </a:r>
            <a:endParaRPr lang="en-GB" sz="5400" b="1" dirty="0">
              <a:solidFill>
                <a:srgbClr val="C00000"/>
              </a:solidFill>
              <a:latin typeface="AR DECODE" panose="02000000000000000000" pitchFamily="2" charset="0"/>
              <a:cs typeface="Arial" panose="020B0604020202020204" pitchFamily="34" charset="0"/>
            </a:endParaRPr>
          </a:p>
        </p:txBody>
      </p:sp>
      <p:pic>
        <p:nvPicPr>
          <p:cNvPr id="4" name="Picture 3"/>
          <p:cNvPicPr>
            <a:picLocks noChangeAspect="1"/>
          </p:cNvPicPr>
          <p:nvPr/>
        </p:nvPicPr>
        <p:blipFill>
          <a:blip r:embed="rId2"/>
          <a:stretch>
            <a:fillRect/>
          </a:stretch>
        </p:blipFill>
        <p:spPr>
          <a:xfrm>
            <a:off x="5292080" y="97212"/>
            <a:ext cx="4224894" cy="810838"/>
          </a:xfrm>
          <a:prstGeom prst="rect">
            <a:avLst/>
          </a:prstGeom>
        </p:spPr>
      </p:pic>
    </p:spTree>
    <p:extLst>
      <p:ext uri="{BB962C8B-B14F-4D97-AF65-F5344CB8AC3E}">
        <p14:creationId xmlns:p14="http://schemas.microsoft.com/office/powerpoint/2010/main" val="3188599956"/>
      </p:ext>
    </p:extLst>
  </p:cSld>
  <p:clrMapOvr>
    <a:masterClrMapping/>
  </p:clrMapOvr>
  <p:timing>
    <p:tnLst>
      <p:par>
        <p:cTn id="1" dur="indefinite" restart="never" nodeType="tmRoot"/>
      </p:par>
    </p:tn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Myriad Pro"/>
        <a:ea typeface=""/>
        <a:cs typeface="Arial"/>
      </a:majorFont>
      <a:minorFont>
        <a:latin typeface="Myriad Pro"/>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3480</TotalTime>
  <Words>412</Words>
  <Application>Microsoft Macintosh PowerPoint</Application>
  <PresentationFormat>Présentation à l'écran (4:3)</PresentationFormat>
  <Paragraphs>58</Paragraphs>
  <Slides>9</Slides>
  <Notes>3</Notes>
  <HiddenSlides>0</HiddenSlides>
  <MMClips>0</MMClips>
  <ScaleCrop>false</ScaleCrop>
  <HeadingPairs>
    <vt:vector size="6" baseType="variant">
      <vt:variant>
        <vt:lpstr>Polices utilisées</vt:lpstr>
      </vt:variant>
      <vt:variant>
        <vt:i4>6</vt:i4>
      </vt:variant>
      <vt:variant>
        <vt:lpstr>Thème</vt:lpstr>
      </vt:variant>
      <vt:variant>
        <vt:i4>1</vt:i4>
      </vt:variant>
      <vt:variant>
        <vt:lpstr>Titres des diapositives</vt:lpstr>
      </vt:variant>
      <vt:variant>
        <vt:i4>9</vt:i4>
      </vt:variant>
    </vt:vector>
  </HeadingPairs>
  <TitlesOfParts>
    <vt:vector size="16" baseType="lpstr">
      <vt:lpstr>AR CENA</vt:lpstr>
      <vt:lpstr>AR DECODE</vt:lpstr>
      <vt:lpstr>Arial</vt:lpstr>
      <vt:lpstr>Calibri</vt:lpstr>
      <vt:lpstr>ＭＳ Ｐゴシック</vt:lpstr>
      <vt:lpstr>Myriad Pro</vt:lpstr>
      <vt:lpstr>Default Design</vt:lpstr>
      <vt:lpstr>Présentation PowerPoint</vt:lpstr>
      <vt:lpstr>                  First, a glance back … How did we get here?   1. Previous concern that the Bern Convention was not being sufficiently successful in reducing IKTT of wild birds goes back for some decades.   2. 2011 Larnaca Conference produced a good, but ‘one off’, political statement:                                         ‘Zero Tolerance’ of IKTT.    But this lacked ‘follow up’, especially the committed involvement of those authorities responsible for enforcement, including administrative and judicial bodies responsible for imposing sanctions.  3. 2013 Tunis Conference aimed to produce a longer-term, practical method or plan, with specific steps and regular reviews, which involved implementation by administrators within Governments, and those imposing sanctions, but not relying on politicians!       </vt:lpstr>
      <vt:lpstr>              Secondly… what was the aim of this project?  1. To build on the achievements already made.  2. To support SFPs in the second half of the period of the TAP.  3. To look to the future at building relationships that would reduce IKTT and influence civil society to achieve greater voluntary compliance with legislation implementing the Convention.   4. To identify what NGOs (i) have done, and (ii) could do to assist government administrations.    </vt:lpstr>
      <vt:lpstr>So….What did the questionnaire reveal?</vt:lpstr>
      <vt:lpstr>But also….</vt:lpstr>
      <vt:lpstr>And further….</vt:lpstr>
      <vt:lpstr>So finally….What lessons can we learn?</vt:lpstr>
      <vt:lpstr>Is this the way forward?</vt:lpstr>
      <vt:lpstr>Présentation PowerPoint</vt:lpstr>
    </vt:vector>
  </TitlesOfParts>
  <Company>Council of Europe</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prestini</dc:creator>
  <cp:lastModifiedBy>Dominic Moreau</cp:lastModifiedBy>
  <cp:revision>175</cp:revision>
  <dcterms:created xsi:type="dcterms:W3CDTF">2008-05-07T10:04:05Z</dcterms:created>
  <dcterms:modified xsi:type="dcterms:W3CDTF">2017-06-23T07:15:29Z</dcterms:modified>
</cp:coreProperties>
</file>