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300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77"/>
    <p:restoredTop sz="89024"/>
  </p:normalViewPr>
  <p:slideViewPr>
    <p:cSldViewPr snapToGrid="0" snapToObjects="1">
      <p:cViewPr varScale="1">
        <p:scale>
          <a:sx n="82" d="100"/>
          <a:sy n="82" d="100"/>
        </p:scale>
        <p:origin x="168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54A23-A726-1B4F-9061-585582D0F1A7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24A19-53F1-3E40-B0D0-AC6F7191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82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24A19-53F1-3E40-B0D0-AC6F7191C1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008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24A19-53F1-3E40-B0D0-AC6F7191C1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926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24A19-53F1-3E40-B0D0-AC6F7191C1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51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24A19-53F1-3E40-B0D0-AC6F7191C16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516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24A19-53F1-3E40-B0D0-AC6F7191C1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96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24A19-53F1-3E40-B0D0-AC6F7191C1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7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8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82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943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212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93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9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485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85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785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407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5">
                <a:lumMod val="60000"/>
                <a:lumOff val="40000"/>
                <a:alpha val="78000"/>
              </a:schemeClr>
            </a:gs>
            <a:gs pos="54000">
              <a:srgbClr val="00AEEF"/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F903C-C3BC-5143-9E61-5B346A4B05CC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253AE-BCF4-D94F-8273-5FEA5B99F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566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15312"/>
            <a:ext cx="9144000" cy="2025582"/>
          </a:xfrm>
        </p:spPr>
        <p:txBody>
          <a:bodyPr>
            <a:normAutofit fontScale="90000"/>
          </a:bodyPr>
          <a:lstStyle/>
          <a:p>
            <a:r>
              <a:rPr lang="en-US" dirty="0"/>
              <a:t>Wildlife and Forest Crime in the Danube-Carpathian Region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71787" y="3473267"/>
            <a:ext cx="7410450" cy="1884546"/>
          </a:xfrm>
        </p:spPr>
        <p:txBody>
          <a:bodyPr>
            <a:normAutofit/>
          </a:bodyPr>
          <a:lstStyle/>
          <a:p>
            <a:r>
              <a:rPr lang="en-US" sz="2600" dirty="0">
                <a:latin typeface="+mj-lt"/>
              </a:rPr>
              <a:t>Lynn Schlingemann</a:t>
            </a:r>
          </a:p>
          <a:p>
            <a:r>
              <a:rPr lang="en-US" sz="2600" dirty="0">
                <a:latin typeface="+mj-lt"/>
              </a:rPr>
              <a:t>UN Environment Vienna</a:t>
            </a:r>
          </a:p>
          <a:p>
            <a:r>
              <a:rPr lang="en-US" sz="2600" dirty="0">
                <a:latin typeface="+mj-lt"/>
              </a:rPr>
              <a:t>Secretariat of the Carpathian Convention</a:t>
            </a:r>
          </a:p>
        </p:txBody>
      </p:sp>
      <p:pic>
        <p:nvPicPr>
          <p:cNvPr id="4" name="Picture 3" descr="UNEnvironment_Logo_English_Short_colou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94" y="-31928"/>
            <a:ext cx="2463306" cy="159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2250" y="2771774"/>
            <a:ext cx="5755877" cy="43153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62"/>
          <a:stretch/>
        </p:blipFill>
        <p:spPr>
          <a:xfrm>
            <a:off x="8372475" y="3070142"/>
            <a:ext cx="3819525" cy="23876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06" y="164073"/>
            <a:ext cx="2519588" cy="81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55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8475" y="370629"/>
            <a:ext cx="6460219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The Danube-Carpathian Region – Biodiversity hotspot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206" y="1969317"/>
            <a:ext cx="7156677" cy="215297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altLang="en-US" sz="2600" dirty="0">
                <a:latin typeface="+mj-lt"/>
                <a:ea typeface="ＭＳ Ｐゴシック" pitchFamily="34" charset="-128"/>
              </a:rPr>
              <a:t>Close to 100,000 km</a:t>
            </a:r>
            <a:r>
              <a:rPr lang="en-US" altLang="en-US" sz="2600" baseline="30000" dirty="0">
                <a:latin typeface="+mj-lt"/>
                <a:ea typeface="ＭＳ Ｐゴシック" pitchFamily="34" charset="-128"/>
              </a:rPr>
              <a:t>2</a:t>
            </a:r>
            <a:r>
              <a:rPr lang="en-US" altLang="en-US" sz="2600" dirty="0">
                <a:latin typeface="+mj-lt"/>
                <a:ea typeface="ＭＳ Ｐゴシック" pitchFamily="34" charset="-128"/>
              </a:rPr>
              <a:t> of natural or semi/natural forests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altLang="en-US" sz="2600" dirty="0">
                <a:latin typeface="+mj-lt"/>
                <a:ea typeface="ＭＳ Ｐゴシック" pitchFamily="34" charset="-128"/>
              </a:rPr>
              <a:t>36,000 km</a:t>
            </a:r>
            <a:r>
              <a:rPr lang="en-US" altLang="en-US" sz="2600" baseline="30000" dirty="0">
                <a:latin typeface="+mj-lt"/>
                <a:ea typeface="ＭＳ Ｐゴシック" pitchFamily="34" charset="-128"/>
              </a:rPr>
              <a:t>2</a:t>
            </a:r>
            <a:r>
              <a:rPr lang="en-US" altLang="en-US" sz="2600" dirty="0">
                <a:latin typeface="+mj-lt"/>
                <a:ea typeface="ＭＳ Ｐゴシック" pitchFamily="34" charset="-128"/>
              </a:rPr>
              <a:t> of protected areas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altLang="en-US" sz="2600" dirty="0">
                <a:latin typeface="+mj-lt"/>
                <a:ea typeface="ＭＳ Ｐゴシック" pitchFamily="34" charset="-128"/>
              </a:rPr>
              <a:t>3,000 km</a:t>
            </a:r>
            <a:r>
              <a:rPr lang="en-US" altLang="en-US" sz="2600" baseline="30000" dirty="0">
                <a:latin typeface="+mj-lt"/>
                <a:ea typeface="ＭＳ Ｐゴシック" pitchFamily="34" charset="-128"/>
              </a:rPr>
              <a:t>2</a:t>
            </a:r>
            <a:r>
              <a:rPr lang="en-US" altLang="en-US" sz="2600" dirty="0">
                <a:latin typeface="+mj-lt"/>
                <a:ea typeface="ＭＳ Ｐゴシック" pitchFamily="34" charset="-128"/>
              </a:rPr>
              <a:t> of virgin forests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altLang="en-US" sz="2600" dirty="0">
                <a:latin typeface="+mj-lt"/>
                <a:ea typeface="ＭＳ Ｐゴシック" pitchFamily="34" charset="-128"/>
              </a:rPr>
              <a:t>481 endemic plant species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altLang="en-US" sz="2600" dirty="0">
              <a:latin typeface="+mj-lt"/>
              <a:ea typeface="ＭＳ Ｐゴシック" pitchFamily="34" charset="-128"/>
            </a:endParaRP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altLang="en-US" sz="2600" dirty="0">
              <a:latin typeface="+mj-lt"/>
              <a:ea typeface="ＭＳ Ｐゴシック" pitchFamily="34" charset="-128"/>
            </a:endParaRP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altLang="en-US" sz="2600" dirty="0">
              <a:latin typeface="+mj-lt"/>
              <a:ea typeface="ＭＳ Ｐゴシック" pitchFamily="34" charset="-128"/>
            </a:endParaRP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altLang="en-US" sz="2600" dirty="0">
              <a:latin typeface="+mj-lt"/>
              <a:ea typeface="ＭＳ Ｐゴシック" pitchFamily="34" charset="-128"/>
            </a:endParaRP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altLang="en-US" sz="2600" dirty="0">
              <a:latin typeface="+mj-lt"/>
              <a:ea typeface="ＭＳ Ｐゴシック" pitchFamily="34" charset="-128"/>
            </a:endParaRPr>
          </a:p>
        </p:txBody>
      </p:sp>
      <p:pic>
        <p:nvPicPr>
          <p:cNvPr id="4" name="Picture 3" descr="UNEnvironment_Logo_English_Short_colou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94" y="-31928"/>
            <a:ext cx="2463306" cy="1598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06" y="164073"/>
            <a:ext cx="2519588" cy="8188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781" y="2682570"/>
            <a:ext cx="5922507" cy="372431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64206" y="4395420"/>
            <a:ext cx="5477027" cy="297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2600" dirty="0">
                <a:latin typeface="+mj-lt"/>
                <a:ea typeface="ＭＳ Ｐゴシック" pitchFamily="34" charset="-128"/>
              </a:rPr>
              <a:t>Stronghold of largest population of Large Carnivores in Europe</a:t>
            </a:r>
          </a:p>
          <a:p>
            <a:pPr>
              <a:defRPr/>
            </a:pPr>
            <a:endParaRPr lang="en-US" altLang="en-US" sz="2600" dirty="0">
              <a:latin typeface="+mj-lt"/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z="2600" dirty="0">
                <a:latin typeface="+mj-lt"/>
                <a:ea typeface="ＭＳ Ｐゴシック" pitchFamily="34" charset="-128"/>
              </a:rPr>
              <a:t>Density of bears, wolves and lynx one of the highest in the world </a:t>
            </a:r>
            <a:endParaRPr lang="en-GB" altLang="en-US" sz="2600" dirty="0">
              <a:latin typeface="+mj-lt"/>
              <a:ea typeface="ＭＳ Ｐゴシック" pitchFamily="34" charset="-128"/>
            </a:endParaRP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altLang="en-US" dirty="0">
              <a:ea typeface="ＭＳ Ｐゴシック" pitchFamily="34" charset="-128"/>
            </a:endParaRP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altLang="en-US" dirty="0">
              <a:ea typeface="ＭＳ Ｐゴシック" pitchFamily="34" charset="-128"/>
            </a:endParaRP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altLang="en-US" dirty="0">
              <a:ea typeface="ＭＳ Ｐゴシック" pitchFamily="34" charset="-128"/>
            </a:endParaRP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4807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3794" y="22440"/>
            <a:ext cx="7000875" cy="1325563"/>
          </a:xfrm>
        </p:spPr>
        <p:txBody>
          <a:bodyPr/>
          <a:lstStyle/>
          <a:p>
            <a:pPr algn="ctr"/>
            <a:r>
              <a:rPr lang="en-US" dirty="0"/>
              <a:t>Threats</a:t>
            </a:r>
          </a:p>
        </p:txBody>
      </p:sp>
      <p:pic>
        <p:nvPicPr>
          <p:cNvPr id="4" name="Picture 3" descr="UNEnvironment_Logo_English_Short_colou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94" y="-31928"/>
            <a:ext cx="2463306" cy="1598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06" y="164073"/>
            <a:ext cx="2519588" cy="8188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0" r="3279" b="10097"/>
          <a:stretch/>
        </p:blipFill>
        <p:spPr>
          <a:xfrm>
            <a:off x="146220" y="1124572"/>
            <a:ext cx="4471454" cy="26241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20" y="3818174"/>
            <a:ext cx="4471454" cy="284673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73445" y="1566760"/>
            <a:ext cx="679900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charset="0"/>
              <a:buChar char="•"/>
            </a:pPr>
            <a:r>
              <a:rPr lang="en-US" sz="2600" dirty="0">
                <a:latin typeface="+mj-lt"/>
              </a:rPr>
              <a:t>Illegal logging is a major environmental and	 economic problem;</a:t>
            </a:r>
          </a:p>
          <a:p>
            <a:pPr marL="342900" indent="-342900" algn="just">
              <a:buFont typeface="Arial" charset="0"/>
              <a:buChar char="•"/>
            </a:pPr>
            <a:endParaRPr lang="en-US" sz="2600" dirty="0">
              <a:latin typeface="+mj-lt"/>
            </a:endParaRPr>
          </a:p>
          <a:p>
            <a:pPr marL="342900" indent="-342900" algn="just">
              <a:buFont typeface="Arial" charset="0"/>
              <a:buChar char="•"/>
            </a:pPr>
            <a:r>
              <a:rPr lang="en-US" sz="2600" dirty="0">
                <a:latin typeface="+mj-lt"/>
              </a:rPr>
              <a:t>Sturgeons are the most critically endangered group of species in the world (IUCN);</a:t>
            </a:r>
          </a:p>
          <a:p>
            <a:pPr marL="342900" indent="-342900" algn="just">
              <a:buFont typeface="Arial" charset="0"/>
              <a:buChar char="•"/>
            </a:pPr>
            <a:endParaRPr lang="en-US" sz="2600" dirty="0">
              <a:latin typeface="+mj-lt"/>
            </a:endParaRPr>
          </a:p>
          <a:p>
            <a:pPr marL="342900" indent="-342900" algn="just">
              <a:buFont typeface="Arial" charset="0"/>
              <a:buChar char="•"/>
            </a:pPr>
            <a:r>
              <a:rPr lang="en-US" sz="2600" dirty="0">
                <a:latin typeface="+mj-lt"/>
              </a:rPr>
              <a:t>Bird crime is a serious threat to a large number of bird species;</a:t>
            </a:r>
          </a:p>
          <a:p>
            <a:pPr marL="342900" indent="-342900" algn="just">
              <a:buFont typeface="Arial" charset="0"/>
              <a:buChar char="•"/>
            </a:pPr>
            <a:endParaRPr lang="en-US" sz="2600" dirty="0">
              <a:latin typeface="+mj-lt"/>
            </a:endParaRPr>
          </a:p>
          <a:p>
            <a:pPr marL="342900" indent="-342900" algn="just">
              <a:buFont typeface="Arial" charset="0"/>
              <a:buChar char="•"/>
            </a:pPr>
            <a:r>
              <a:rPr lang="en-US" sz="2600" dirty="0">
                <a:latin typeface="+mj-lt"/>
              </a:rPr>
              <a:t>Poaching of large Carnivores is endemic.</a:t>
            </a:r>
          </a:p>
        </p:txBody>
      </p:sp>
    </p:spTree>
    <p:extLst>
      <p:ext uri="{BB962C8B-B14F-4D97-AF65-F5344CB8AC3E}">
        <p14:creationId xmlns:p14="http://schemas.microsoft.com/office/powerpoint/2010/main" val="1580723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3794" y="104634"/>
            <a:ext cx="7112046" cy="1325563"/>
          </a:xfrm>
        </p:spPr>
        <p:txBody>
          <a:bodyPr/>
          <a:lstStyle/>
          <a:p>
            <a:pPr algn="ctr"/>
            <a:r>
              <a:rPr lang="en-US" dirty="0"/>
              <a:t>TAF-DRP Legal Assessment</a:t>
            </a:r>
          </a:p>
        </p:txBody>
      </p:sp>
      <p:pic>
        <p:nvPicPr>
          <p:cNvPr id="4" name="Picture 3" descr="UNEnvironment_Logo_English_Short_colou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94" y="-31928"/>
            <a:ext cx="2463306" cy="1598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06" y="164073"/>
            <a:ext cx="2519588" cy="8188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048">
            <a:off x="8665981" y="2441857"/>
            <a:ext cx="2762849" cy="390989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64206" y="2803605"/>
            <a:ext cx="76134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charset="0"/>
              <a:buChar char="•"/>
            </a:pPr>
            <a:r>
              <a:rPr lang="en-US" sz="2600" dirty="0">
                <a:latin typeface="+mj-lt"/>
              </a:rPr>
              <a:t>In Oct. 2015 a legal analysis &amp; inventory of relevant national and international legal regimes and policies in the DC region was made; </a:t>
            </a:r>
          </a:p>
          <a:p>
            <a:pPr marL="457200" indent="-457200" algn="just">
              <a:buFont typeface="Arial" charset="0"/>
              <a:buChar char="•"/>
            </a:pPr>
            <a:endParaRPr lang="en-US" sz="2600" dirty="0">
              <a:latin typeface="+mj-lt"/>
            </a:endParaRPr>
          </a:p>
          <a:p>
            <a:pPr marL="457200" indent="-457200" algn="just">
              <a:buFont typeface="Arial" charset="0"/>
              <a:buChar char="•"/>
            </a:pPr>
            <a:r>
              <a:rPr lang="en-US" sz="2600" dirty="0">
                <a:latin typeface="+mj-lt"/>
              </a:rPr>
              <a:t>The analysis also explored how these regimes are transposed to combat illegal logging and wildlife crime in the region; </a:t>
            </a:r>
          </a:p>
          <a:p>
            <a:pPr marL="457200" indent="-457200" algn="just">
              <a:buFont typeface="Arial" charset="0"/>
              <a:buChar char="•"/>
            </a:pPr>
            <a:endParaRPr lang="en-US" sz="2600" dirty="0">
              <a:latin typeface="+mj-lt"/>
            </a:endParaRPr>
          </a:p>
          <a:p>
            <a:pPr marL="457200" indent="-457200" algn="just">
              <a:buFont typeface="Arial" charset="0"/>
              <a:buChar char="•"/>
            </a:pPr>
            <a:r>
              <a:rPr lang="en-US" sz="2600" dirty="0">
                <a:latin typeface="+mj-lt"/>
              </a:rPr>
              <a:t>The assessment was completed in May 2016.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64206" y="1489636"/>
            <a:ext cx="1137915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charset="0"/>
              <a:buChar char="•"/>
            </a:pPr>
            <a:r>
              <a:rPr lang="en-US" sz="2600" dirty="0">
                <a:latin typeface="+mj-lt"/>
              </a:rPr>
              <a:t>A multitude of legal instruments exist to assist Governments to protect and manage the biological and landscape diversity sustainably;</a:t>
            </a:r>
          </a:p>
          <a:p>
            <a:pPr marL="457200" indent="-457200" algn="just">
              <a:buFont typeface="Arial" charset="0"/>
              <a:buChar char="•"/>
            </a:pP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251" y="5346399"/>
            <a:ext cx="1727200" cy="129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95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8296" y="370629"/>
            <a:ext cx="5515896" cy="1325563"/>
          </a:xfrm>
        </p:spPr>
        <p:txBody>
          <a:bodyPr/>
          <a:lstStyle/>
          <a:p>
            <a:pPr algn="ctr"/>
            <a:r>
              <a:rPr lang="en-US" dirty="0"/>
              <a:t>Assessment Outcomes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5037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+mj-lt"/>
              </a:rPr>
              <a:t>Transposing International / EU directives and restrictions into effective national actions is a challenge;</a:t>
            </a:r>
          </a:p>
          <a:p>
            <a:r>
              <a:rPr lang="en-US" dirty="0">
                <a:latin typeface="+mj-lt"/>
              </a:rPr>
              <a:t>Harmonization of national criminal codes with the ECD varies;</a:t>
            </a:r>
          </a:p>
          <a:p>
            <a:r>
              <a:rPr lang="en-US" dirty="0">
                <a:latin typeface="+mj-lt"/>
              </a:rPr>
              <a:t>Combating wildlife and forest crime is not seen as a priority;</a:t>
            </a:r>
          </a:p>
          <a:p>
            <a:r>
              <a:rPr lang="en-US" dirty="0">
                <a:latin typeface="+mj-lt"/>
              </a:rPr>
              <a:t>Legislative framework is complex;</a:t>
            </a:r>
          </a:p>
          <a:p>
            <a:r>
              <a:rPr lang="en-US" dirty="0">
                <a:latin typeface="+mj-lt"/>
              </a:rPr>
              <a:t>Enforcement, incl. judges, have insufficient training and experience; </a:t>
            </a:r>
          </a:p>
          <a:p>
            <a:r>
              <a:rPr lang="en-US" dirty="0">
                <a:latin typeface="+mj-lt"/>
              </a:rPr>
              <a:t>Sanctions imposed, if any, are too lenient; </a:t>
            </a:r>
          </a:p>
          <a:p>
            <a:r>
              <a:rPr lang="en-US" dirty="0">
                <a:latin typeface="+mj-lt"/>
              </a:rPr>
              <a:t>Few prosecuted cases exist; even fewer result in convictions;</a:t>
            </a:r>
          </a:p>
          <a:p>
            <a:r>
              <a:rPr lang="en-US" dirty="0">
                <a:latin typeface="+mj-lt"/>
              </a:rPr>
              <a:t>Lack of info. sharing / cross-border cooperation;</a:t>
            </a:r>
          </a:p>
          <a:p>
            <a:r>
              <a:rPr lang="en-US" dirty="0">
                <a:latin typeface="+mj-lt"/>
              </a:rPr>
              <a:t>Lack of coop. and coordination with / between international organizations and initiatives.</a:t>
            </a:r>
          </a:p>
        </p:txBody>
      </p:sp>
      <p:pic>
        <p:nvPicPr>
          <p:cNvPr id="5" name="Picture 4" descr="UNEnvironment_Logo_English_Short_colou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94" y="-31928"/>
            <a:ext cx="2463306" cy="1598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06" y="164073"/>
            <a:ext cx="2519588" cy="81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93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924" y="370629"/>
            <a:ext cx="4347935" cy="1325563"/>
          </a:xfrm>
        </p:spPr>
        <p:txBody>
          <a:bodyPr/>
          <a:lstStyle/>
          <a:p>
            <a:pPr algn="ctr"/>
            <a:r>
              <a:rPr lang="en-US"/>
              <a:t>Deeper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Using the legal assessment findings, interviews, questionnaires and field visits, a follow-up booklet is being developed in cooperation with Eurac Research, focusing on: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Illegal logging in Romania</a:t>
            </a:r>
          </a:p>
          <a:p>
            <a:r>
              <a:rPr lang="en-US" dirty="0">
                <a:latin typeface="+mj-lt"/>
              </a:rPr>
              <a:t>Illegal fishing of sturgeon and caviar trade</a:t>
            </a:r>
          </a:p>
          <a:p>
            <a:r>
              <a:rPr lang="en-US" dirty="0">
                <a:latin typeface="+mj-lt"/>
              </a:rPr>
              <a:t>Poaching of Large Carnivores</a:t>
            </a:r>
          </a:p>
          <a:p>
            <a:r>
              <a:rPr lang="en-US" dirty="0">
                <a:latin typeface="+mj-lt"/>
              </a:rPr>
              <a:t>Illegal killing of birds in Serbia</a:t>
            </a: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06" y="164073"/>
            <a:ext cx="2519588" cy="8188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324" y="476453"/>
            <a:ext cx="2064825" cy="747609"/>
          </a:xfrm>
          <a:prstGeom prst="rect">
            <a:avLst/>
          </a:prstGeom>
        </p:spPr>
      </p:pic>
      <p:pic>
        <p:nvPicPr>
          <p:cNvPr id="9" name="Picture 8" descr="UNEnvironment_Logo_English_Short_colou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94" y="-31928"/>
            <a:ext cx="2463306" cy="1598688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7"/>
          <a:stretch/>
        </p:blipFill>
        <p:spPr bwMode="auto">
          <a:xfrm>
            <a:off x="8173543" y="2846606"/>
            <a:ext cx="3110301" cy="393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042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636" y="365237"/>
            <a:ext cx="4368846" cy="1325563"/>
          </a:xfrm>
        </p:spPr>
        <p:txBody>
          <a:bodyPr/>
          <a:lstStyle/>
          <a:p>
            <a:pPr algn="ctr"/>
            <a:r>
              <a:rPr lang="en-US" dirty="0"/>
              <a:t>Bird Crime in Serbia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+mj-lt"/>
              </a:rPr>
              <a:t>The problem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Institutional and Legal Framework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Enforcement and Governance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Reasons for non-compliance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Conclusions and Recommendations</a:t>
            </a:r>
          </a:p>
        </p:txBody>
      </p:sp>
      <p:pic>
        <p:nvPicPr>
          <p:cNvPr id="4" name="Picture 3" descr="UNEnvironment_Logo_English_Short_colou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94" y="-31928"/>
            <a:ext cx="2463306" cy="1598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06" y="164073"/>
            <a:ext cx="2519588" cy="8188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6" b="7085"/>
          <a:stretch/>
        </p:blipFill>
        <p:spPr>
          <a:xfrm>
            <a:off x="9402991" y="4102256"/>
            <a:ext cx="2669462" cy="2614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9" r="6929" b="8382"/>
          <a:stretch/>
        </p:blipFill>
        <p:spPr>
          <a:xfrm>
            <a:off x="6528367" y="4102256"/>
            <a:ext cx="2732383" cy="26149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324" y="476453"/>
            <a:ext cx="2064825" cy="74760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" t="18379" r="5550"/>
          <a:stretch/>
        </p:blipFill>
        <p:spPr>
          <a:xfrm>
            <a:off x="8462190" y="1482927"/>
            <a:ext cx="3610263" cy="251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654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3102" y="365125"/>
            <a:ext cx="6835592" cy="1325563"/>
          </a:xfrm>
        </p:spPr>
        <p:txBody>
          <a:bodyPr/>
          <a:lstStyle/>
          <a:p>
            <a:pPr algn="ctr"/>
            <a:r>
              <a:rPr lang="en-US" dirty="0"/>
              <a:t>Epilogue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115" y="1795644"/>
            <a:ext cx="5807439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en-US" i="1" dirty="0">
                <a:latin typeface="+mj-lt"/>
              </a:rPr>
              <a:t>A comprehensive, cooperative	 programme with the means to support information exchange, training, cross-border coordination, and	 stronger institutional and operational settings is needed to overcome the problems and bottlenecks in tackling wildlife and forest crime in the Danube-Carpathian region.</a:t>
            </a:r>
          </a:p>
        </p:txBody>
      </p:sp>
      <p:pic>
        <p:nvPicPr>
          <p:cNvPr id="4" name="Picture 3" descr="UNEnvironment_Logo_English_Short_colou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94" y="-31928"/>
            <a:ext cx="2463306" cy="1598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06" y="164073"/>
            <a:ext cx="2519588" cy="8188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045" y="1919572"/>
            <a:ext cx="5468113" cy="364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215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60" b="5401"/>
          <a:stretch/>
        </p:blipFill>
        <p:spPr>
          <a:xfrm>
            <a:off x="-46939" y="-1"/>
            <a:ext cx="12295917" cy="6889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3987" y="1912200"/>
            <a:ext cx="3896360" cy="1325563"/>
          </a:xfrm>
        </p:spPr>
        <p:txBody>
          <a:bodyPr/>
          <a:lstStyle/>
          <a:p>
            <a:pPr algn="ctr"/>
            <a:r>
              <a:rPr lang="en-US" dirty="0"/>
              <a:t>Thank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6940" y="5831840"/>
            <a:ext cx="7463739" cy="1090014"/>
          </a:xfr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dirty="0">
                <a:latin typeface="+mj-lt"/>
              </a:rPr>
              <a:t>For any additional information, please contact: lynn.schlingemann@unvienna.org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06" y="164073"/>
            <a:ext cx="2519588" cy="818866"/>
          </a:xfrm>
          <a:prstGeom prst="rect">
            <a:avLst/>
          </a:prstGeom>
        </p:spPr>
      </p:pic>
      <p:pic>
        <p:nvPicPr>
          <p:cNvPr id="5" name="Picture 4" descr="UNEnvironment_Logo_English_Short_colou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694" y="-31928"/>
            <a:ext cx="2463306" cy="159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72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7375</TotalTime>
  <Words>346</Words>
  <Application>Microsoft Office PowerPoint</Application>
  <PresentationFormat>Widescreen</PresentationFormat>
  <Paragraphs>69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ＭＳ Ｐゴシック</vt:lpstr>
      <vt:lpstr>Arial</vt:lpstr>
      <vt:lpstr>Calibri</vt:lpstr>
      <vt:lpstr>Calibri Light</vt:lpstr>
      <vt:lpstr>Office Theme</vt:lpstr>
      <vt:lpstr>Wildlife and Forest Crime in the Danube-Carpathian Region</vt:lpstr>
      <vt:lpstr>The Danube-Carpathian Region – Biodiversity hotspot</vt:lpstr>
      <vt:lpstr>Threats</vt:lpstr>
      <vt:lpstr>TAF-DRP Legal Assessment</vt:lpstr>
      <vt:lpstr>Assessment Outcomes </vt:lpstr>
      <vt:lpstr>Deeper Analysis</vt:lpstr>
      <vt:lpstr>Bird Crime in Serbia</vt:lpstr>
      <vt:lpstr>Epilogue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Wildlife and Forest Crime in the Danube-Carpathian region</dc:title>
  <dc:creator>Lynn Schlingemann</dc:creator>
  <cp:lastModifiedBy>Carmen Naves</cp:lastModifiedBy>
  <cp:revision>35</cp:revision>
  <dcterms:created xsi:type="dcterms:W3CDTF">2017-06-08T09:05:36Z</dcterms:created>
  <dcterms:modified xsi:type="dcterms:W3CDTF">2017-06-14T14:09:25Z</dcterms:modified>
</cp:coreProperties>
</file>