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309" r:id="rId3"/>
    <p:sldId id="311" r:id="rId4"/>
    <p:sldId id="325" r:id="rId5"/>
    <p:sldId id="314" r:id="rId6"/>
    <p:sldId id="296" r:id="rId7"/>
    <p:sldId id="307" r:id="rId8"/>
    <p:sldId id="326" r:id="rId9"/>
    <p:sldId id="312" r:id="rId10"/>
    <p:sldId id="298" r:id="rId11"/>
    <p:sldId id="317" r:id="rId12"/>
    <p:sldId id="319" r:id="rId13"/>
    <p:sldId id="299" r:id="rId14"/>
    <p:sldId id="321" r:id="rId15"/>
    <p:sldId id="322" r:id="rId16"/>
    <p:sldId id="323" r:id="rId17"/>
    <p:sldId id="324" r:id="rId18"/>
  </p:sldIdLst>
  <p:sldSz cx="9144000" cy="6858000" type="screen4x3"/>
  <p:notesSz cx="6797675" cy="9926638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6A9F"/>
    <a:srgbClr val="3F7E46"/>
    <a:srgbClr val="16486B"/>
    <a:srgbClr val="51C41C"/>
    <a:srgbClr val="1F97D4"/>
    <a:srgbClr val="FD9D24"/>
    <a:srgbClr val="CA9A1A"/>
    <a:srgbClr val="EF6630"/>
    <a:srgbClr val="8C2945"/>
    <a:srgbClr val="F9C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4EA"/>
          </a:solidFill>
        </a:fill>
      </a:tcStyle>
    </a:wholeTbl>
    <a:band2H>
      <a:tcTxStyle/>
      <a:tcStyle>
        <a:tcBdr/>
        <a:fill>
          <a:solidFill>
            <a:srgbClr val="E6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EEF1"/>
          </a:solidFill>
        </a:fill>
      </a:tcStyle>
    </a:wholeTbl>
    <a:band2H>
      <a:tcTxStyle/>
      <a:tcStyle>
        <a:tcBdr/>
        <a:fill>
          <a:solidFill>
            <a:srgbClr val="E6F6F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9CE"/>
          </a:solidFill>
        </a:fill>
      </a:tcStyle>
    </a:wholeTbl>
    <a:band2H>
      <a:tcTxStyle/>
      <a:tcStyle>
        <a:tcBdr/>
        <a:fill>
          <a:solidFill>
            <a:srgbClr val="F0F4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03"/>
    <p:restoredTop sz="94934" autoAdjust="0"/>
  </p:normalViewPr>
  <p:slideViewPr>
    <p:cSldViewPr>
      <p:cViewPr varScale="1">
        <p:scale>
          <a:sx n="102" d="100"/>
          <a:sy n="102" d="100"/>
        </p:scale>
        <p:origin x="-1832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Relationship Id="rId2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9D6-4B34-8F27-7F3E9BD610D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9D6-4B34-8F27-7F3E9BD610D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9D6-4B34-8F27-7F3E9BD610D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9D6-4B34-8F27-7F3E9BD610D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9D6-4B34-8F27-7F3E9BD610D4}"/>
              </c:ext>
            </c:extLst>
          </c:dPt>
          <c:dLbls>
            <c:delete val="1"/>
          </c:dLbls>
          <c:cat>
            <c:strRef>
              <c:f>Sheet1!$A$2:$A$6</c:f>
              <c:strCache>
                <c:ptCount val="5"/>
                <c:pt idx="0">
                  <c:v>Africa</c:v>
                </c:pt>
                <c:pt idx="1">
                  <c:v>Arab States</c:v>
                </c:pt>
                <c:pt idx="2">
                  <c:v>Asia  and the Pacific</c:v>
                </c:pt>
                <c:pt idx="3">
                  <c:v>Europe and North America</c:v>
                </c:pt>
                <c:pt idx="4">
                  <c:v>Latin America and the Caribbean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70.0</c:v>
                </c:pt>
                <c:pt idx="1">
                  <c:v>30.0</c:v>
                </c:pt>
                <c:pt idx="2">
                  <c:v>142.0</c:v>
                </c:pt>
                <c:pt idx="3">
                  <c:v>302.0</c:v>
                </c:pt>
                <c:pt idx="4">
                  <c:v>125.0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9D6-4B34-8F27-7F3E9BD610D4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0.18654</cdr:x>
      <cdr:y>0.18709</cdr:y>
    </cdr:from>
    <cdr:to>
      <cdr:x>0.32174</cdr:x>
      <cdr:y>0.38783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61706" y="852261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fr-FR" sz="1100" dirty="0"/>
        </a:p>
      </cdr:txBody>
    </cdr:sp>
  </cdr:relSizeAnchor>
  <cdr:relSizeAnchor xmlns:cdr="http://schemas.openxmlformats.org/drawingml/2006/chartDrawing">
    <cdr:from>
      <cdr:x>0.30307</cdr:x>
      <cdr:y>0.12371</cdr:y>
    </cdr:from>
    <cdr:to>
      <cdr:x>0.43826</cdr:x>
      <cdr:y>0.33059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588716" y="526881"/>
          <a:ext cx="708684" cy="8810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fr-FR" sz="1600" dirty="0" smtClean="0">
              <a:latin typeface="Gill Sans MT" panose="020B0502020104020203" pitchFamily="34" charset="0"/>
            </a:rPr>
            <a:t>LAC</a:t>
          </a:r>
        </a:p>
        <a:p xmlns:a="http://schemas.openxmlformats.org/drawingml/2006/main">
          <a:endParaRPr lang="fr-FR" sz="1600" dirty="0">
            <a:latin typeface="Gill Sans MT" panose="020B0502020104020203" pitchFamily="34" charset="0"/>
          </a:endParaRPr>
        </a:p>
      </cdr:txBody>
    </cdr:sp>
  </cdr:relSizeAnchor>
  <cdr:relSizeAnchor xmlns:cdr="http://schemas.openxmlformats.org/drawingml/2006/chartDrawing">
    <cdr:from>
      <cdr:x>0.70822</cdr:x>
      <cdr:y>0.14723</cdr:y>
    </cdr:from>
    <cdr:to>
      <cdr:x>0.94495</cdr:x>
      <cdr:y>0.25388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712588" y="627058"/>
          <a:ext cx="1240982" cy="454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fr-FR" sz="1600" dirty="0" smtClean="0">
              <a:latin typeface="Gill Sans MT" panose="020B0502020104020203" pitchFamily="34" charset="0"/>
            </a:rPr>
            <a:t>Arab States</a:t>
          </a:r>
          <a:endParaRPr lang="fr-FR" sz="1600" dirty="0">
            <a:latin typeface="Gill Sans MT" panose="020B0502020104020203" pitchFamily="34" charset="0"/>
          </a:endParaRPr>
        </a:p>
      </cdr:txBody>
    </cdr:sp>
  </cdr:relSizeAnchor>
  <cdr:relSizeAnchor xmlns:cdr="http://schemas.openxmlformats.org/drawingml/2006/chartDrawing">
    <cdr:from>
      <cdr:x>0.52327</cdr:x>
      <cdr:y>0.06029</cdr:y>
    </cdr:from>
    <cdr:to>
      <cdr:x>0.65847</cdr:x>
      <cdr:y>0.25353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2743040" y="256786"/>
          <a:ext cx="708736" cy="8229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fr-FR" sz="1600" dirty="0" smtClean="0">
              <a:latin typeface="Gill Sans MT" panose="020B0502020104020203" pitchFamily="34" charset="0"/>
            </a:rPr>
            <a:t>Africa</a:t>
          </a:r>
          <a:endParaRPr lang="fr-FR" sz="1600" dirty="0">
            <a:latin typeface="Gill Sans MT" panose="020B0502020104020203" pitchFamily="34" charset="0"/>
          </a:endParaRPr>
        </a:p>
      </cdr:txBody>
    </cdr:sp>
  </cdr:relSizeAnchor>
  <cdr:relSizeAnchor xmlns:cdr="http://schemas.openxmlformats.org/drawingml/2006/chartDrawing">
    <cdr:from>
      <cdr:x>0.31541</cdr:x>
      <cdr:y>0.55594</cdr:y>
    </cdr:from>
    <cdr:to>
      <cdr:x>0.58699</cdr:x>
      <cdr:y>0.69858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1653434" y="2367724"/>
          <a:ext cx="1423668" cy="6074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fr-FR" sz="1600" dirty="0" smtClean="0">
              <a:latin typeface="Gill Sans MT" panose="020B0502020104020203" pitchFamily="34" charset="0"/>
            </a:rPr>
            <a:t>Europe and </a:t>
          </a:r>
        </a:p>
        <a:p xmlns:a="http://schemas.openxmlformats.org/drawingml/2006/main">
          <a:r>
            <a:rPr lang="fr-FR" sz="1600" dirty="0" smtClean="0">
              <a:latin typeface="Gill Sans MT" panose="020B0502020104020203" pitchFamily="34" charset="0"/>
            </a:rPr>
            <a:t>North America</a:t>
          </a:r>
          <a:endParaRPr lang="fr-FR" sz="1600" dirty="0">
            <a:latin typeface="Gill Sans MT" panose="020B0502020104020203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1E313F-944F-FC45-9A96-4FAC4685E2C0}" type="datetimeFigureOut">
              <a:rPr lang="en-US" smtClean="0"/>
              <a:t>22/06/17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663A50-2E0F-0F40-AEBC-3B01FA8EB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8628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1" name="Shape 111"/>
          <p:cNvSpPr>
            <a:spLocks noGrp="1"/>
          </p:cNvSpPr>
          <p:nvPr>
            <p:ph type="body" sz="quarter" idx="1"/>
          </p:nvPr>
        </p:nvSpPr>
        <p:spPr>
          <a:xfrm>
            <a:off x="906357" y="4715153"/>
            <a:ext cx="4984962" cy="44669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2450786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3722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dirty="0" smtClean="0">
                <a:solidFill>
                  <a:srgbClr val="164B69"/>
                </a:solidFill>
              </a:rPr>
              <a:t>Strategic Action Area A.</a:t>
            </a:r>
            <a:endParaRPr lang="en-US" sz="1200" dirty="0" smtClean="0">
              <a:solidFill>
                <a:srgbClr val="164869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BRs as models to implement SDGs and Multilateral Environmental Agreements.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Participatory planning and implementation of BRs.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Integration of BRs into relevant legislation, policies and/or programmes.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Research and training to support BR management.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Financial sustainability of BRs.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Effective functioning of the WNBR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BRs as sources and stewards of ecosystem services</a:t>
            </a:r>
          </a:p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rgbClr val="164B69"/>
                </a:solidFill>
              </a:rPr>
              <a:t>Strategic Action Area B.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Effective BR managers and engaged stakeholders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Inclusive regional and thematic networks with adequate resources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Effective regional and thematic level collaboration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Visibility of regional and thematic networks and their 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Transnational and transboundary cooperation between BRs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 Active and open interdisciplinary network of scientists/knowledge holders sharing MAB vision and mission</a:t>
            </a:r>
          </a:p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rgbClr val="164B69"/>
                </a:solidFill>
              </a:rPr>
              <a:t>Strategic Action Area 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Adequate resources for the MAB programme and the WNBR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MAB as a key partner within UNESCO and other international organizations and relevant conventions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BRs and regional networks generating their own revenues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MAB as a key partner of the private sector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MAB as a contributor to the objectives of national, regional funding programs.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Entrepreneurs and social enterprises contribute to BR 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Enhanced synergies between BRs</a:t>
            </a:r>
          </a:p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 smtClean="0">
              <a:solidFill>
                <a:srgbClr val="164B69"/>
              </a:solidFill>
            </a:endParaRPr>
          </a:p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rgbClr val="164B69"/>
                </a:solidFill>
              </a:rPr>
              <a:t>Strategic Action Area 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Full availability of MAB documents, data, information and other material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Increased awareness of all aspects of the MAB Programme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Broader engagement and outreach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 smtClean="0">
              <a:solidFill>
                <a:srgbClr val="164869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dirty="0" smtClean="0">
                <a:solidFill>
                  <a:srgbClr val="164B69"/>
                </a:solidFill>
              </a:rPr>
              <a:t>Strategic Action Area 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Strong support for the implementation of the MAB programme from the governments of Member States</a:t>
            </a:r>
            <a:endParaRPr lang="en-US" sz="800" dirty="0" smtClean="0">
              <a:solidFill>
                <a:srgbClr val="164869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MAB National Committees have a trans-disciplinary membership</a:t>
            </a:r>
            <a:endParaRPr lang="en-US" sz="800" dirty="0" smtClean="0">
              <a:solidFill>
                <a:srgbClr val="164869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Regular progress updates by Member States and monitoring of the Action Plan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Effective functioning of regional and thematic networks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rgbClr val="164869"/>
              </a:solidFill>
            </a:endParaRPr>
          </a:p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4318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7721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7058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93296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93296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9329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372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3722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955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955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955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7721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772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dirty="0" smtClean="0">
                <a:solidFill>
                  <a:srgbClr val="164B69"/>
                </a:solidFill>
              </a:rPr>
              <a:t>Strategic Action Area A.</a:t>
            </a:r>
            <a:endParaRPr lang="en-US" sz="1200" dirty="0" smtClean="0">
              <a:solidFill>
                <a:srgbClr val="164869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BRs as models to implement SDGs and Multilateral Environmental Agreements.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Participatory planning and implementation of BRs.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Integration of BRs into relevant legislation, policies and/or programmes.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Research and training to support BR management.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Financial sustainability of BRs.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Effective functioning of the WNBR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BRs as sources and stewards of ecosystem services</a:t>
            </a:r>
          </a:p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rgbClr val="164B69"/>
                </a:solidFill>
              </a:rPr>
              <a:t>Strategic Action Area B.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Effective BR managers and engaged stakeholders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Inclusive regional and thematic networks with adequate resources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Effective regional and thematic level collaboration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Visibility of regional and thematic networks and their 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Transnational and transboundary cooperation between BRs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 Active and open interdisciplinary network of scientists/knowledge holders sharing MAB vision and mission</a:t>
            </a:r>
          </a:p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rgbClr val="164B69"/>
                </a:solidFill>
              </a:rPr>
              <a:t>Strategic Action Area 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Adequate resources for the MAB programme and the WNBR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MAB as a key partner within UNESCO and other international organizations and relevant conventions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BRs and regional networks generating their own revenues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MAB as a key partner of the private sector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MAB as a contributor to the objectives of national, regional funding programs.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Entrepreneurs and social enterprises contribute to BR 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Enhanced synergies between BRs</a:t>
            </a:r>
          </a:p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 smtClean="0">
              <a:solidFill>
                <a:srgbClr val="164B69"/>
              </a:solidFill>
            </a:endParaRPr>
          </a:p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rgbClr val="164B69"/>
                </a:solidFill>
              </a:rPr>
              <a:t>Strategic Action Area 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Full availability of MAB documents, data, information and other material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Increased awareness of all aspects of the MAB Programme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Broader engagement and outreach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 smtClean="0">
              <a:solidFill>
                <a:srgbClr val="164869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dirty="0" smtClean="0">
                <a:solidFill>
                  <a:srgbClr val="164B69"/>
                </a:solidFill>
              </a:rPr>
              <a:t>Strategic Action Area 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Strong support for the implementation of the MAB programme from the governments of Member States</a:t>
            </a:r>
            <a:endParaRPr lang="en-US" sz="800" dirty="0" smtClean="0">
              <a:solidFill>
                <a:srgbClr val="164869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MAB National Committees have a trans-disciplinary membership</a:t>
            </a:r>
            <a:endParaRPr lang="en-US" sz="800" dirty="0" smtClean="0">
              <a:solidFill>
                <a:srgbClr val="164869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Regular progress updates by Member States and monitoring of the Action Plan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64869"/>
                </a:solidFill>
              </a:rPr>
              <a:t>Effective functioning of regional and thematic networks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rgbClr val="164869"/>
              </a:solidFill>
            </a:endParaRPr>
          </a:p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lvl="0" indent="0" defTabSz="456879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431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685800" y="1905000"/>
            <a:ext cx="7543800" cy="2593975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r>
              <a:t>Title Text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sz="quarter" idx="1"/>
          </p:nvPr>
        </p:nvSpPr>
        <p:spPr>
          <a:xfrm>
            <a:off x="685800" y="4572000"/>
            <a:ext cx="646176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hape 1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34944D-E4B6-41EC-A586-372B4A0180A3}" type="slidenum">
              <a:rPr lang="en-AU" altLang="fr-FR"/>
              <a:pPr/>
              <a:t>‹#›</a:t>
            </a:fld>
            <a:endParaRPr lang="en-AU" altLang="fr-FR"/>
          </a:p>
        </p:txBody>
      </p:sp>
    </p:spTree>
    <p:extLst>
      <p:ext uri="{BB962C8B-B14F-4D97-AF65-F5344CB8AC3E}">
        <p14:creationId xmlns:p14="http://schemas.microsoft.com/office/powerpoint/2010/main" val="2437011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5000">
              <a:srgbClr val="FFFFFF"/>
            </a:gs>
            <a:gs pos="100000">
              <a:srgbClr val="D9D9D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rgbClr val="4CA13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Shape 3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rgbClr val="60B22E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8531788" y="5704205"/>
            <a:ext cx="548640" cy="285750"/>
          </a:xfrm>
          <a:prstGeom prst="rect">
            <a:avLst/>
          </a:prstGeom>
          <a:ln w="19050">
            <a:solidFill>
              <a:srgbClr val="FFFFFF"/>
            </a:solidFill>
          </a:ln>
        </p:spPr>
        <p:txBody>
          <a:bodyPr lIns="0" tIns="0" rIns="0" bIns="0" anchor="ctr">
            <a:spAutoFit/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xmlns:p14="http://schemas.microsoft.com/office/powerpoint/2010/main" spd="med"/>
  <p:hf hdr="0" ftr="0" dt="0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ln>
            <a:noFill/>
          </a:ln>
          <a:solidFill>
            <a:srgbClr val="4CA139"/>
          </a:solidFill>
          <a:uFillTx/>
          <a:latin typeface="Cambria"/>
          <a:ea typeface="Cambria"/>
          <a:cs typeface="Cambria"/>
          <a:sym typeface="Cambria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ln>
            <a:noFill/>
          </a:ln>
          <a:solidFill>
            <a:srgbClr val="04617B"/>
          </a:solidFill>
          <a:uFillTx/>
          <a:latin typeface="Cambria"/>
          <a:ea typeface="Cambria"/>
          <a:cs typeface="Cambria"/>
          <a:sym typeface="Cambria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ln>
            <a:noFill/>
          </a:ln>
          <a:solidFill>
            <a:srgbClr val="04617B"/>
          </a:solidFill>
          <a:uFillTx/>
          <a:latin typeface="Cambria"/>
          <a:ea typeface="Cambria"/>
          <a:cs typeface="Cambria"/>
          <a:sym typeface="Cambria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ln>
            <a:noFill/>
          </a:ln>
          <a:solidFill>
            <a:srgbClr val="04617B"/>
          </a:solidFill>
          <a:uFillTx/>
          <a:latin typeface="Cambria"/>
          <a:ea typeface="Cambria"/>
          <a:cs typeface="Cambria"/>
          <a:sym typeface="Cambria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ln>
            <a:noFill/>
          </a:ln>
          <a:solidFill>
            <a:srgbClr val="04617B"/>
          </a:solidFill>
          <a:uFillTx/>
          <a:latin typeface="Cambria"/>
          <a:ea typeface="Cambria"/>
          <a:cs typeface="Cambria"/>
          <a:sym typeface="Cambria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ln>
            <a:noFill/>
          </a:ln>
          <a:solidFill>
            <a:srgbClr val="04617B"/>
          </a:solidFill>
          <a:uFillTx/>
          <a:latin typeface="Cambria"/>
          <a:ea typeface="Cambria"/>
          <a:cs typeface="Cambria"/>
          <a:sym typeface="Cambria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ln>
            <a:noFill/>
          </a:ln>
          <a:solidFill>
            <a:srgbClr val="04617B"/>
          </a:solidFill>
          <a:uFillTx/>
          <a:latin typeface="Cambria"/>
          <a:ea typeface="Cambria"/>
          <a:cs typeface="Cambria"/>
          <a:sym typeface="Cambria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ln>
            <a:noFill/>
          </a:ln>
          <a:solidFill>
            <a:srgbClr val="04617B"/>
          </a:solidFill>
          <a:uFillTx/>
          <a:latin typeface="Cambria"/>
          <a:ea typeface="Cambria"/>
          <a:cs typeface="Cambria"/>
          <a:sym typeface="Cambria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ln>
            <a:noFill/>
          </a:ln>
          <a:solidFill>
            <a:srgbClr val="04617B"/>
          </a:solidFill>
          <a:uFillTx/>
          <a:latin typeface="Cambria"/>
          <a:ea typeface="Cambria"/>
          <a:cs typeface="Cambria"/>
          <a:sym typeface="Cambria"/>
        </a:defRPr>
      </a:lvl9pPr>
    </p:titleStyle>
    <p:bodyStyle>
      <a:lvl1pPr marL="342900" marR="0" indent="-2286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662940" marR="0" indent="-25145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056639" marR="0" indent="-279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365885" marR="0" indent="-314325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1685108" marR="0" indent="-359228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184186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202474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2207623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239050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hyperlink" Target="http://www.google.fr/url?sa=i&amp;rct=j&amp;q=&amp;esrc=s&amp;source=images&amp;cd=&amp;ved=0ahUKEwi1_d_ywbLTAhVBbBoKHS8RBmkQjRwIBw&amp;url=http://www.europeangeoparks.org/?p=5085&amp;psig=AFQjCNFuJRlHKrOOHBiKH-kdGGU9fwbGMA&amp;ust=1492759776940645" TargetMode="External"/><Relationship Id="rId5" Type="http://schemas.openxmlformats.org/officeDocument/2006/relationships/image" Target="../media/image2.jpe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jpeg"/><Relationship Id="rId5" Type="http://schemas.openxmlformats.org/officeDocument/2006/relationships/image" Target="../media/image1.png"/><Relationship Id="rId6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1.png"/><Relationship Id="rId6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10.JPG"/><Relationship Id="rId5" Type="http://schemas.openxmlformats.org/officeDocument/2006/relationships/image" Target="../media/image11.jpeg"/><Relationship Id="rId6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/>
          </p:cNvSpPr>
          <p:nvPr>
            <p:ph type="ctrTitle"/>
          </p:nvPr>
        </p:nvSpPr>
        <p:spPr>
          <a:xfrm>
            <a:off x="1050970" y="1712283"/>
            <a:ext cx="7042061" cy="214876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ctr" defTabSz="886968">
              <a:defRPr sz="4656" b="1" spc="-97">
                <a:latin typeface="Britannic Bold"/>
                <a:ea typeface="Britannic Bold"/>
                <a:cs typeface="Britannic Bold"/>
                <a:sym typeface="Britannic Bold"/>
              </a:defRPr>
            </a:pP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sz="3200" spc="-97" dirty="0"/>
          </a:p>
        </p:txBody>
      </p:sp>
      <p:sp>
        <p:nvSpPr>
          <p:cNvPr id="117" name="Shape 117"/>
          <p:cNvSpPr/>
          <p:nvPr/>
        </p:nvSpPr>
        <p:spPr>
          <a:xfrm>
            <a:off x="1050971" y="5589240"/>
            <a:ext cx="7193438" cy="1169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2800" b="1">
                <a:solidFill>
                  <a:srgbClr val="04617B"/>
                </a:solidFill>
                <a:latin typeface="Britannic Bold"/>
                <a:ea typeface="Britannic Bold"/>
                <a:cs typeface="Britannic Bold"/>
                <a:sym typeface="Britannic Bold"/>
              </a:defRPr>
            </a:pPr>
            <a:r>
              <a:rPr lang="en-US" sz="1400" dirty="0" smtClean="0">
                <a:solidFill>
                  <a:srgbClr val="164869"/>
                </a:solidFill>
              </a:rPr>
              <a:t>Dr. Miguel Clüsener-Godt</a:t>
            </a:r>
          </a:p>
          <a:p>
            <a:pPr algn="ctr">
              <a:defRPr sz="2800" b="1">
                <a:solidFill>
                  <a:srgbClr val="04617B"/>
                </a:solidFill>
                <a:latin typeface="Britannic Bold"/>
                <a:ea typeface="Britannic Bold"/>
                <a:cs typeface="Britannic Bold"/>
                <a:sym typeface="Britannic Bold"/>
              </a:defRPr>
            </a:pPr>
            <a:r>
              <a:rPr lang="en-US" sz="1400" dirty="0" smtClean="0">
                <a:solidFill>
                  <a:srgbClr val="164869"/>
                </a:solidFill>
              </a:rPr>
              <a:t>Chief of Section on MAB Research and Policy: Ecology and Biodiversity</a:t>
            </a:r>
            <a:endParaRPr lang="en-US" sz="1400" dirty="0">
              <a:solidFill>
                <a:srgbClr val="164869"/>
              </a:solidFill>
            </a:endParaRPr>
          </a:p>
          <a:p>
            <a:pPr algn="ctr">
              <a:defRPr sz="2800" b="1">
                <a:solidFill>
                  <a:srgbClr val="04617B"/>
                </a:solidFill>
                <a:latin typeface="Britannic Bold"/>
                <a:ea typeface="Britannic Bold"/>
                <a:cs typeface="Britannic Bold"/>
                <a:sym typeface="Britannic Bold"/>
              </a:defRPr>
            </a:pPr>
            <a:r>
              <a:rPr lang="en-US" sz="1400" dirty="0" smtClean="0">
                <a:solidFill>
                  <a:srgbClr val="164869"/>
                </a:solidFill>
              </a:rPr>
              <a:t>Division </a:t>
            </a:r>
            <a:r>
              <a:rPr lang="en-US" sz="1400" dirty="0">
                <a:solidFill>
                  <a:srgbClr val="164869"/>
                </a:solidFill>
              </a:rPr>
              <a:t>of Ecological and Earth Sciences</a:t>
            </a:r>
          </a:p>
          <a:p>
            <a:pPr algn="ctr">
              <a:defRPr sz="2800" b="1">
                <a:solidFill>
                  <a:srgbClr val="04617B"/>
                </a:solidFill>
                <a:latin typeface="Britannic Bold"/>
                <a:ea typeface="Britannic Bold"/>
                <a:cs typeface="Britannic Bold"/>
                <a:sym typeface="Britannic Bold"/>
              </a:defRPr>
            </a:pPr>
            <a:r>
              <a:rPr lang="en-US" sz="1400" dirty="0" smtClean="0">
                <a:solidFill>
                  <a:srgbClr val="164869"/>
                </a:solidFill>
              </a:rPr>
              <a:t>Natural </a:t>
            </a:r>
            <a:r>
              <a:rPr lang="en-US" sz="1400" dirty="0">
                <a:solidFill>
                  <a:srgbClr val="164869"/>
                </a:solidFill>
              </a:rPr>
              <a:t>Sciences </a:t>
            </a:r>
            <a:r>
              <a:rPr lang="en-US" sz="1400" dirty="0" smtClean="0">
                <a:solidFill>
                  <a:srgbClr val="164869"/>
                </a:solidFill>
              </a:rPr>
              <a:t>Sector</a:t>
            </a:r>
          </a:p>
          <a:p>
            <a:pPr algn="ctr">
              <a:defRPr sz="2800" b="1">
                <a:solidFill>
                  <a:srgbClr val="04617B"/>
                </a:solidFill>
                <a:latin typeface="Britannic Bold"/>
                <a:ea typeface="Britannic Bold"/>
                <a:cs typeface="Britannic Bold"/>
                <a:sym typeface="Britannic Bold"/>
              </a:defRPr>
            </a:pPr>
            <a:r>
              <a:rPr lang="en-US" sz="1400" dirty="0" smtClean="0">
                <a:solidFill>
                  <a:srgbClr val="164869"/>
                </a:solidFill>
              </a:rPr>
              <a:t>UNESCO</a:t>
            </a:r>
            <a:endParaRPr lang="fr-FR" sz="1400" dirty="0" smtClean="0">
              <a:solidFill>
                <a:srgbClr val="164869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</a:t>
            </a:fld>
            <a:endParaRPr lang="fr-FR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48677" y="3339891"/>
            <a:ext cx="7992888" cy="10081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Autofit/>
          </a:bodyPr>
          <a:lstStyle>
            <a:lvl1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0" i="0" u="none" strike="noStrike" cap="none" spc="-100" baseline="0">
                <a:ln>
                  <a:noFill/>
                </a:ln>
                <a:solidFill>
                  <a:srgbClr val="4CA139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algn="ctr" hangingPunct="1"/>
            <a:r>
              <a:rPr lang="en-GB" sz="3200" b="1" spc="0" dirty="0">
                <a:solidFill>
                  <a:srgbClr val="136A9F"/>
                </a:solidFill>
                <a:latin typeface="Britannic Bold" panose="020B0903060703020204" pitchFamily="34" charset="0"/>
                <a:ea typeface="Britannic Bold"/>
                <a:cs typeface="Britannic Bold"/>
                <a:sym typeface="Calibri"/>
              </a:rPr>
              <a:t>Biosphere Reserves and Global </a:t>
            </a:r>
            <a:r>
              <a:rPr lang="en-GB" sz="3200" b="1" spc="0" dirty="0" smtClean="0">
                <a:solidFill>
                  <a:srgbClr val="136A9F"/>
                </a:solidFill>
                <a:latin typeface="Britannic Bold" panose="020B0903060703020204" pitchFamily="34" charset="0"/>
                <a:ea typeface="Britannic Bold"/>
                <a:cs typeface="Britannic Bold"/>
                <a:sym typeface="Calibri"/>
              </a:rPr>
              <a:t>Geoparks: UNESCO tools to achieve the SDGs</a:t>
            </a:r>
            <a:r>
              <a:rPr lang="en-US" sz="3200" b="1" dirty="0" smtClean="0">
                <a:solidFill>
                  <a:srgbClr val="136A9F"/>
                </a:solidFill>
                <a:latin typeface="Britannic Bold" panose="020B0903060703020204" pitchFamily="34" charset="0"/>
              </a:rPr>
              <a:t> </a:t>
            </a:r>
          </a:p>
          <a:p>
            <a:pPr algn="ctr" hangingPunct="1"/>
            <a:r>
              <a:rPr lang="en-US" sz="3200" b="1" dirty="0" smtClean="0">
                <a:solidFill>
                  <a:srgbClr val="136A9F"/>
                </a:solidFill>
                <a:latin typeface="Britannic Bold" panose="020B0903060703020204" pitchFamily="34" charset="0"/>
              </a:rPr>
              <a:t>and </a:t>
            </a:r>
            <a:r>
              <a:rPr lang="en-US" sz="3200" b="1" dirty="0">
                <a:solidFill>
                  <a:srgbClr val="136A9F"/>
                </a:solidFill>
                <a:latin typeface="Britannic Bold" panose="020B0903060703020204" pitchFamily="34" charset="0"/>
              </a:rPr>
              <a:t>to Climate Action SDG 13 and Life on Land, SDG 15</a:t>
            </a:r>
            <a:endParaRPr lang="en-GB" sz="3200" b="1" spc="0" dirty="0">
              <a:solidFill>
                <a:srgbClr val="136A9F"/>
              </a:solidFill>
              <a:latin typeface="Britannic Bold" panose="020B0903060703020204" pitchFamily="34" charset="0"/>
              <a:ea typeface="Britannic Bold"/>
              <a:cs typeface="Britannic Bold"/>
              <a:sym typeface="Calibri"/>
            </a:endParaRPr>
          </a:p>
        </p:txBody>
      </p:sp>
      <p:pic>
        <p:nvPicPr>
          <p:cNvPr id="9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75"/>
          <a:stretch/>
        </p:blipFill>
        <p:spPr>
          <a:xfrm>
            <a:off x="370742" y="548680"/>
            <a:ext cx="2376264" cy="1439000"/>
          </a:xfrm>
          <a:prstGeom prst="rect">
            <a:avLst/>
          </a:prstGeom>
        </p:spPr>
      </p:pic>
      <p:pic>
        <p:nvPicPr>
          <p:cNvPr id="11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21"/>
          <a:stretch/>
        </p:blipFill>
        <p:spPr>
          <a:xfrm>
            <a:off x="3936197" y="573338"/>
            <a:ext cx="845661" cy="1509650"/>
          </a:xfrm>
          <a:prstGeom prst="rect">
            <a:avLst/>
          </a:prstGeom>
        </p:spPr>
      </p:pic>
      <p:pic>
        <p:nvPicPr>
          <p:cNvPr id="10" name="irc_mi" descr="Résultat de recherche d'images pour &quot;logo UNESCO global geoparks&quot;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741862"/>
            <a:ext cx="2808312" cy="11899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50" y="4509120"/>
            <a:ext cx="1212850" cy="9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450" y="4437112"/>
            <a:ext cx="927100" cy="9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3851" y="4348003"/>
            <a:ext cx="1152525" cy="9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/>
        </p:nvSpPr>
        <p:spPr>
          <a:xfrm rot="16200000">
            <a:off x="7586909" y="4093141"/>
            <a:ext cx="236728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DBF5F9"/>
                </a:solidFill>
              </a:defRPr>
            </a:lvl1pPr>
          </a:lstStyle>
          <a:p>
            <a:endParaRPr dirty="0"/>
          </a:p>
        </p:txBody>
      </p:sp>
      <p:sp>
        <p:nvSpPr>
          <p:cNvPr id="117" name="Shape 117"/>
          <p:cNvSpPr/>
          <p:nvPr/>
        </p:nvSpPr>
        <p:spPr>
          <a:xfrm>
            <a:off x="1208641" y="1412776"/>
            <a:ext cx="7107775" cy="4291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2800" b="1">
                <a:solidFill>
                  <a:srgbClr val="04617B"/>
                </a:solidFill>
                <a:latin typeface="Britannic Bold"/>
                <a:ea typeface="Britannic Bold"/>
                <a:cs typeface="Britannic Bold"/>
                <a:sym typeface="Britannic Bold"/>
              </a:defRPr>
            </a:pPr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10</a:t>
            </a:fld>
            <a:endParaRPr lang="fr-FR"/>
          </a:p>
        </p:txBody>
      </p:sp>
      <p:pic>
        <p:nvPicPr>
          <p:cNvPr id="11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6" y="161254"/>
            <a:ext cx="1224136" cy="5502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36" y="3573016"/>
            <a:ext cx="7776864" cy="24622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164B69"/>
                </a:solidFill>
              </a:rPr>
              <a:t>Supports Member States to conserve biodiversity, enhance ecosystem services and foster the sustainable use of natural resources.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164B69"/>
                </a:solidFill>
              </a:rPr>
              <a:t>Facilitate sustainability science, education for sustainable development and capacity building.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164B69"/>
                </a:solidFill>
              </a:rPr>
              <a:t>Support mitigation and adaptation to climate change and other aspects of global environmental change.</a:t>
            </a:r>
            <a:endParaRPr lang="en-GB" sz="2200" dirty="0">
              <a:solidFill>
                <a:srgbClr val="164B69"/>
              </a:solidFill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1331640" y="116632"/>
            <a:ext cx="6912665" cy="6211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Autofit/>
          </a:bodyPr>
          <a:lstStyle>
            <a:lvl1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0" i="0" u="none" strike="noStrike" cap="none" spc="-100" baseline="0">
                <a:ln>
                  <a:noFill/>
                </a:ln>
                <a:solidFill>
                  <a:srgbClr val="4CA139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algn="ctr" hangingPunct="1"/>
            <a:r>
              <a:rPr lang="es-ES_tradnl" sz="25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New MAB </a:t>
            </a:r>
            <a:r>
              <a:rPr lang="es-ES_tradnl" sz="2500" b="1" spc="0" dirty="0" err="1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Strategy</a:t>
            </a:r>
            <a:r>
              <a:rPr lang="es-ES_tradnl" sz="25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 2015</a:t>
            </a:r>
            <a:r>
              <a:rPr lang="es-ES_tradnl" sz="2500" b="1" spc="0" dirty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-2025</a:t>
            </a:r>
          </a:p>
        </p:txBody>
      </p:sp>
      <p:pic>
        <p:nvPicPr>
          <p:cNvPr id="2" name="Image 1" descr="AAEAAQAAAAAAAAJSAAAAJGMyMTBhZjE0LWU0NDMtNGUwMC04ODg1LWJlNmRmZTE3N2U0Yw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5" b="3547"/>
          <a:stretch/>
        </p:blipFill>
        <p:spPr>
          <a:xfrm>
            <a:off x="1043608" y="855225"/>
            <a:ext cx="6808564" cy="215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0657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/>
        </p:nvSpPr>
        <p:spPr>
          <a:xfrm rot="16200000">
            <a:off x="7586909" y="4093141"/>
            <a:ext cx="236728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DBF5F9"/>
                </a:solidFill>
              </a:defRPr>
            </a:lvl1pPr>
          </a:lstStyle>
          <a:p>
            <a:endParaRPr dirty="0"/>
          </a:p>
        </p:txBody>
      </p:sp>
      <p:sp>
        <p:nvSpPr>
          <p:cNvPr id="117" name="Shape 117"/>
          <p:cNvSpPr/>
          <p:nvPr/>
        </p:nvSpPr>
        <p:spPr>
          <a:xfrm>
            <a:off x="1208641" y="1412776"/>
            <a:ext cx="7107775" cy="4291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2800" b="1">
                <a:solidFill>
                  <a:srgbClr val="04617B"/>
                </a:solidFill>
                <a:latin typeface="Britannic Bold"/>
                <a:ea typeface="Britannic Bold"/>
                <a:cs typeface="Britannic Bold"/>
                <a:sym typeface="Britannic Bold"/>
              </a:defRPr>
            </a:pPr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11</a:t>
            </a:fld>
            <a:endParaRPr lang="fr-FR"/>
          </a:p>
        </p:txBody>
      </p:sp>
      <p:sp>
        <p:nvSpPr>
          <p:cNvPr id="10" name="Shape 115"/>
          <p:cNvSpPr/>
          <p:nvPr/>
        </p:nvSpPr>
        <p:spPr>
          <a:xfrm>
            <a:off x="1286692" y="1004788"/>
            <a:ext cx="7793736" cy="276999"/>
          </a:xfrm>
          <a:prstGeom prst="rect">
            <a:avLst/>
          </a:prstGeom>
          <a:solidFill>
            <a:srgbClr val="60B22E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2627784" y="260648"/>
            <a:ext cx="4104456" cy="515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Autofit/>
          </a:bodyPr>
          <a:lstStyle>
            <a:lvl1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0" i="0" u="none" strike="noStrike" cap="none" spc="-100" baseline="0">
                <a:ln>
                  <a:noFill/>
                </a:ln>
                <a:solidFill>
                  <a:srgbClr val="4CA139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hangingPunct="1"/>
            <a:r>
              <a:rPr lang="en-US" sz="27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UNESCO Global </a:t>
            </a:r>
            <a:r>
              <a:rPr lang="en-US" sz="2700" b="1" spc="0" dirty="0" err="1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Geoparks</a:t>
            </a:r>
            <a:endParaRPr lang="en-US" sz="2700" b="1" spc="0" dirty="0">
              <a:solidFill>
                <a:srgbClr val="164869"/>
              </a:solidFill>
              <a:latin typeface="Britannic Bold"/>
              <a:ea typeface="Britannic Bold"/>
              <a:cs typeface="Britannic Bold"/>
              <a:sym typeface="Calibri"/>
            </a:endParaRPr>
          </a:p>
        </p:txBody>
      </p:sp>
      <p:sp>
        <p:nvSpPr>
          <p:cNvPr id="17" name="TextBox 18"/>
          <p:cNvSpPr txBox="1"/>
          <p:nvPr/>
        </p:nvSpPr>
        <p:spPr>
          <a:xfrm>
            <a:off x="107504" y="3789040"/>
            <a:ext cx="8424936" cy="28007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n-US" sz="2200" dirty="0">
                <a:solidFill>
                  <a:srgbClr val="164B69"/>
                </a:solidFill>
              </a:rPr>
              <a:t>S</a:t>
            </a:r>
            <a:r>
              <a:rPr lang="en-US" sz="2200" dirty="0" smtClean="0">
                <a:solidFill>
                  <a:srgbClr val="164B69"/>
                </a:solidFill>
              </a:rPr>
              <a:t>ingle</a:t>
            </a:r>
            <a:r>
              <a:rPr lang="en-US" sz="2200" dirty="0">
                <a:solidFill>
                  <a:srgbClr val="164B69"/>
                </a:solidFill>
              </a:rPr>
              <a:t>, unified geographical areas where sites </a:t>
            </a:r>
            <a:r>
              <a:rPr lang="en-US" sz="2200" dirty="0" smtClean="0">
                <a:solidFill>
                  <a:srgbClr val="164B69"/>
                </a:solidFill>
              </a:rPr>
              <a:t>of </a:t>
            </a:r>
            <a:r>
              <a:rPr lang="en-US" sz="2200" dirty="0">
                <a:solidFill>
                  <a:srgbClr val="164B69"/>
                </a:solidFill>
              </a:rPr>
              <a:t>international geological significance are managed with a holistic concept of protection, education and sustainable development</a:t>
            </a:r>
            <a:r>
              <a:rPr lang="en-US" sz="2200" dirty="0" smtClean="0">
                <a:solidFill>
                  <a:srgbClr val="164B69"/>
                </a:solidFill>
              </a:rPr>
              <a:t>.</a:t>
            </a:r>
          </a:p>
          <a:p>
            <a:endParaRPr lang="en-US" sz="2200" dirty="0">
              <a:solidFill>
                <a:srgbClr val="164B69"/>
              </a:solidFill>
            </a:endParaRPr>
          </a:p>
          <a:p>
            <a:r>
              <a:rPr lang="en-US" sz="2200" dirty="0" smtClean="0">
                <a:solidFill>
                  <a:srgbClr val="164B69"/>
                </a:solidFill>
              </a:rPr>
              <a:t>A </a:t>
            </a:r>
            <a:r>
              <a:rPr lang="en-US" sz="2200" dirty="0" err="1" smtClean="0">
                <a:solidFill>
                  <a:srgbClr val="164B69"/>
                </a:solidFill>
              </a:rPr>
              <a:t>Geopark</a:t>
            </a:r>
            <a:r>
              <a:rPr lang="en-US" sz="2200" dirty="0" smtClean="0">
                <a:solidFill>
                  <a:srgbClr val="164B69"/>
                </a:solidFill>
              </a:rPr>
              <a:t> uses </a:t>
            </a:r>
            <a:r>
              <a:rPr lang="en-US" sz="2200" dirty="0">
                <a:solidFill>
                  <a:srgbClr val="164B69"/>
                </a:solidFill>
              </a:rPr>
              <a:t>its geological heritage, in connection with all other aspects of the area’s natural and cultural heritage, to enhance awareness and understanding of key issues facing </a:t>
            </a:r>
            <a:r>
              <a:rPr lang="en-US" sz="2200" dirty="0" smtClean="0">
                <a:solidFill>
                  <a:srgbClr val="164B69"/>
                </a:solidFill>
              </a:rPr>
              <a:t>society, </a:t>
            </a:r>
            <a:r>
              <a:rPr lang="en-US" sz="2200" dirty="0">
                <a:solidFill>
                  <a:srgbClr val="164B69"/>
                </a:solidFill>
              </a:rPr>
              <a:t>mitigating the effects of climate change and reducing the impact of natural disasters.</a:t>
            </a:r>
          </a:p>
        </p:txBody>
      </p:sp>
      <p:pic>
        <p:nvPicPr>
          <p:cNvPr id="2" name="Image 1" descr="W020110121331736609984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60"/>
          <a:stretch/>
        </p:blipFill>
        <p:spPr>
          <a:xfrm>
            <a:off x="1475656" y="1412776"/>
            <a:ext cx="6156176" cy="2025043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2017"/>
            <a:ext cx="1717310" cy="72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7425651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/>
        </p:nvSpPr>
        <p:spPr>
          <a:xfrm rot="16200000">
            <a:off x="7586909" y="4093141"/>
            <a:ext cx="236728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DBF5F9"/>
                </a:solidFill>
              </a:defRPr>
            </a:lvl1pPr>
          </a:lstStyle>
          <a:p>
            <a:endParaRPr dirty="0"/>
          </a:p>
        </p:txBody>
      </p:sp>
      <p:sp>
        <p:nvSpPr>
          <p:cNvPr id="117" name="Shape 117"/>
          <p:cNvSpPr/>
          <p:nvPr/>
        </p:nvSpPr>
        <p:spPr>
          <a:xfrm>
            <a:off x="1208641" y="1412776"/>
            <a:ext cx="7107775" cy="4291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2800" b="1">
                <a:solidFill>
                  <a:srgbClr val="04617B"/>
                </a:solidFill>
                <a:latin typeface="Britannic Bold"/>
                <a:ea typeface="Britannic Bold"/>
                <a:cs typeface="Britannic Bold"/>
                <a:sym typeface="Britannic Bold"/>
              </a:defRPr>
            </a:pPr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12</a:t>
            </a:fld>
            <a:endParaRPr lang="fr-FR"/>
          </a:p>
        </p:txBody>
      </p:sp>
      <p:sp>
        <p:nvSpPr>
          <p:cNvPr id="10" name="Shape 115"/>
          <p:cNvSpPr/>
          <p:nvPr/>
        </p:nvSpPr>
        <p:spPr>
          <a:xfrm>
            <a:off x="1286692" y="1004788"/>
            <a:ext cx="7793736" cy="276999"/>
          </a:xfrm>
          <a:prstGeom prst="rect">
            <a:avLst/>
          </a:prstGeom>
          <a:solidFill>
            <a:srgbClr val="60B22E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2627784" y="260648"/>
            <a:ext cx="4104456" cy="515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Autofit/>
          </a:bodyPr>
          <a:lstStyle>
            <a:lvl1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0" i="0" u="none" strike="noStrike" cap="none" spc="-100" baseline="0">
                <a:ln>
                  <a:noFill/>
                </a:ln>
                <a:solidFill>
                  <a:srgbClr val="4CA139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hangingPunct="1"/>
            <a:r>
              <a:rPr lang="en-US" sz="27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UNESCO Global </a:t>
            </a:r>
            <a:r>
              <a:rPr lang="en-US" sz="2700" b="1" spc="0" dirty="0" err="1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Geoparks</a:t>
            </a:r>
            <a:endParaRPr lang="en-US" sz="2700" b="1" spc="0" dirty="0">
              <a:solidFill>
                <a:srgbClr val="164869"/>
              </a:solidFill>
              <a:latin typeface="Britannic Bold"/>
              <a:ea typeface="Britannic Bold"/>
              <a:cs typeface="Britannic Bold"/>
              <a:sym typeface="Calibri"/>
            </a:endParaRPr>
          </a:p>
        </p:txBody>
      </p:sp>
      <p:sp>
        <p:nvSpPr>
          <p:cNvPr id="17" name="TextBox 18"/>
          <p:cNvSpPr txBox="1"/>
          <p:nvPr/>
        </p:nvSpPr>
        <p:spPr>
          <a:xfrm>
            <a:off x="107504" y="3789040"/>
            <a:ext cx="8424936" cy="28007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200" dirty="0">
                <a:solidFill>
                  <a:srgbClr val="164B69"/>
                </a:solidFill>
              </a:rPr>
              <a:t>I</a:t>
            </a:r>
            <a:r>
              <a:rPr lang="en-US" sz="2200" dirty="0" smtClean="0">
                <a:solidFill>
                  <a:srgbClr val="164B69"/>
                </a:solidFill>
              </a:rPr>
              <a:t>n </a:t>
            </a:r>
            <a:r>
              <a:rPr lang="en-US" sz="2200" dirty="0">
                <a:solidFill>
                  <a:srgbClr val="164B69"/>
                </a:solidFill>
              </a:rPr>
              <a:t>2004, 17 European and 8 Chinese </a:t>
            </a:r>
            <a:r>
              <a:rPr lang="en-US" sz="2200" dirty="0" err="1">
                <a:solidFill>
                  <a:srgbClr val="164B69"/>
                </a:solidFill>
              </a:rPr>
              <a:t>geoparks</a:t>
            </a:r>
            <a:r>
              <a:rPr lang="en-US" sz="2200" dirty="0">
                <a:solidFill>
                  <a:srgbClr val="164B69"/>
                </a:solidFill>
              </a:rPr>
              <a:t> came together at UNESCO headquarters in Paris to form the Global </a:t>
            </a:r>
            <a:r>
              <a:rPr lang="en-US" sz="2200" dirty="0" err="1">
                <a:solidFill>
                  <a:srgbClr val="164B69"/>
                </a:solidFill>
              </a:rPr>
              <a:t>Geoparks</a:t>
            </a:r>
            <a:r>
              <a:rPr lang="en-US" sz="2200" dirty="0">
                <a:solidFill>
                  <a:srgbClr val="164B69"/>
                </a:solidFill>
              </a:rPr>
              <a:t> </a:t>
            </a:r>
            <a:r>
              <a:rPr lang="en-US" sz="2200" dirty="0" smtClean="0">
                <a:solidFill>
                  <a:srgbClr val="164B69"/>
                </a:solidFill>
              </a:rPr>
              <a:t>Network.</a:t>
            </a:r>
          </a:p>
          <a:p>
            <a:endParaRPr lang="en-US" sz="2200" dirty="0" smtClean="0">
              <a:solidFill>
                <a:srgbClr val="164B69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en-US" sz="2200" dirty="0">
                <a:solidFill>
                  <a:srgbClr val="164B69"/>
                </a:solidFill>
              </a:rPr>
              <a:t>During the 38th session of UNESCO’s </a:t>
            </a:r>
            <a:r>
              <a:rPr lang="en-US" sz="2200" dirty="0" smtClean="0">
                <a:solidFill>
                  <a:srgbClr val="164B69"/>
                </a:solidFill>
              </a:rPr>
              <a:t>GC in </a:t>
            </a:r>
            <a:r>
              <a:rPr lang="en-US" sz="2200" dirty="0">
                <a:solidFill>
                  <a:srgbClr val="164B69"/>
                </a:solidFill>
              </a:rPr>
              <a:t>2015, </a:t>
            </a:r>
            <a:r>
              <a:rPr lang="en-US" sz="2200" dirty="0" smtClean="0">
                <a:solidFill>
                  <a:srgbClr val="164B69"/>
                </a:solidFill>
              </a:rPr>
              <a:t>Member </a:t>
            </a:r>
            <a:r>
              <a:rPr lang="en-US" sz="2200" dirty="0">
                <a:solidFill>
                  <a:srgbClr val="164B69"/>
                </a:solidFill>
              </a:rPr>
              <a:t>States of UNESCO ratified the creation of a new label, the UNESCO Global </a:t>
            </a:r>
            <a:r>
              <a:rPr lang="en-US" sz="2200" dirty="0" err="1">
                <a:solidFill>
                  <a:srgbClr val="164B69"/>
                </a:solidFill>
              </a:rPr>
              <a:t>Geoparks</a:t>
            </a:r>
            <a:r>
              <a:rPr lang="en-US" sz="2200" dirty="0">
                <a:solidFill>
                  <a:srgbClr val="164B69"/>
                </a:solidFill>
              </a:rPr>
              <a:t>.  </a:t>
            </a:r>
            <a:endParaRPr lang="en-US" sz="2200" dirty="0" smtClean="0">
              <a:solidFill>
                <a:srgbClr val="164B69"/>
              </a:solidFill>
            </a:endParaRPr>
          </a:p>
          <a:p>
            <a:endParaRPr lang="en-US" sz="2200" dirty="0" smtClean="0">
              <a:solidFill>
                <a:srgbClr val="164B69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en-US" sz="2200" dirty="0" smtClean="0">
                <a:solidFill>
                  <a:srgbClr val="164B69"/>
                </a:solidFill>
              </a:rPr>
              <a:t>The Network includes nowadays 120 </a:t>
            </a:r>
            <a:r>
              <a:rPr lang="en-US" sz="2200" dirty="0">
                <a:solidFill>
                  <a:srgbClr val="164B69"/>
                </a:solidFill>
              </a:rPr>
              <a:t>sites in 33 counties. </a:t>
            </a:r>
          </a:p>
        </p:txBody>
      </p:sp>
      <p:pic>
        <p:nvPicPr>
          <p:cNvPr id="4" name="Image 3" descr="Alxa-Desert-Global-Geopark_background副本-696x38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412776"/>
            <a:ext cx="6624736" cy="1944216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1" y="92750"/>
            <a:ext cx="2168576" cy="91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9137162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/>
        </p:nvSpPr>
        <p:spPr>
          <a:xfrm rot="16200000">
            <a:off x="7586909" y="4093141"/>
            <a:ext cx="236728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DBF5F9"/>
                </a:solidFill>
              </a:defRPr>
            </a:lvl1pPr>
          </a:lstStyle>
          <a:p>
            <a:endParaRPr dirty="0"/>
          </a:p>
        </p:txBody>
      </p:sp>
      <p:sp>
        <p:nvSpPr>
          <p:cNvPr id="117" name="Shape 117"/>
          <p:cNvSpPr/>
          <p:nvPr/>
        </p:nvSpPr>
        <p:spPr>
          <a:xfrm>
            <a:off x="1208641" y="1412776"/>
            <a:ext cx="7107775" cy="4291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2800" b="1">
                <a:solidFill>
                  <a:srgbClr val="04617B"/>
                </a:solidFill>
                <a:latin typeface="Britannic Bold"/>
                <a:ea typeface="Britannic Bold"/>
                <a:cs typeface="Britannic Bold"/>
                <a:sym typeface="Britannic Bold"/>
              </a:defRPr>
            </a:pPr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13</a:t>
            </a:fld>
            <a:endParaRPr lang="fr-FR"/>
          </a:p>
        </p:txBody>
      </p:sp>
      <p:pic>
        <p:nvPicPr>
          <p:cNvPr id="11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75"/>
          <a:stretch/>
        </p:blipFill>
        <p:spPr>
          <a:xfrm>
            <a:off x="0" y="116632"/>
            <a:ext cx="1440433" cy="872287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2483768" y="188640"/>
            <a:ext cx="5760640" cy="936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Autofit/>
          </a:bodyPr>
          <a:lstStyle>
            <a:lvl1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0" i="0" u="none" strike="noStrike" cap="none" spc="-100" baseline="0">
                <a:ln>
                  <a:noFill/>
                </a:ln>
                <a:solidFill>
                  <a:srgbClr val="4CA139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algn="ctr" hangingPunct="1"/>
            <a:r>
              <a:rPr lang="en-GB" sz="28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Biosphere Reserves and Global </a:t>
            </a:r>
            <a:r>
              <a:rPr lang="en-GB" sz="2800" b="1" spc="0" dirty="0" err="1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Geoparks</a:t>
            </a:r>
            <a:r>
              <a:rPr lang="en-GB" sz="28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 contributing to SDGs</a:t>
            </a:r>
            <a:endParaRPr lang="en-GB" sz="2800" b="1" spc="0" dirty="0">
              <a:solidFill>
                <a:srgbClr val="164869"/>
              </a:solidFill>
              <a:latin typeface="Britannic Bold"/>
              <a:ea typeface="Britannic Bold"/>
              <a:cs typeface="Britannic Bold"/>
              <a:sym typeface="Calibri"/>
            </a:endParaRPr>
          </a:p>
        </p:txBody>
      </p:sp>
      <p:pic>
        <p:nvPicPr>
          <p:cNvPr id="2" name="Image 1" descr="Action Pla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72816"/>
            <a:ext cx="8237873" cy="4176464"/>
          </a:xfrm>
          <a:prstGeom prst="rect">
            <a:avLst/>
          </a:prstGeom>
        </p:spPr>
      </p:pic>
      <p:pic>
        <p:nvPicPr>
          <p:cNvPr id="9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21"/>
          <a:stretch/>
        </p:blipFill>
        <p:spPr>
          <a:xfrm>
            <a:off x="2051720" y="152910"/>
            <a:ext cx="504056" cy="899826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052737"/>
            <a:ext cx="1404937" cy="594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5582711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/>
        </p:nvSpPr>
        <p:spPr>
          <a:xfrm>
            <a:off x="1208641" y="1412776"/>
            <a:ext cx="7107775" cy="4291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2800" b="1">
                <a:solidFill>
                  <a:srgbClr val="04617B"/>
                </a:solidFill>
                <a:latin typeface="Britannic Bold"/>
                <a:ea typeface="Britannic Bold"/>
                <a:cs typeface="Britannic Bold"/>
                <a:sym typeface="Britannic Bold"/>
              </a:defRPr>
            </a:pPr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14</a:t>
            </a:fld>
            <a:endParaRPr lang="fr-FR"/>
          </a:p>
        </p:txBody>
      </p:sp>
      <p:sp>
        <p:nvSpPr>
          <p:cNvPr id="6" name="TextBox 5"/>
          <p:cNvSpPr txBox="1"/>
          <p:nvPr/>
        </p:nvSpPr>
        <p:spPr>
          <a:xfrm>
            <a:off x="1619672" y="2132856"/>
            <a:ext cx="6768752" cy="1200327"/>
          </a:xfrm>
          <a:prstGeom prst="rect">
            <a:avLst/>
          </a:prstGeom>
          <a:solidFill>
            <a:srgbClr val="DDA73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BRs conserve biodiversity and promote sustainable development  to benefits local people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BRs and </a:t>
            </a:r>
            <a:r>
              <a:rPr lang="en-US" dirty="0" err="1" smtClean="0">
                <a:solidFill>
                  <a:schemeClr val="bg1"/>
                </a:solidFill>
              </a:rPr>
              <a:t>Geoparks</a:t>
            </a:r>
            <a:r>
              <a:rPr lang="en-US" dirty="0" smtClean="0">
                <a:solidFill>
                  <a:schemeClr val="bg1"/>
                </a:solidFill>
              </a:rPr>
              <a:t> promote green/sustainable/social  </a:t>
            </a:r>
            <a:r>
              <a:rPr lang="en-US" dirty="0">
                <a:solidFill>
                  <a:schemeClr val="bg1"/>
                </a:solidFill>
              </a:rPr>
              <a:t>economy </a:t>
            </a:r>
            <a:r>
              <a:rPr lang="en-US" dirty="0" smtClean="0">
                <a:solidFill>
                  <a:schemeClr val="bg1"/>
                </a:solidFill>
              </a:rPr>
              <a:t>initiatives 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/>
          <a:srcRect r="2985"/>
          <a:stretch/>
        </p:blipFill>
        <p:spPr>
          <a:xfrm>
            <a:off x="179511" y="4149080"/>
            <a:ext cx="1415746" cy="1295999"/>
          </a:xfrm>
          <a:prstGeom prst="rect">
            <a:avLst/>
          </a:prstGeom>
        </p:spPr>
      </p:pic>
      <p:pic>
        <p:nvPicPr>
          <p:cNvPr id="29" name="Picture 2" descr="See original imag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07504" y="2060848"/>
            <a:ext cx="1396582" cy="1396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1691680" y="4005064"/>
            <a:ext cx="6711590" cy="1754325"/>
          </a:xfrm>
          <a:prstGeom prst="rect">
            <a:avLst/>
          </a:prstGeom>
          <a:solidFill>
            <a:srgbClr val="C5192D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BRs and GPs establish partnerships with educational </a:t>
            </a:r>
            <a:r>
              <a:rPr lang="en-US" dirty="0">
                <a:solidFill>
                  <a:schemeClr val="bg1"/>
                </a:solidFill>
              </a:rPr>
              <a:t>and </a:t>
            </a:r>
            <a:r>
              <a:rPr lang="en-US" dirty="0" smtClean="0">
                <a:solidFill>
                  <a:schemeClr val="bg1"/>
                </a:solidFill>
              </a:rPr>
              <a:t>training institutions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smtClean="0">
                <a:solidFill>
                  <a:schemeClr val="bg1"/>
                </a:solidFill>
              </a:rPr>
              <a:t>especially UNESCO </a:t>
            </a:r>
            <a:r>
              <a:rPr lang="en-US" dirty="0">
                <a:solidFill>
                  <a:schemeClr val="bg1"/>
                </a:solidFill>
              </a:rPr>
              <a:t>Chairs, </a:t>
            </a:r>
            <a:r>
              <a:rPr lang="en-US" dirty="0" err="1" smtClean="0">
                <a:solidFill>
                  <a:schemeClr val="bg1"/>
                </a:solidFill>
              </a:rPr>
              <a:t>Centres</a:t>
            </a:r>
            <a:r>
              <a:rPr lang="en-US" dirty="0" smtClean="0">
                <a:solidFill>
                  <a:schemeClr val="bg1"/>
                </a:solidFill>
              </a:rPr>
              <a:t> and </a:t>
            </a:r>
            <a:r>
              <a:rPr lang="en-US" dirty="0">
                <a:solidFill>
                  <a:schemeClr val="bg1"/>
                </a:solidFill>
              </a:rPr>
              <a:t>Associated schools</a:t>
            </a:r>
            <a:r>
              <a:rPr lang="en-US" dirty="0" smtClean="0">
                <a:solidFill>
                  <a:schemeClr val="bg1"/>
                </a:solidFill>
              </a:rPr>
              <a:t>, to </a:t>
            </a:r>
            <a:r>
              <a:rPr lang="en-US" dirty="0">
                <a:solidFill>
                  <a:schemeClr val="bg1"/>
                </a:solidFill>
              </a:rPr>
              <a:t>undertake education</a:t>
            </a:r>
            <a:r>
              <a:rPr lang="en-US" dirty="0" smtClean="0">
                <a:solidFill>
                  <a:schemeClr val="bg1"/>
                </a:solidFill>
              </a:rPr>
              <a:t>, training </a:t>
            </a:r>
            <a:r>
              <a:rPr lang="en-US" dirty="0">
                <a:solidFill>
                  <a:schemeClr val="bg1"/>
                </a:solidFill>
              </a:rPr>
              <a:t>and </a:t>
            </a:r>
            <a:r>
              <a:rPr lang="en-US" dirty="0" smtClean="0">
                <a:solidFill>
                  <a:schemeClr val="bg1"/>
                </a:solidFill>
              </a:rPr>
              <a:t>capacity building </a:t>
            </a:r>
            <a:r>
              <a:rPr lang="en-US" dirty="0">
                <a:solidFill>
                  <a:schemeClr val="bg1"/>
                </a:solidFill>
              </a:rPr>
              <a:t>activities </a:t>
            </a:r>
            <a:endParaRPr lang="en-US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They identify and disseminate good practices </a:t>
            </a:r>
            <a:r>
              <a:rPr lang="en-US" dirty="0">
                <a:solidFill>
                  <a:schemeClr val="bg1"/>
                </a:solidFill>
              </a:rPr>
              <a:t>for </a:t>
            </a:r>
            <a:r>
              <a:rPr lang="en-US" dirty="0" smtClean="0">
                <a:solidFill>
                  <a:schemeClr val="bg1"/>
                </a:solidFill>
              </a:rPr>
              <a:t>sustainable development</a:t>
            </a:r>
          </a:p>
        </p:txBody>
      </p:sp>
      <p:pic>
        <p:nvPicPr>
          <p:cNvPr id="15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75"/>
          <a:stretch/>
        </p:blipFill>
        <p:spPr>
          <a:xfrm>
            <a:off x="0" y="116632"/>
            <a:ext cx="1545816" cy="936104"/>
          </a:xfrm>
          <a:prstGeom prst="rect">
            <a:avLst/>
          </a:prstGeom>
        </p:spPr>
      </p:pic>
      <p:pic>
        <p:nvPicPr>
          <p:cNvPr id="1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21"/>
          <a:stretch/>
        </p:blipFill>
        <p:spPr>
          <a:xfrm>
            <a:off x="2051720" y="152910"/>
            <a:ext cx="504056" cy="899826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2483768" y="116632"/>
            <a:ext cx="5760640" cy="936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Autofit/>
          </a:bodyPr>
          <a:lstStyle>
            <a:lvl1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0" i="0" u="none" strike="noStrike" cap="none" spc="-100" baseline="0">
                <a:ln>
                  <a:noFill/>
                </a:ln>
                <a:solidFill>
                  <a:srgbClr val="4CA139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algn="ctr" hangingPunct="1"/>
            <a:r>
              <a:rPr lang="en-GB" sz="28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Biosphere Reserves and Global </a:t>
            </a:r>
            <a:r>
              <a:rPr lang="en-GB" sz="2800" b="1" spc="0" dirty="0" err="1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Geoparks</a:t>
            </a:r>
            <a:r>
              <a:rPr lang="en-GB" sz="28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 contributing to SDGs</a:t>
            </a:r>
            <a:endParaRPr lang="en-GB" sz="2800" b="1" spc="0" dirty="0">
              <a:solidFill>
                <a:srgbClr val="164869"/>
              </a:solidFill>
              <a:latin typeface="Britannic Bold"/>
              <a:ea typeface="Britannic Bold"/>
              <a:cs typeface="Britannic Bold"/>
              <a:sym typeface="Calibri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49" y="1115517"/>
            <a:ext cx="1404937" cy="594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35021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/>
        </p:nvSpPr>
        <p:spPr>
          <a:xfrm>
            <a:off x="1187624" y="2276872"/>
            <a:ext cx="7107775" cy="4291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2800" b="1">
                <a:solidFill>
                  <a:srgbClr val="04617B"/>
                </a:solidFill>
                <a:latin typeface="Britannic Bold"/>
                <a:ea typeface="Britannic Bold"/>
                <a:cs typeface="Britannic Bold"/>
                <a:sym typeface="Britannic Bold"/>
              </a:defRPr>
            </a:pPr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15</a:t>
            </a:fld>
            <a:endParaRPr lang="fr-FR"/>
          </a:p>
        </p:txBody>
      </p:sp>
      <p:sp>
        <p:nvSpPr>
          <p:cNvPr id="6" name="TextBox 5"/>
          <p:cNvSpPr txBox="1"/>
          <p:nvPr/>
        </p:nvSpPr>
        <p:spPr>
          <a:xfrm>
            <a:off x="1763688" y="3933056"/>
            <a:ext cx="6552728" cy="2585321"/>
          </a:xfrm>
          <a:prstGeom prst="rect">
            <a:avLst/>
          </a:prstGeom>
          <a:solidFill>
            <a:srgbClr val="51C41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BRs undertake research </a:t>
            </a:r>
            <a:r>
              <a:rPr lang="en-US" dirty="0">
                <a:solidFill>
                  <a:schemeClr val="bg1"/>
                </a:solidFill>
              </a:rPr>
              <a:t>and ensure </a:t>
            </a:r>
            <a:r>
              <a:rPr lang="en-US" dirty="0" smtClean="0">
                <a:solidFill>
                  <a:schemeClr val="bg1"/>
                </a:solidFill>
              </a:rPr>
              <a:t>the long-term conservation of </a:t>
            </a:r>
            <a:r>
              <a:rPr lang="en-US" dirty="0">
                <a:solidFill>
                  <a:schemeClr val="bg1"/>
                </a:solidFill>
              </a:rPr>
              <a:t>the socio-</a:t>
            </a:r>
            <a:r>
              <a:rPr lang="en-US" dirty="0" smtClean="0">
                <a:solidFill>
                  <a:schemeClr val="bg1"/>
                </a:solidFill>
              </a:rPr>
              <a:t>ecological systems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BRs work on restoration and appropriate management of degraded </a:t>
            </a:r>
            <a:r>
              <a:rPr lang="en-US" dirty="0">
                <a:solidFill>
                  <a:schemeClr val="bg1"/>
                </a:solidFill>
              </a:rPr>
              <a:t>ecosystems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BRs and GPs identify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smtClean="0">
                <a:solidFill>
                  <a:schemeClr val="bg1"/>
                </a:solidFill>
              </a:rPr>
              <a:t>and disseminate good practices </a:t>
            </a:r>
            <a:r>
              <a:rPr lang="en-US" dirty="0">
                <a:solidFill>
                  <a:schemeClr val="bg1"/>
                </a:solidFill>
              </a:rPr>
              <a:t>for </a:t>
            </a:r>
            <a:r>
              <a:rPr lang="en-US" dirty="0" smtClean="0">
                <a:solidFill>
                  <a:schemeClr val="bg1"/>
                </a:solidFill>
              </a:rPr>
              <a:t>sustainable development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smtClean="0">
                <a:solidFill>
                  <a:schemeClr val="bg1"/>
                </a:solidFill>
              </a:rPr>
              <a:t>and identify </a:t>
            </a:r>
            <a:r>
              <a:rPr lang="en-US" dirty="0">
                <a:solidFill>
                  <a:schemeClr val="bg1"/>
                </a:solidFill>
              </a:rPr>
              <a:t>and </a:t>
            </a:r>
            <a:r>
              <a:rPr lang="en-US" dirty="0" smtClean="0">
                <a:solidFill>
                  <a:schemeClr val="bg1"/>
                </a:solidFill>
              </a:rPr>
              <a:t>eliminate unsustainable practices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BRs </a:t>
            </a:r>
            <a:r>
              <a:rPr lang="en-US" dirty="0">
                <a:solidFill>
                  <a:schemeClr val="bg1"/>
                </a:solidFill>
              </a:rPr>
              <a:t>implement </a:t>
            </a:r>
            <a:r>
              <a:rPr lang="en-US" dirty="0" err="1">
                <a:solidFill>
                  <a:schemeClr val="bg1"/>
                </a:solidFill>
              </a:rPr>
              <a:t>programmes</a:t>
            </a:r>
            <a:r>
              <a:rPr lang="en-US" dirty="0">
                <a:solidFill>
                  <a:schemeClr val="bg1"/>
                </a:solidFill>
              </a:rPr>
              <a:t> to preserve and promote species and varieties of economic and/or cultural value</a:t>
            </a:r>
          </a:p>
        </p:txBody>
      </p:sp>
      <p:pic>
        <p:nvPicPr>
          <p:cNvPr id="21" name="Picture 2" descr="See original imag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226"/>
          <a:stretch/>
        </p:blipFill>
        <p:spPr bwMode="auto">
          <a:xfrm>
            <a:off x="107504" y="4365104"/>
            <a:ext cx="1388946" cy="140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835696" y="1988840"/>
            <a:ext cx="6408712" cy="1200327"/>
          </a:xfrm>
          <a:prstGeom prst="rect">
            <a:avLst/>
          </a:prstGeom>
          <a:solidFill>
            <a:srgbClr val="3F7E46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Observatories for climate change research</a:t>
            </a:r>
            <a:r>
              <a:rPr lang="en-US" dirty="0">
                <a:solidFill>
                  <a:schemeClr val="bg1"/>
                </a:solidFill>
              </a:rPr>
              <a:t>, monitoring</a:t>
            </a:r>
            <a:r>
              <a:rPr lang="en-US" dirty="0" smtClean="0">
                <a:solidFill>
                  <a:schemeClr val="bg1"/>
                </a:solidFill>
              </a:rPr>
              <a:t>, mitigation and adaptation</a:t>
            </a:r>
            <a:r>
              <a:rPr lang="en-US" dirty="0">
                <a:solidFill>
                  <a:schemeClr val="bg1"/>
                </a:solidFill>
              </a:rPr>
              <a:t>, including </a:t>
            </a:r>
            <a:r>
              <a:rPr lang="en-US" dirty="0" smtClean="0">
                <a:solidFill>
                  <a:schemeClr val="bg1"/>
                </a:solidFill>
              </a:rPr>
              <a:t>in support </a:t>
            </a:r>
            <a:r>
              <a:rPr lang="en-US" dirty="0">
                <a:solidFill>
                  <a:schemeClr val="bg1"/>
                </a:solidFill>
              </a:rPr>
              <a:t>of the </a:t>
            </a:r>
            <a:r>
              <a:rPr lang="en-US" dirty="0" smtClean="0">
                <a:solidFill>
                  <a:schemeClr val="bg1"/>
                </a:solidFill>
              </a:rPr>
              <a:t>UNFCCC COP21 </a:t>
            </a:r>
            <a:r>
              <a:rPr lang="en-US" dirty="0">
                <a:solidFill>
                  <a:schemeClr val="bg1"/>
                </a:solidFill>
              </a:rPr>
              <a:t>Paris Agreement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I</a:t>
            </a:r>
            <a:r>
              <a:rPr lang="en-US" dirty="0" smtClean="0">
                <a:solidFill>
                  <a:schemeClr val="bg1"/>
                </a:solidFill>
              </a:rPr>
              <a:t>dentify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smtClean="0">
                <a:solidFill>
                  <a:schemeClr val="bg1"/>
                </a:solidFill>
              </a:rPr>
              <a:t>and disseminate good practices</a:t>
            </a:r>
          </a:p>
        </p:txBody>
      </p:sp>
      <p:pic>
        <p:nvPicPr>
          <p:cNvPr id="15" name="Picture 2" descr="See original image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65"/>
          <a:stretch/>
        </p:blipFill>
        <p:spPr bwMode="auto">
          <a:xfrm>
            <a:off x="153063" y="1916832"/>
            <a:ext cx="1393870" cy="14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75"/>
          <a:stretch/>
        </p:blipFill>
        <p:spPr>
          <a:xfrm>
            <a:off x="0" y="116632"/>
            <a:ext cx="1189089" cy="720080"/>
          </a:xfrm>
          <a:prstGeom prst="rect">
            <a:avLst/>
          </a:prstGeom>
        </p:spPr>
      </p:pic>
      <p:pic>
        <p:nvPicPr>
          <p:cNvPr id="19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21"/>
          <a:stretch/>
        </p:blipFill>
        <p:spPr>
          <a:xfrm>
            <a:off x="2051720" y="152910"/>
            <a:ext cx="504056" cy="899826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2483768" y="116632"/>
            <a:ext cx="5760640" cy="936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Autofit/>
          </a:bodyPr>
          <a:lstStyle>
            <a:lvl1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0" i="0" u="none" strike="noStrike" cap="none" spc="-100" baseline="0">
                <a:ln>
                  <a:noFill/>
                </a:ln>
                <a:solidFill>
                  <a:srgbClr val="4CA139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algn="ctr" hangingPunct="1"/>
            <a:r>
              <a:rPr lang="en-GB" sz="28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Biosphere Reserves and Global </a:t>
            </a:r>
            <a:r>
              <a:rPr lang="en-GB" sz="2800" b="1" spc="0" dirty="0" err="1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Geoparks</a:t>
            </a:r>
            <a:r>
              <a:rPr lang="en-GB" sz="28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 contributing to SDGs</a:t>
            </a:r>
            <a:endParaRPr lang="en-GB" sz="2800" b="1" spc="0" dirty="0">
              <a:solidFill>
                <a:srgbClr val="164869"/>
              </a:solidFill>
              <a:latin typeface="Britannic Bold"/>
              <a:ea typeface="Britannic Bold"/>
              <a:cs typeface="Britannic Bold"/>
              <a:sym typeface="Calibri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12" y="980729"/>
            <a:ext cx="119116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558564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/>
        </p:nvSpPr>
        <p:spPr>
          <a:xfrm>
            <a:off x="1208641" y="1412776"/>
            <a:ext cx="7107775" cy="4291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2800" b="1">
                <a:solidFill>
                  <a:srgbClr val="04617B"/>
                </a:solidFill>
                <a:latin typeface="Britannic Bold"/>
                <a:ea typeface="Britannic Bold"/>
                <a:cs typeface="Britannic Bold"/>
                <a:sym typeface="Britannic Bold"/>
              </a:defRPr>
            </a:pPr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16</a:t>
            </a:fld>
            <a:endParaRPr lang="fr-FR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2636912"/>
            <a:ext cx="1391232" cy="1403993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1691680" y="1556792"/>
            <a:ext cx="6552728" cy="4647425"/>
          </a:xfrm>
          <a:prstGeom prst="rect">
            <a:avLst/>
          </a:prstGeom>
          <a:solidFill>
            <a:srgbClr val="16486B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They establish alliances at </a:t>
            </a:r>
            <a:r>
              <a:rPr lang="en-US" dirty="0">
                <a:solidFill>
                  <a:schemeClr val="bg1"/>
                </a:solidFill>
              </a:rPr>
              <a:t>local, regional</a:t>
            </a:r>
            <a:r>
              <a:rPr lang="en-US" dirty="0" smtClean="0">
                <a:solidFill>
                  <a:schemeClr val="bg1"/>
                </a:solidFill>
              </a:rPr>
              <a:t>, international </a:t>
            </a:r>
            <a:r>
              <a:rPr lang="en-US" dirty="0">
                <a:solidFill>
                  <a:schemeClr val="bg1"/>
                </a:solidFill>
              </a:rPr>
              <a:t>levels </a:t>
            </a:r>
            <a:r>
              <a:rPr lang="en-US" dirty="0" smtClean="0">
                <a:solidFill>
                  <a:schemeClr val="bg1"/>
                </a:solidFill>
              </a:rPr>
              <a:t>for biodiversity and geology conservation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They create and implement twinning arrangements between diverse sites </a:t>
            </a:r>
            <a:r>
              <a:rPr lang="en-US" dirty="0">
                <a:solidFill>
                  <a:schemeClr val="bg1"/>
                </a:solidFill>
              </a:rPr>
              <a:t>in different </a:t>
            </a:r>
            <a:r>
              <a:rPr lang="en-US" dirty="0" smtClean="0">
                <a:solidFill>
                  <a:schemeClr val="bg1"/>
                </a:solidFill>
              </a:rPr>
              <a:t>countries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Designate and implement transboundary BRs </a:t>
            </a:r>
            <a:r>
              <a:rPr lang="en-US" dirty="0">
                <a:solidFill>
                  <a:schemeClr val="bg1"/>
                </a:solidFill>
              </a:rPr>
              <a:t>(TBRs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  <a:r>
              <a:rPr lang="en-US" dirty="0">
                <a:solidFill>
                  <a:schemeClr val="bg1"/>
                </a:solidFill>
              </a:rPr>
              <a:t> </a:t>
            </a:r>
            <a:endParaRPr lang="en-US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They establish </a:t>
            </a:r>
            <a:r>
              <a:rPr lang="en-US" dirty="0">
                <a:solidFill>
                  <a:schemeClr val="bg1"/>
                </a:solidFill>
              </a:rPr>
              <a:t>an international network of scientists/knowledge holders working in and with </a:t>
            </a:r>
            <a:r>
              <a:rPr lang="en-US" dirty="0" smtClean="0">
                <a:solidFill>
                  <a:schemeClr val="bg1"/>
                </a:solidFill>
              </a:rPr>
              <a:t>BRs and </a:t>
            </a:r>
            <a:r>
              <a:rPr lang="en-US" dirty="0" err="1" smtClean="0">
                <a:solidFill>
                  <a:schemeClr val="bg1"/>
                </a:solidFill>
              </a:rPr>
              <a:t>Geoparks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>
                <a:solidFill>
                  <a:schemeClr val="bg1"/>
                </a:solidFill>
              </a:rPr>
              <a:t>that engages with national and other international networks of scientists/knowledge </a:t>
            </a:r>
            <a:r>
              <a:rPr lang="en-US" dirty="0" smtClean="0">
                <a:solidFill>
                  <a:schemeClr val="bg1"/>
                </a:solidFill>
              </a:rPr>
              <a:t>holders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BRs and GPs create opportunities for </a:t>
            </a:r>
            <a:r>
              <a:rPr lang="en-US" dirty="0">
                <a:solidFill>
                  <a:schemeClr val="bg1"/>
                </a:solidFill>
              </a:rPr>
              <a:t>projects and </a:t>
            </a:r>
            <a:r>
              <a:rPr lang="en-US" dirty="0" smtClean="0">
                <a:solidFill>
                  <a:schemeClr val="bg1"/>
                </a:solidFill>
              </a:rPr>
              <a:t>activities funded </a:t>
            </a:r>
            <a:r>
              <a:rPr lang="en-US" dirty="0">
                <a:solidFill>
                  <a:schemeClr val="bg1"/>
                </a:solidFill>
              </a:rPr>
              <a:t>by national </a:t>
            </a:r>
            <a:r>
              <a:rPr lang="en-US" dirty="0" smtClean="0">
                <a:solidFill>
                  <a:schemeClr val="bg1"/>
                </a:solidFill>
              </a:rPr>
              <a:t>and regional </a:t>
            </a:r>
            <a:r>
              <a:rPr lang="en-US" dirty="0">
                <a:solidFill>
                  <a:schemeClr val="bg1"/>
                </a:solidFill>
              </a:rPr>
              <a:t>funding </a:t>
            </a:r>
            <a:r>
              <a:rPr lang="en-US" dirty="0" smtClean="0">
                <a:solidFill>
                  <a:schemeClr val="bg1"/>
                </a:solidFill>
              </a:rPr>
              <a:t>agencies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They encourage joint promotion </a:t>
            </a:r>
            <a:r>
              <a:rPr lang="en-US" dirty="0">
                <a:solidFill>
                  <a:schemeClr val="bg1"/>
                </a:solidFill>
              </a:rPr>
              <a:t>and </a:t>
            </a:r>
            <a:r>
              <a:rPr lang="en-US" dirty="0" smtClean="0">
                <a:solidFill>
                  <a:schemeClr val="bg1"/>
                </a:solidFill>
              </a:rPr>
              <a:t>marketing of BRs and GPs products and services</a:t>
            </a:r>
          </a:p>
        </p:txBody>
      </p:sp>
      <p:pic>
        <p:nvPicPr>
          <p:cNvPr id="18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75"/>
          <a:stretch/>
        </p:blipFill>
        <p:spPr>
          <a:xfrm>
            <a:off x="0" y="116632"/>
            <a:ext cx="1307998" cy="792088"/>
          </a:xfrm>
          <a:prstGeom prst="rect">
            <a:avLst/>
          </a:prstGeom>
        </p:spPr>
      </p:pic>
      <p:pic>
        <p:nvPicPr>
          <p:cNvPr id="19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21"/>
          <a:stretch/>
        </p:blipFill>
        <p:spPr>
          <a:xfrm>
            <a:off x="2051720" y="152910"/>
            <a:ext cx="504056" cy="899826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2483768" y="116632"/>
            <a:ext cx="5760640" cy="936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Autofit/>
          </a:bodyPr>
          <a:lstStyle>
            <a:lvl1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0" i="0" u="none" strike="noStrike" cap="none" spc="-100" baseline="0">
                <a:ln>
                  <a:noFill/>
                </a:ln>
                <a:solidFill>
                  <a:srgbClr val="4CA139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algn="ctr" hangingPunct="1"/>
            <a:r>
              <a:rPr lang="en-GB" sz="28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Biosphere Reserves and Global </a:t>
            </a:r>
            <a:r>
              <a:rPr lang="en-GB" sz="2800" b="1" spc="0" dirty="0" err="1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Geoparks</a:t>
            </a:r>
            <a:r>
              <a:rPr lang="en-GB" sz="28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 contributing to SDGs</a:t>
            </a:r>
            <a:endParaRPr lang="en-GB" sz="2800" b="1" spc="0" dirty="0">
              <a:solidFill>
                <a:srgbClr val="164869"/>
              </a:solidFill>
              <a:latin typeface="Britannic Bold"/>
              <a:ea typeface="Britannic Bold"/>
              <a:cs typeface="Britannic Bold"/>
              <a:sym typeface="Calibri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2273"/>
            <a:ext cx="1404939" cy="594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7181902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/>
        </p:nvSpPr>
        <p:spPr>
          <a:xfrm>
            <a:off x="1208641" y="1412776"/>
            <a:ext cx="7107775" cy="4291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2800" b="1">
                <a:solidFill>
                  <a:srgbClr val="04617B"/>
                </a:solidFill>
                <a:latin typeface="Britannic Bold"/>
                <a:ea typeface="Britannic Bold"/>
                <a:cs typeface="Britannic Bold"/>
                <a:sym typeface="Britannic Bold"/>
              </a:defRPr>
            </a:pPr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17</a:t>
            </a:fld>
            <a:endParaRPr lang="fr-FR"/>
          </a:p>
        </p:txBody>
      </p:sp>
      <p:pic>
        <p:nvPicPr>
          <p:cNvPr id="18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75"/>
          <a:stretch/>
        </p:blipFill>
        <p:spPr>
          <a:xfrm>
            <a:off x="506457" y="3376378"/>
            <a:ext cx="2021452" cy="1224136"/>
          </a:xfrm>
          <a:prstGeom prst="rect">
            <a:avLst/>
          </a:prstGeom>
        </p:spPr>
      </p:pic>
      <p:pic>
        <p:nvPicPr>
          <p:cNvPr id="19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21"/>
          <a:stretch/>
        </p:blipFill>
        <p:spPr>
          <a:xfrm>
            <a:off x="3845938" y="3376378"/>
            <a:ext cx="726062" cy="1296144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467544" y="764704"/>
            <a:ext cx="7920880" cy="17281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Autofit/>
          </a:bodyPr>
          <a:lstStyle>
            <a:lvl1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0" i="0" u="none" strike="noStrike" cap="none" spc="-100" baseline="0">
                <a:ln>
                  <a:noFill/>
                </a:ln>
                <a:solidFill>
                  <a:srgbClr val="4CA139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algn="ctr" hangingPunct="1"/>
            <a:r>
              <a:rPr lang="en-GB" sz="36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Biosphere Reserves and Global </a:t>
            </a:r>
            <a:r>
              <a:rPr lang="en-GB" sz="3600" b="1" spc="0" dirty="0" err="1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Geoparks</a:t>
            </a:r>
            <a:r>
              <a:rPr lang="en-GB" sz="36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 are key for sustainable development!</a:t>
            </a:r>
            <a:endParaRPr lang="en-GB" sz="3600" b="1" spc="0" dirty="0">
              <a:solidFill>
                <a:srgbClr val="164869"/>
              </a:solidFill>
              <a:latin typeface="Britannic Bold"/>
              <a:ea typeface="Britannic Bold"/>
              <a:cs typeface="Britannic Bold"/>
              <a:sym typeface="Calibri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555776" y="5301208"/>
            <a:ext cx="4248472" cy="7200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Autofit/>
          </a:bodyPr>
          <a:lstStyle>
            <a:lvl1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0" i="0" u="none" strike="noStrike" cap="none" spc="-100" baseline="0">
                <a:ln>
                  <a:noFill/>
                </a:ln>
                <a:solidFill>
                  <a:srgbClr val="4CA139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algn="ctr" hangingPunct="1"/>
            <a:r>
              <a:rPr lang="en-GB" sz="36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Thank you</a:t>
            </a:r>
            <a:endParaRPr lang="en-GB" sz="3600" b="1" spc="0" dirty="0">
              <a:solidFill>
                <a:srgbClr val="164869"/>
              </a:solidFill>
              <a:latin typeface="Britannic Bold"/>
              <a:ea typeface="Britannic Bold"/>
              <a:cs typeface="Britannic Bold"/>
              <a:sym typeface="Calibri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499510"/>
            <a:ext cx="2232248" cy="1173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1713374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/>
          </p:cNvSpPr>
          <p:nvPr>
            <p:ph type="ctrTitle"/>
          </p:nvPr>
        </p:nvSpPr>
        <p:spPr>
          <a:xfrm>
            <a:off x="1050970" y="1712283"/>
            <a:ext cx="7042061" cy="214876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ctr" defTabSz="886968">
              <a:defRPr sz="4656" b="1" spc="-97">
                <a:latin typeface="Britannic Bold"/>
                <a:ea typeface="Britannic Bold"/>
                <a:cs typeface="Britannic Bold"/>
                <a:sym typeface="Britannic Bold"/>
              </a:defRPr>
            </a:pP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sz="3200" spc="-97" dirty="0"/>
          </a:p>
        </p:txBody>
      </p:sp>
      <p:sp>
        <p:nvSpPr>
          <p:cNvPr id="115" name="Shape 115"/>
          <p:cNvSpPr/>
          <p:nvPr/>
        </p:nvSpPr>
        <p:spPr>
          <a:xfrm>
            <a:off x="1371600" y="1018401"/>
            <a:ext cx="7793736" cy="276999"/>
          </a:xfrm>
          <a:prstGeom prst="rect">
            <a:avLst/>
          </a:prstGeom>
          <a:solidFill>
            <a:srgbClr val="60B22E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2</a:t>
            </a:fld>
            <a:endParaRPr lang="fr-FR"/>
          </a:p>
        </p:txBody>
      </p:sp>
      <p:pic>
        <p:nvPicPr>
          <p:cNvPr id="9" name="Picture 2" descr="C:\Users\m_clusener-godt\AppData\Local\Microsoft\Windows\Temporary Internet Files\Content.Outlook\VB9Z3Q1K\Unesco-Territories_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7344816" cy="408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331640" y="188640"/>
            <a:ext cx="6696744" cy="5760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Autofit/>
          </a:bodyPr>
          <a:lstStyle>
            <a:lvl1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0" i="0" u="none" strike="noStrike" cap="none" spc="-100" baseline="0">
                <a:ln>
                  <a:noFill/>
                </a:ln>
                <a:solidFill>
                  <a:srgbClr val="4CA139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algn="ctr" hangingPunct="1"/>
            <a:r>
              <a:rPr lang="en-GB" sz="27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UNESCO designated sites</a:t>
            </a:r>
            <a:endParaRPr lang="en-GB" sz="2700" b="1" spc="0" dirty="0">
              <a:solidFill>
                <a:srgbClr val="164869"/>
              </a:solidFill>
              <a:latin typeface="Britannic Bold"/>
              <a:ea typeface="Britannic Bold"/>
              <a:cs typeface="Britannic Bold"/>
              <a:sym typeface="Calibri"/>
            </a:endParaRPr>
          </a:p>
        </p:txBody>
      </p:sp>
      <p:pic>
        <p:nvPicPr>
          <p:cNvPr id="12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3019"/>
            <a:ext cx="1497322" cy="673021"/>
          </a:xfrm>
          <a:prstGeom prst="rect">
            <a:avLst/>
          </a:prstGeom>
        </p:spPr>
      </p:pic>
      <p:sp>
        <p:nvSpPr>
          <p:cNvPr id="13" name="TextBox 8"/>
          <p:cNvSpPr txBox="1"/>
          <p:nvPr/>
        </p:nvSpPr>
        <p:spPr>
          <a:xfrm>
            <a:off x="107504" y="5661248"/>
            <a:ext cx="8280920" cy="10618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n-GB" sz="2100" dirty="0" smtClean="0">
                <a:solidFill>
                  <a:srgbClr val="164B69"/>
                </a:solidFill>
              </a:rPr>
              <a:t>UNESCO designates sites to encourage national governments and local communities to identify special sites and work together to ensure their conservation and sustainable use for current and future generations.</a:t>
            </a:r>
            <a:endParaRPr lang="en-GB" sz="2100" dirty="0">
              <a:solidFill>
                <a:srgbClr val="164B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99111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/>
          </p:cNvSpPr>
          <p:nvPr>
            <p:ph type="ctrTitle"/>
          </p:nvPr>
        </p:nvSpPr>
        <p:spPr>
          <a:xfrm>
            <a:off x="1050970" y="1712283"/>
            <a:ext cx="7042061" cy="214876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ctr" defTabSz="886968">
              <a:defRPr sz="4656" b="1" spc="-97">
                <a:latin typeface="Britannic Bold"/>
                <a:ea typeface="Britannic Bold"/>
                <a:cs typeface="Britannic Bold"/>
                <a:sym typeface="Britannic Bold"/>
              </a:defRPr>
            </a:pP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sz="3200" spc="-97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3</a:t>
            </a:fld>
            <a:endParaRPr lang="fr-FR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331640" y="188640"/>
            <a:ext cx="7056784" cy="9087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Autofit/>
          </a:bodyPr>
          <a:lstStyle>
            <a:lvl1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0" i="0" u="none" strike="noStrike" cap="none" spc="-100" baseline="0">
                <a:ln>
                  <a:noFill/>
                </a:ln>
                <a:solidFill>
                  <a:srgbClr val="4CA139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algn="ctr" hangingPunct="1"/>
            <a:r>
              <a:rPr lang="en-GB" sz="27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Area (ha) protected by UNESCO sites</a:t>
            </a:r>
          </a:p>
          <a:p>
            <a:pPr algn="ctr" hangingPunct="1"/>
            <a:r>
              <a:rPr lang="en-GB" sz="27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at the global level</a:t>
            </a:r>
            <a:endParaRPr lang="en-GB" sz="2700" b="1" spc="0" dirty="0">
              <a:solidFill>
                <a:srgbClr val="164869"/>
              </a:solidFill>
              <a:latin typeface="Britannic Bold"/>
              <a:ea typeface="Britannic Bold"/>
              <a:cs typeface="Britannic Bold"/>
              <a:sym typeface="Calibri"/>
            </a:endParaRPr>
          </a:p>
        </p:txBody>
      </p:sp>
      <p:pic>
        <p:nvPicPr>
          <p:cNvPr id="12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3019"/>
            <a:ext cx="1497322" cy="673021"/>
          </a:xfrm>
          <a:prstGeom prst="rect">
            <a:avLst/>
          </a:prstGeom>
        </p:spPr>
      </p:pic>
      <p:pic>
        <p:nvPicPr>
          <p:cNvPr id="10" name="Picture 2" descr="C:\Users\m_clusener-godt\AppData\Local\Microsoft\Windows\Temporary Internet Files\Content.Outlook\VB9Z3Q1K\Unesco-Territories_0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25"/>
          <a:stretch/>
        </p:blipFill>
        <p:spPr bwMode="auto">
          <a:xfrm>
            <a:off x="179512" y="1412776"/>
            <a:ext cx="8174040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1931634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s-ES" smtClean="0"/>
              <a:t>4</a:t>
            </a:fld>
            <a:endParaRPr lang="es-E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2588"/>
            <a:ext cx="9144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7818760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/>
        </p:nvSpPr>
        <p:spPr>
          <a:xfrm rot="16200000">
            <a:off x="7586909" y="4093141"/>
            <a:ext cx="236728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DBF5F9"/>
                </a:solidFill>
              </a:defRPr>
            </a:lvl1pPr>
          </a:lstStyle>
          <a:p>
            <a:endParaRPr dirty="0"/>
          </a:p>
        </p:txBody>
      </p:sp>
      <p:sp>
        <p:nvSpPr>
          <p:cNvPr id="117" name="Shape 117"/>
          <p:cNvSpPr/>
          <p:nvPr/>
        </p:nvSpPr>
        <p:spPr>
          <a:xfrm>
            <a:off x="1208641" y="1412776"/>
            <a:ext cx="7107775" cy="4291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2800" b="1">
                <a:solidFill>
                  <a:srgbClr val="04617B"/>
                </a:solidFill>
                <a:latin typeface="Britannic Bold"/>
                <a:ea typeface="Britannic Bold"/>
                <a:cs typeface="Britannic Bold"/>
                <a:sym typeface="Britannic Bold"/>
              </a:defRPr>
            </a:pPr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5</a:t>
            </a:fld>
            <a:endParaRPr lang="fr-FR"/>
          </a:p>
        </p:txBody>
      </p:sp>
      <p:pic>
        <p:nvPicPr>
          <p:cNvPr id="11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3019"/>
            <a:ext cx="1497322" cy="673021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1691680" y="188640"/>
            <a:ext cx="6696744" cy="5760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Autofit/>
          </a:bodyPr>
          <a:lstStyle>
            <a:lvl1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0" i="0" u="none" strike="noStrike" cap="none" spc="-100" baseline="0">
                <a:ln>
                  <a:noFill/>
                </a:ln>
                <a:solidFill>
                  <a:srgbClr val="4CA139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algn="ctr" hangingPunct="1"/>
            <a:r>
              <a:rPr lang="en-GB" sz="27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Man and the Biosphere (MAB) Programme</a:t>
            </a:r>
            <a:endParaRPr lang="en-GB" sz="2700" b="1" spc="0" dirty="0">
              <a:solidFill>
                <a:srgbClr val="164869"/>
              </a:solidFill>
              <a:latin typeface="Britannic Bold"/>
              <a:ea typeface="Britannic Bold"/>
              <a:cs typeface="Britannic Bold"/>
              <a:sym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504" y="2852936"/>
            <a:ext cx="8281047" cy="37856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164B69"/>
                </a:solidFill>
              </a:rPr>
              <a:t>Intergovernmental </a:t>
            </a:r>
            <a:r>
              <a:rPr lang="en-GB" sz="2400" dirty="0">
                <a:solidFill>
                  <a:srgbClr val="164B69"/>
                </a:solidFill>
              </a:rPr>
              <a:t>scientific programme that aims to establish a scientific basis for enhancing the relationship between people and their environments. </a:t>
            </a:r>
            <a:endParaRPr lang="en-GB" sz="2400" dirty="0" smtClean="0">
              <a:solidFill>
                <a:srgbClr val="164B6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164B69"/>
                </a:solidFill>
              </a:rPr>
              <a:t>Develop </a:t>
            </a:r>
            <a:r>
              <a:rPr lang="en-GB" sz="2400" dirty="0">
                <a:solidFill>
                  <a:srgbClr val="164B69"/>
                </a:solidFill>
              </a:rPr>
              <a:t>and strengthen models for sustainable development in the </a:t>
            </a:r>
            <a:r>
              <a:rPr lang="en-GB" sz="2400" dirty="0" smtClean="0">
                <a:solidFill>
                  <a:srgbClr val="164B69"/>
                </a:solidFill>
              </a:rPr>
              <a:t>World Network of Biosphere Reserves (WNBR)</a:t>
            </a:r>
            <a:endParaRPr lang="en-GB" sz="2400" dirty="0">
              <a:solidFill>
                <a:srgbClr val="164B6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164B69"/>
                </a:solidFill>
              </a:rPr>
              <a:t>Communicate the experiences and lessons learned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164B69"/>
                </a:solidFill>
              </a:rPr>
              <a:t>Support evaluation and high-quality management, strategies and policies for sustainable development and planning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164B69"/>
                </a:solidFill>
              </a:rPr>
              <a:t>Support Member States and stakeholders to urgently meet the SDGs through experiences from the WNBR</a:t>
            </a:r>
          </a:p>
        </p:txBody>
      </p:sp>
      <p:pic>
        <p:nvPicPr>
          <p:cNvPr id="12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124744"/>
            <a:ext cx="2481176" cy="1656184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15"/>
          <a:stretch/>
        </p:blipFill>
        <p:spPr>
          <a:xfrm>
            <a:off x="1115616" y="1124744"/>
            <a:ext cx="1956496" cy="1680805"/>
          </a:xfrm>
          <a:prstGeom prst="rect">
            <a:avLst/>
          </a:prstGeom>
        </p:spPr>
      </p:pic>
      <p:pic>
        <p:nvPicPr>
          <p:cNvPr id="14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74"/>
          <a:stretch/>
        </p:blipFill>
        <p:spPr>
          <a:xfrm>
            <a:off x="5292080" y="1124744"/>
            <a:ext cx="1983544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844031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/>
        </p:nvSpPr>
        <p:spPr>
          <a:xfrm rot="16200000">
            <a:off x="7586909" y="4093141"/>
            <a:ext cx="236728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DBF5F9"/>
                </a:solidFill>
              </a:defRPr>
            </a:lvl1pPr>
          </a:lstStyle>
          <a:p>
            <a:endParaRPr dirty="0"/>
          </a:p>
        </p:txBody>
      </p:sp>
      <p:sp>
        <p:nvSpPr>
          <p:cNvPr id="117" name="Shape 117"/>
          <p:cNvSpPr/>
          <p:nvPr/>
        </p:nvSpPr>
        <p:spPr>
          <a:xfrm>
            <a:off x="1208641" y="1412776"/>
            <a:ext cx="7107775" cy="4291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2800" b="1">
                <a:solidFill>
                  <a:srgbClr val="04617B"/>
                </a:solidFill>
                <a:latin typeface="Britannic Bold"/>
                <a:ea typeface="Britannic Bold"/>
                <a:cs typeface="Britannic Bold"/>
                <a:sym typeface="Britannic Bold"/>
              </a:defRPr>
            </a:pPr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6</a:t>
            </a:fld>
            <a:endParaRPr lang="fr-FR"/>
          </a:p>
        </p:txBody>
      </p:sp>
      <p:pic>
        <p:nvPicPr>
          <p:cNvPr id="11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3019"/>
            <a:ext cx="1497322" cy="673021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1691680" y="188640"/>
            <a:ext cx="6696744" cy="5760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Autofit/>
          </a:bodyPr>
          <a:lstStyle>
            <a:lvl1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0" i="0" u="none" strike="noStrike" cap="none" spc="-100" baseline="0">
                <a:ln>
                  <a:noFill/>
                </a:ln>
                <a:solidFill>
                  <a:srgbClr val="4CA139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algn="ctr" hangingPunct="1"/>
            <a:r>
              <a:rPr lang="en-GB" sz="27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¿What are biosphere reserves?</a:t>
            </a:r>
            <a:endParaRPr lang="en-GB" sz="2700" b="1" spc="0" dirty="0">
              <a:solidFill>
                <a:srgbClr val="164869"/>
              </a:solidFill>
              <a:latin typeface="Britannic Bold"/>
              <a:ea typeface="Britannic Bold"/>
              <a:cs typeface="Britannic Bold"/>
              <a:sym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504" y="2852936"/>
            <a:ext cx="8281047" cy="37856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164B69"/>
                </a:solidFill>
              </a:rPr>
              <a:t>I</a:t>
            </a:r>
            <a:r>
              <a:rPr lang="en-GB" sz="2400" dirty="0" smtClean="0">
                <a:solidFill>
                  <a:srgbClr val="164B69"/>
                </a:solidFill>
              </a:rPr>
              <a:t>nternationally recognized sites by UNESCO's Man and the Biosphere (MAB) Programme that include </a:t>
            </a:r>
            <a:r>
              <a:rPr lang="en-GB" sz="2400" dirty="0">
                <a:solidFill>
                  <a:srgbClr val="164B69"/>
                </a:solidFill>
              </a:rPr>
              <a:t>terrestrial, marine and coastal </a:t>
            </a:r>
            <a:r>
              <a:rPr lang="en-GB" sz="2400" dirty="0" smtClean="0">
                <a:solidFill>
                  <a:srgbClr val="164B69"/>
                </a:solidFill>
              </a:rPr>
              <a:t>ecosystems.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164B69"/>
                </a:solidFill>
              </a:rPr>
              <a:t>They promote </a:t>
            </a:r>
            <a:r>
              <a:rPr lang="en-GB" sz="2400" dirty="0">
                <a:solidFill>
                  <a:srgbClr val="164B69"/>
                </a:solidFill>
              </a:rPr>
              <a:t>solutions reconciling the conservation </a:t>
            </a:r>
            <a:r>
              <a:rPr lang="en-GB" sz="2400" dirty="0" smtClean="0">
                <a:solidFill>
                  <a:srgbClr val="164B69"/>
                </a:solidFill>
              </a:rPr>
              <a:t>of biodiversity </a:t>
            </a:r>
            <a:r>
              <a:rPr lang="en-GB" sz="2400" dirty="0">
                <a:solidFill>
                  <a:srgbClr val="164B69"/>
                </a:solidFill>
              </a:rPr>
              <a:t>with its sustainable use.</a:t>
            </a:r>
            <a:endParaRPr lang="en-GB" sz="2400" dirty="0" smtClean="0">
              <a:solidFill>
                <a:srgbClr val="164B6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164B69"/>
                </a:solidFill>
              </a:rPr>
              <a:t>Sites </a:t>
            </a:r>
            <a:r>
              <a:rPr lang="en-GB" sz="2400" dirty="0">
                <a:solidFill>
                  <a:srgbClr val="164B69"/>
                </a:solidFill>
              </a:rPr>
              <a:t>for testing interdisciplinary approaches to </a:t>
            </a:r>
            <a:r>
              <a:rPr lang="en-GB" sz="2400" dirty="0" smtClean="0">
                <a:solidFill>
                  <a:srgbClr val="164B69"/>
                </a:solidFill>
              </a:rPr>
              <a:t>understand and manage </a:t>
            </a:r>
            <a:r>
              <a:rPr lang="en-GB" sz="2400" dirty="0">
                <a:solidFill>
                  <a:srgbClr val="164B69"/>
                </a:solidFill>
              </a:rPr>
              <a:t>changes and interactions between social and </a:t>
            </a:r>
            <a:r>
              <a:rPr lang="en-GB" sz="2400" dirty="0" smtClean="0">
                <a:solidFill>
                  <a:srgbClr val="164B69"/>
                </a:solidFill>
              </a:rPr>
              <a:t>ecological systems</a:t>
            </a:r>
            <a:r>
              <a:rPr lang="en-GB" sz="2400" dirty="0">
                <a:solidFill>
                  <a:srgbClr val="164B69"/>
                </a:solidFill>
              </a:rPr>
              <a:t>, including conflict prevention and management of biodiversity.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164B69"/>
                </a:solidFill>
              </a:rPr>
              <a:t>They provides </a:t>
            </a:r>
            <a:r>
              <a:rPr lang="en-GB" sz="2400" dirty="0">
                <a:solidFill>
                  <a:srgbClr val="164B69"/>
                </a:solidFill>
              </a:rPr>
              <a:t>local solutions to global challenges.</a:t>
            </a:r>
          </a:p>
        </p:txBody>
      </p:sp>
      <p:pic>
        <p:nvPicPr>
          <p:cNvPr id="2" name="Image 1" descr="desos-704x31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80728"/>
            <a:ext cx="7969200" cy="173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48799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/>
        </p:nvSpPr>
        <p:spPr>
          <a:xfrm rot="16200000">
            <a:off x="7586909" y="4093141"/>
            <a:ext cx="236728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DBF5F9"/>
                </a:solidFill>
              </a:defRPr>
            </a:lvl1pPr>
          </a:lstStyle>
          <a:p>
            <a:endParaRPr dirty="0"/>
          </a:p>
        </p:txBody>
      </p:sp>
      <p:sp>
        <p:nvSpPr>
          <p:cNvPr id="117" name="Shape 117"/>
          <p:cNvSpPr/>
          <p:nvPr/>
        </p:nvSpPr>
        <p:spPr>
          <a:xfrm>
            <a:off x="1208641" y="1412776"/>
            <a:ext cx="7107775" cy="4291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2800" b="1">
                <a:solidFill>
                  <a:srgbClr val="04617B"/>
                </a:solidFill>
                <a:latin typeface="Britannic Bold"/>
                <a:ea typeface="Britannic Bold"/>
                <a:cs typeface="Britannic Bold"/>
                <a:sym typeface="Britannic Bold"/>
              </a:defRPr>
            </a:pPr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7</a:t>
            </a:fld>
            <a:endParaRPr lang="fr-FR"/>
          </a:p>
        </p:txBody>
      </p:sp>
      <p:sp>
        <p:nvSpPr>
          <p:cNvPr id="10" name="Shape 115"/>
          <p:cNvSpPr/>
          <p:nvPr/>
        </p:nvSpPr>
        <p:spPr>
          <a:xfrm>
            <a:off x="1286692" y="1004788"/>
            <a:ext cx="7793736" cy="276999"/>
          </a:xfrm>
          <a:prstGeom prst="rect">
            <a:avLst/>
          </a:prstGeom>
          <a:solidFill>
            <a:srgbClr val="60B22E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1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3019"/>
            <a:ext cx="1497322" cy="673021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1763688" y="116632"/>
            <a:ext cx="6394911" cy="836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Autofit/>
          </a:bodyPr>
          <a:lstStyle>
            <a:lvl1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0" i="0" u="none" strike="noStrike" cap="none" spc="-100" baseline="0">
                <a:ln>
                  <a:noFill/>
                </a:ln>
                <a:solidFill>
                  <a:srgbClr val="4CA139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algn="ctr" hangingPunct="1"/>
            <a:r>
              <a:rPr lang="en-GB" sz="27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Biosphere reserves:</a:t>
            </a:r>
          </a:p>
          <a:p>
            <a:pPr algn="ctr" hangingPunct="1"/>
            <a:r>
              <a:rPr lang="en-GB" sz="27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Three zones, three functions</a:t>
            </a:r>
            <a:endParaRPr lang="en-GB" sz="2700" b="1" spc="0" dirty="0">
              <a:solidFill>
                <a:srgbClr val="164869"/>
              </a:solidFill>
              <a:latin typeface="Britannic Bold"/>
              <a:ea typeface="Britannic Bold"/>
              <a:cs typeface="Britannic Bold"/>
              <a:sym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504" y="1268760"/>
            <a:ext cx="8137031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n-GB" sz="2400" dirty="0" smtClean="0">
                <a:solidFill>
                  <a:srgbClr val="164B69"/>
                </a:solidFill>
              </a:rPr>
              <a:t>They consist of three interrelated zones that aim to fulfil three</a:t>
            </a:r>
          </a:p>
          <a:p>
            <a:r>
              <a:rPr lang="en-GB" sz="2400" dirty="0" smtClean="0">
                <a:solidFill>
                  <a:srgbClr val="164B69"/>
                </a:solidFill>
              </a:rPr>
              <a:t>complementary and mutually reinforcing functions:</a:t>
            </a:r>
            <a:endParaRPr lang="en-GB" sz="2400" dirty="0">
              <a:solidFill>
                <a:srgbClr val="164B69"/>
              </a:solidFill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107504" y="2132856"/>
            <a:ext cx="3744416" cy="31393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n-GB" sz="2200" b="1" dirty="0" smtClean="0">
                <a:solidFill>
                  <a:srgbClr val="164B69"/>
                </a:solidFill>
              </a:rPr>
              <a:t>- </a:t>
            </a:r>
            <a:r>
              <a:rPr lang="en-GB" sz="2200" dirty="0" smtClean="0">
                <a:solidFill>
                  <a:srgbClr val="164B69"/>
                </a:solidFill>
              </a:rPr>
              <a:t>The</a:t>
            </a:r>
            <a:r>
              <a:rPr lang="en-GB" sz="2200" b="1" dirty="0" smtClean="0">
                <a:solidFill>
                  <a:srgbClr val="164B69"/>
                </a:solidFill>
              </a:rPr>
              <a:t> core area </a:t>
            </a:r>
            <a:r>
              <a:rPr lang="en-GB" sz="2200" dirty="0" smtClean="0">
                <a:solidFill>
                  <a:srgbClr val="164B69"/>
                </a:solidFill>
              </a:rPr>
              <a:t>comprises a strictly protected zone that</a:t>
            </a:r>
          </a:p>
          <a:p>
            <a:r>
              <a:rPr lang="en-GB" sz="2200" dirty="0" smtClean="0">
                <a:solidFill>
                  <a:srgbClr val="164B69"/>
                </a:solidFill>
              </a:rPr>
              <a:t>contributes to the conservation of ecosystems, species and genetic variation.</a:t>
            </a:r>
          </a:p>
          <a:p>
            <a:endParaRPr lang="en-GB" sz="1600" dirty="0" smtClean="0">
              <a:solidFill>
                <a:srgbClr val="164B69"/>
              </a:solidFill>
            </a:endParaRPr>
          </a:p>
          <a:p>
            <a:r>
              <a:rPr lang="en-GB" sz="2200" dirty="0" smtClean="0">
                <a:solidFill>
                  <a:srgbClr val="164B69"/>
                </a:solidFill>
              </a:rPr>
              <a:t>- The</a:t>
            </a:r>
            <a:r>
              <a:rPr lang="en-GB" sz="2200" b="1" dirty="0" smtClean="0">
                <a:solidFill>
                  <a:srgbClr val="164B69"/>
                </a:solidFill>
              </a:rPr>
              <a:t> buffer zone</a:t>
            </a:r>
            <a:r>
              <a:rPr lang="en-GB" sz="2200" dirty="0" smtClean="0">
                <a:solidFill>
                  <a:srgbClr val="164B69"/>
                </a:solidFill>
              </a:rPr>
              <a:t> surrounds the core area. Is used for activities compatible with sound</a:t>
            </a:r>
          </a:p>
        </p:txBody>
      </p:sp>
      <p:sp>
        <p:nvSpPr>
          <p:cNvPr id="13" name="TextBox 8"/>
          <p:cNvSpPr txBox="1"/>
          <p:nvPr/>
        </p:nvSpPr>
        <p:spPr>
          <a:xfrm>
            <a:off x="107504" y="5949280"/>
            <a:ext cx="8280920" cy="769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n-GB" sz="2200" dirty="0" smtClean="0">
                <a:solidFill>
                  <a:srgbClr val="164B69"/>
                </a:solidFill>
              </a:rPr>
              <a:t>- The </a:t>
            </a:r>
            <a:r>
              <a:rPr lang="en-GB" sz="2200" b="1" dirty="0" smtClean="0">
                <a:solidFill>
                  <a:srgbClr val="164B69"/>
                </a:solidFill>
              </a:rPr>
              <a:t>transition area</a:t>
            </a:r>
            <a:r>
              <a:rPr lang="en-GB" sz="2200" dirty="0" smtClean="0">
                <a:solidFill>
                  <a:srgbClr val="164B69"/>
                </a:solidFill>
              </a:rPr>
              <a:t> is where communities foster socio-culturally</a:t>
            </a:r>
          </a:p>
          <a:p>
            <a:r>
              <a:rPr lang="en-GB" sz="2200" dirty="0" smtClean="0">
                <a:solidFill>
                  <a:srgbClr val="164B69"/>
                </a:solidFill>
              </a:rPr>
              <a:t>and ecologically sustainable economic and human activities.</a:t>
            </a:r>
            <a:endParaRPr lang="en-GB" sz="2200" dirty="0">
              <a:solidFill>
                <a:srgbClr val="164B69"/>
              </a:solidFill>
            </a:endParaRPr>
          </a:p>
        </p:txBody>
      </p:sp>
      <p:pic>
        <p:nvPicPr>
          <p:cNvPr id="2" name="Image 1" descr="Untitle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316" y="2420888"/>
            <a:ext cx="4550593" cy="2592288"/>
          </a:xfrm>
          <a:prstGeom prst="rect">
            <a:avLst/>
          </a:prstGeom>
        </p:spPr>
      </p:pic>
      <p:sp>
        <p:nvSpPr>
          <p:cNvPr id="14" name="TextBox 8"/>
          <p:cNvSpPr txBox="1"/>
          <p:nvPr/>
        </p:nvSpPr>
        <p:spPr>
          <a:xfrm>
            <a:off x="107504" y="5013176"/>
            <a:ext cx="8136904" cy="769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n-GB" sz="2200" dirty="0">
                <a:solidFill>
                  <a:srgbClr val="164B69"/>
                </a:solidFill>
              </a:rPr>
              <a:t>ecological practices that can </a:t>
            </a:r>
            <a:r>
              <a:rPr lang="en-GB" sz="2200" dirty="0" smtClean="0">
                <a:solidFill>
                  <a:srgbClr val="164B69"/>
                </a:solidFill>
              </a:rPr>
              <a:t>reinforce scientific research, monitoring, training and education.</a:t>
            </a:r>
            <a:endParaRPr lang="en-GB" sz="2200" dirty="0">
              <a:solidFill>
                <a:srgbClr val="164B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359212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r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82550"/>
          </a:xfrm>
        </p:spPr>
        <p:txBody>
          <a:bodyPr>
            <a:normAutofit fontScale="90000"/>
          </a:bodyPr>
          <a:lstStyle/>
          <a:p>
            <a:endParaRPr lang="fr-FR" altLang="fr-FR" smtClean="0"/>
          </a:p>
        </p:txBody>
      </p:sp>
      <p:pic>
        <p:nvPicPr>
          <p:cNvPr id="21507" name="Picture 1258" descr="worl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638" y="1844824"/>
            <a:ext cx="9123361" cy="4046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ZoneTexte 4"/>
          <p:cNvSpPr txBox="1">
            <a:spLocks noChangeArrowheads="1"/>
          </p:cNvSpPr>
          <p:nvPr/>
        </p:nvSpPr>
        <p:spPr bwMode="auto">
          <a:xfrm>
            <a:off x="467544" y="1116033"/>
            <a:ext cx="75707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dirty="0" err="1">
                <a:latin typeface="Tahoma" panose="020B0604030504040204" pitchFamily="34" charset="0"/>
              </a:rPr>
              <a:t>Today</a:t>
            </a:r>
            <a:r>
              <a:rPr lang="fr-FR" altLang="fr-FR" dirty="0">
                <a:latin typeface="Tahoma" panose="020B0604030504040204" pitchFamily="34" charset="0"/>
              </a:rPr>
              <a:t> WNBR : </a:t>
            </a:r>
            <a:r>
              <a:rPr lang="fr-FR" altLang="fr-FR" dirty="0" smtClean="0">
                <a:latin typeface="Tahoma" panose="020B0604030504040204" pitchFamily="34" charset="0"/>
              </a:rPr>
              <a:t>669 </a:t>
            </a:r>
            <a:r>
              <a:rPr lang="fr-FR" altLang="fr-FR" dirty="0">
                <a:latin typeface="Tahoma" panose="020B0604030504040204" pitchFamily="34" charset="0"/>
              </a:rPr>
              <a:t>sites in </a:t>
            </a:r>
            <a:r>
              <a:rPr lang="fr-FR" altLang="fr-FR" dirty="0" smtClean="0">
                <a:latin typeface="Tahoma" panose="020B0604030504040204" pitchFamily="34" charset="0"/>
              </a:rPr>
              <a:t>120 </a:t>
            </a:r>
            <a:r>
              <a:rPr lang="fr-FR" altLang="fr-FR" dirty="0">
                <a:latin typeface="Tahoma" panose="020B0604030504040204" pitchFamily="34" charset="0"/>
              </a:rPr>
              <a:t>countries</a:t>
            </a:r>
          </a:p>
        </p:txBody>
      </p:sp>
    </p:spTree>
    <p:extLst>
      <p:ext uri="{BB962C8B-B14F-4D97-AF65-F5344CB8AC3E}">
        <p14:creationId xmlns:p14="http://schemas.microsoft.com/office/powerpoint/2010/main" val="3664586604"/>
      </p:ext>
    </p:extLst>
  </p:cSld>
  <p:clrMapOvr>
    <a:masterClrMapping/>
  </p:clrMapOvr>
  <p:transition xmlns:p14="http://schemas.microsoft.com/office/powerpoint/2010/main" advClick="0" advTm="15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/>
        </p:nvSpPr>
        <p:spPr>
          <a:xfrm rot="16200000">
            <a:off x="7586909" y="4093141"/>
            <a:ext cx="236728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DBF5F9"/>
                </a:solidFill>
              </a:defRPr>
            </a:lvl1pPr>
          </a:lstStyle>
          <a:p>
            <a:endParaRPr dirty="0"/>
          </a:p>
        </p:txBody>
      </p:sp>
      <p:sp>
        <p:nvSpPr>
          <p:cNvPr id="117" name="Shape 117"/>
          <p:cNvSpPr/>
          <p:nvPr/>
        </p:nvSpPr>
        <p:spPr>
          <a:xfrm>
            <a:off x="1208641" y="1412776"/>
            <a:ext cx="7107775" cy="4291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2800" b="1">
                <a:solidFill>
                  <a:srgbClr val="04617B"/>
                </a:solidFill>
                <a:latin typeface="Britannic Bold"/>
                <a:ea typeface="Britannic Bold"/>
                <a:cs typeface="Britannic Bold"/>
                <a:sym typeface="Britannic Bold"/>
              </a:defRPr>
            </a:pPr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9</a:t>
            </a:fld>
            <a:endParaRPr lang="fr-FR"/>
          </a:p>
        </p:txBody>
      </p:sp>
      <p:sp>
        <p:nvSpPr>
          <p:cNvPr id="10" name="Shape 115"/>
          <p:cNvSpPr/>
          <p:nvPr/>
        </p:nvSpPr>
        <p:spPr>
          <a:xfrm>
            <a:off x="1286692" y="1004788"/>
            <a:ext cx="7793736" cy="276999"/>
          </a:xfrm>
          <a:prstGeom prst="rect">
            <a:avLst/>
          </a:prstGeom>
          <a:solidFill>
            <a:srgbClr val="60B22E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MAN AND THE BIOSPHERE PROGRAMME</a:t>
            </a:r>
            <a:endParaRPr lang="en-US" dirty="0"/>
          </a:p>
        </p:txBody>
      </p:sp>
      <p:pic>
        <p:nvPicPr>
          <p:cNvPr id="11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6" y="161254"/>
            <a:ext cx="1224136" cy="5502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6516" y="1726927"/>
            <a:ext cx="3930442" cy="41088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64B69"/>
                </a:solidFill>
              </a:rPr>
              <a:t>669 Biosphere Reserves </a:t>
            </a:r>
            <a:endParaRPr lang="en-US" sz="2400" dirty="0" smtClean="0">
              <a:solidFill>
                <a:srgbClr val="164B6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164B6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164B69"/>
                </a:solidFill>
              </a:rPr>
              <a:t>In </a:t>
            </a:r>
            <a:r>
              <a:rPr lang="en-US" sz="2400" b="1" dirty="0" smtClean="0">
                <a:solidFill>
                  <a:srgbClr val="164B69"/>
                </a:solidFill>
              </a:rPr>
              <a:t>120 countries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100" b="1" dirty="0" smtClean="0">
              <a:solidFill>
                <a:srgbClr val="164B6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164B69"/>
                </a:solidFill>
              </a:rPr>
              <a:t>16 transboundary </a:t>
            </a:r>
          </a:p>
          <a:p>
            <a:pPr marL="288000"/>
            <a:r>
              <a:rPr lang="en-US" sz="2400" dirty="0" smtClean="0">
                <a:solidFill>
                  <a:srgbClr val="164B69"/>
                </a:solidFill>
              </a:rPr>
              <a:t>(Africa: 2, Europe &amp; NA: 12, LAC: </a:t>
            </a:r>
            <a:r>
              <a:rPr lang="en-US" sz="2400" dirty="0">
                <a:solidFill>
                  <a:srgbClr val="164B69"/>
                </a:solidFill>
              </a:rPr>
              <a:t>1) </a:t>
            </a:r>
            <a:endParaRPr lang="en-US" sz="2400" dirty="0" smtClean="0">
              <a:solidFill>
                <a:srgbClr val="164B6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100" dirty="0" smtClean="0">
              <a:solidFill>
                <a:srgbClr val="164B6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164B69"/>
                </a:solidFill>
              </a:rPr>
              <a:t>Including 1 </a:t>
            </a:r>
            <a:r>
              <a:rPr lang="en-US" sz="2400" b="1" dirty="0">
                <a:solidFill>
                  <a:srgbClr val="164B69"/>
                </a:solidFill>
              </a:rPr>
              <a:t>transcontinental</a:t>
            </a:r>
            <a:r>
              <a:rPr lang="en-US" sz="2400" dirty="0">
                <a:solidFill>
                  <a:srgbClr val="164B69"/>
                </a:solidFill>
              </a:rPr>
              <a:t> </a:t>
            </a:r>
            <a:r>
              <a:rPr lang="en-US" sz="2400" dirty="0" smtClean="0">
                <a:solidFill>
                  <a:srgbClr val="164B69"/>
                </a:solidFill>
              </a:rPr>
              <a:t>between </a:t>
            </a:r>
            <a:r>
              <a:rPr lang="en-US" sz="2400" dirty="0">
                <a:solidFill>
                  <a:srgbClr val="164B69"/>
                </a:solidFill>
              </a:rPr>
              <a:t>Europe (Spain) and Arab States (Morocco</a:t>
            </a:r>
            <a:r>
              <a:rPr lang="en-US" sz="2400" dirty="0" smtClean="0">
                <a:solidFill>
                  <a:srgbClr val="164B69"/>
                </a:solidFill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100" dirty="0">
              <a:solidFill>
                <a:srgbClr val="164B69"/>
              </a:solidFill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1331743" y="173033"/>
            <a:ext cx="7438806" cy="6211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Autofit/>
          </a:bodyPr>
          <a:lstStyle>
            <a:lvl1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0" i="0" u="none" strike="noStrike" cap="none" spc="-100" baseline="0">
                <a:ln>
                  <a:noFill/>
                </a:ln>
                <a:solidFill>
                  <a:srgbClr val="4CA139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0" i="0" u="none" strike="noStrike" cap="none" spc="-100" baseline="0">
                <a:ln>
                  <a:noFill/>
                </a:ln>
                <a:solidFill>
                  <a:srgbClr val="04617B"/>
                </a:solidFill>
                <a:uFillTx/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hangingPunct="1"/>
            <a:r>
              <a:rPr lang="en-US" sz="2500" b="1" spc="0" dirty="0" smtClean="0">
                <a:solidFill>
                  <a:srgbClr val="164869"/>
                </a:solidFill>
                <a:latin typeface="Britannic Bold"/>
                <a:ea typeface="Britannic Bold"/>
                <a:cs typeface="Britannic Bold"/>
                <a:sym typeface="Calibri"/>
              </a:rPr>
              <a:t>The World Network of Biosphere Reserves (WNBR) </a:t>
            </a:r>
            <a:endParaRPr lang="en-US" sz="2500" b="1" spc="0" dirty="0">
              <a:solidFill>
                <a:srgbClr val="164869"/>
              </a:solidFill>
              <a:latin typeface="Britannic Bold"/>
              <a:ea typeface="Britannic Bold"/>
              <a:cs typeface="Britannic Bold"/>
              <a:sym typeface="Calibri"/>
            </a:endParaRPr>
          </a:p>
        </p:txBody>
      </p:sp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2525540016"/>
              </p:ext>
            </p:extLst>
          </p:nvPr>
        </p:nvGraphicFramePr>
        <p:xfrm>
          <a:off x="3666918" y="1499418"/>
          <a:ext cx="5242131" cy="4258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Box 1"/>
          <p:cNvSpPr txBox="1"/>
          <p:nvPr/>
        </p:nvSpPr>
        <p:spPr>
          <a:xfrm>
            <a:off x="6639290" y="2991792"/>
            <a:ext cx="1916140" cy="62299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dirty="0" smtClean="0">
                <a:latin typeface="Gill Sans MT" panose="020B0502020104020203" pitchFamily="34" charset="0"/>
              </a:rPr>
              <a:t>Asia and </a:t>
            </a:r>
          </a:p>
          <a:p>
            <a:pPr algn="ctr"/>
            <a:r>
              <a:rPr lang="fr-FR" sz="1600" dirty="0" smtClean="0">
                <a:latin typeface="Gill Sans MT" panose="020B0502020104020203" pitchFamily="34" charset="0"/>
              </a:rPr>
              <a:t>the Pacific</a:t>
            </a:r>
          </a:p>
          <a:p>
            <a:endParaRPr lang="fr-FR" sz="1600" dirty="0">
              <a:latin typeface="Gill Sans MT" panose="020B0502020104020203" pitchFamily="34" charset="0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6228184" y="2044695"/>
            <a:ext cx="1078416" cy="62436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dirty="0" smtClean="0">
                <a:latin typeface="Gill Sans MT" panose="020B0502020104020203" pitchFamily="34" charset="0"/>
              </a:rPr>
              <a:t>70 BR in </a:t>
            </a:r>
          </a:p>
          <a:p>
            <a:pPr algn="ctr"/>
            <a:r>
              <a:rPr lang="fr-FR" sz="1400" dirty="0" smtClean="0">
                <a:latin typeface="Gill Sans MT" panose="020B0502020104020203" pitchFamily="34" charset="0"/>
              </a:rPr>
              <a:t>28 countries</a:t>
            </a:r>
          </a:p>
          <a:p>
            <a:endParaRPr lang="fr-FR" sz="1600" dirty="0">
              <a:latin typeface="Gill Sans MT" panose="020B0502020104020203" pitchFamily="34" charset="0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5076862" y="2402363"/>
            <a:ext cx="1078416" cy="62436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dirty="0" smtClean="0">
                <a:latin typeface="Gill Sans MT" panose="020B0502020104020203" pitchFamily="34" charset="0"/>
              </a:rPr>
              <a:t>125 BR in </a:t>
            </a:r>
          </a:p>
          <a:p>
            <a:pPr algn="ctr"/>
            <a:r>
              <a:rPr lang="fr-FR" sz="1400" dirty="0" smtClean="0">
                <a:latin typeface="Gill Sans MT" panose="020B0502020104020203" pitchFamily="34" charset="0"/>
              </a:rPr>
              <a:t>21 countries</a:t>
            </a:r>
          </a:p>
          <a:p>
            <a:endParaRPr lang="fr-FR" sz="1600" dirty="0">
              <a:latin typeface="Gill Sans MT" panose="020B0502020104020203" pitchFamily="34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7059654" y="3636916"/>
            <a:ext cx="1078416" cy="62436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dirty="0" smtClean="0">
                <a:latin typeface="Gill Sans MT" panose="020B0502020104020203" pitchFamily="34" charset="0"/>
              </a:rPr>
              <a:t>142 BR in </a:t>
            </a:r>
          </a:p>
          <a:p>
            <a:pPr algn="ctr"/>
            <a:r>
              <a:rPr lang="fr-FR" sz="1400" dirty="0" smtClean="0">
                <a:latin typeface="Gill Sans MT" panose="020B0502020104020203" pitchFamily="34" charset="0"/>
              </a:rPr>
              <a:t>24 countries</a:t>
            </a:r>
          </a:p>
          <a:p>
            <a:endParaRPr lang="fr-FR" sz="1600" dirty="0">
              <a:latin typeface="Gill Sans MT" panose="020B0502020104020203" pitchFamily="34" charset="0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436096" y="4437112"/>
            <a:ext cx="1078416" cy="62436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dirty="0" smtClean="0">
                <a:latin typeface="Gill Sans MT" panose="020B0502020104020203" pitchFamily="34" charset="0"/>
              </a:rPr>
              <a:t>302 BR in </a:t>
            </a:r>
          </a:p>
          <a:p>
            <a:pPr algn="ctr"/>
            <a:r>
              <a:rPr lang="fr-FR" sz="1400" dirty="0" smtClean="0">
                <a:latin typeface="Gill Sans MT" panose="020B0502020104020203" pitchFamily="34" charset="0"/>
              </a:rPr>
              <a:t>36 countries</a:t>
            </a:r>
          </a:p>
          <a:p>
            <a:endParaRPr lang="fr-FR" sz="1600" dirty="0">
              <a:latin typeface="Gill Sans MT" panose="020B0502020104020203" pitchFamily="34" charset="0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7296628" y="2397750"/>
            <a:ext cx="1682884" cy="31679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dirty="0" smtClean="0">
                <a:latin typeface="Gill Sans MT" panose="020B0502020104020203" pitchFamily="34" charset="0"/>
              </a:rPr>
              <a:t>30 BR in 11 countries</a:t>
            </a:r>
          </a:p>
          <a:p>
            <a:endParaRPr lang="fr-FR" sz="1600" dirty="0">
              <a:latin typeface="Gill Sans MT" panose="020B050202010402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2950" y="5704205"/>
            <a:ext cx="6328508" cy="10002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164B69"/>
                </a:solidFill>
              </a:rPr>
              <a:t>Cover all main ecosystem of the world.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100" dirty="0" smtClean="0">
              <a:solidFill>
                <a:srgbClr val="164B6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164B69"/>
                </a:solidFill>
              </a:rPr>
              <a:t>Home to over 200 million people.</a:t>
            </a:r>
            <a:endParaRPr lang="en-US" sz="2400" dirty="0">
              <a:solidFill>
                <a:srgbClr val="164B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851741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0000FF"/>
      </a:hlink>
      <a:folHlink>
        <a:srgbClr val="FF00FF"/>
      </a:folHlink>
    </a:clrScheme>
    <a:fontScheme name="Adjacency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50800" dist="254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0000FF"/>
      </a:hlink>
      <a:folHlink>
        <a:srgbClr val="FF00FF"/>
      </a:folHlink>
    </a:clrScheme>
    <a:fontScheme name="Adjacency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50800" dist="254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6716</TotalTime>
  <Words>1493</Words>
  <Application>Microsoft Macintosh PowerPoint</Application>
  <PresentationFormat>On-screen Show (4:3)</PresentationFormat>
  <Paragraphs>195</Paragraphs>
  <Slides>17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Adjacency</vt:lpstr>
      <vt:lpstr>     </vt:lpstr>
      <vt:lpstr>     </vt:lpstr>
      <vt:lpstr>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Sustainable Development Goals and SC:  An Opportunity….</dc:title>
  <dc:creator>Vannetelbosch, Carl</dc:creator>
  <cp:lastModifiedBy>Miguel Clusener</cp:lastModifiedBy>
  <cp:revision>269</cp:revision>
  <cp:lastPrinted>2017-03-10T09:20:24Z</cp:lastPrinted>
  <dcterms:modified xsi:type="dcterms:W3CDTF">2017-06-22T11:13:07Z</dcterms:modified>
</cp:coreProperties>
</file>