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24"/>
  </p:notes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A8E"/>
    <a:srgbClr val="94F599"/>
    <a:srgbClr val="17D17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FFEDB-4F37-4293-AD4F-BFF52FCDFF2F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4C8A0-7D9F-47BF-8CA3-EFBCF2858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1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6336" y="1853857"/>
            <a:ext cx="6268528" cy="2343150"/>
          </a:xfrm>
        </p:spPr>
        <p:txBody>
          <a:bodyPr anchor="b">
            <a:normAutofit/>
          </a:bodyPr>
          <a:lstStyle>
            <a:lvl1pPr algn="ctr">
              <a:defRPr sz="4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9751" y="4535682"/>
            <a:ext cx="6495691" cy="915329"/>
          </a:xfrm>
        </p:spPr>
        <p:txBody>
          <a:bodyPr/>
          <a:lstStyle>
            <a:lvl1pPr marL="0" indent="0" algn="ctr">
              <a:buNone/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CMS COP12 Regional Preparatory Workshop </a:t>
            </a:r>
          </a:p>
          <a:p>
            <a:r>
              <a:rPr lang="en-US" dirty="0"/>
              <a:t>for Asia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88AD-B879-4AC3-9716-06396282006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4214"/>
          <a:stretch/>
        </p:blipFill>
        <p:spPr>
          <a:xfrm>
            <a:off x="585427" y="1122363"/>
            <a:ext cx="3685374" cy="451161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0" y="5870879"/>
            <a:ext cx="5895671" cy="990295"/>
            <a:chOff x="0" y="5870879"/>
            <a:chExt cx="5895671" cy="99029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883275"/>
              <a:ext cx="1949450" cy="97472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21429" y="5870879"/>
              <a:ext cx="1974242" cy="98712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59279" y="5870879"/>
              <a:ext cx="1980590" cy="990295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7893170" y="229401"/>
            <a:ext cx="4036613" cy="1012024"/>
            <a:chOff x="7893170" y="229401"/>
            <a:chExt cx="4036613" cy="101202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607920" y="319177"/>
              <a:ext cx="1321863" cy="82401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93170" y="229401"/>
              <a:ext cx="2113161" cy="10120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29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8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84903" y="3026926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737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4" t="-11144" r="-104" b="33156"/>
          <a:stretch/>
        </p:blipFill>
        <p:spPr>
          <a:xfrm>
            <a:off x="544941" y="-310551"/>
            <a:ext cx="3685374" cy="5348377"/>
          </a:xfrm>
          <a:prstGeom prst="rect">
            <a:avLst/>
          </a:prstGeom>
        </p:spPr>
      </p:pic>
      <p:sp>
        <p:nvSpPr>
          <p:cNvPr id="28" name="Title 1"/>
          <p:cNvSpPr>
            <a:spLocks noGrp="1"/>
          </p:cNvSpPr>
          <p:nvPr>
            <p:ph type="ctrTitle" hasCustomPrompt="1"/>
          </p:nvPr>
        </p:nvSpPr>
        <p:spPr>
          <a:xfrm>
            <a:off x="5662031" y="1779681"/>
            <a:ext cx="5791200" cy="2387600"/>
          </a:xfrm>
        </p:spPr>
        <p:txBody>
          <a:bodyPr anchor="b">
            <a:normAutofit/>
          </a:bodyPr>
          <a:lstStyle>
            <a:lvl1pPr algn="ctr">
              <a:defRPr sz="5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0" b="1" dirty="0">
                <a:latin typeface="Arial" panose="020B0604020202020204" pitchFamily="34" charset="0"/>
                <a:cs typeface="Arial" panose="020B0604020202020204" pitchFamily="34" charset="0"/>
              </a:rPr>
              <a:t>[title presentation]</a:t>
            </a:r>
            <a:b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2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62031" y="4468482"/>
            <a:ext cx="5791200" cy="1060779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b="1" baseline="0" smtClean="0"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800" dirty="0">
                <a:effectLst/>
                <a:latin typeface="Arial" panose="020B0604020202020204" pitchFamily="34" charset="0"/>
              </a:rPr>
              <a:t>CMS COP12 Regional Preparatory Workshop for Africa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643" y="111045"/>
            <a:ext cx="4035902" cy="10120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142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3687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6176962"/>
            <a:ext cx="6796216" cy="742993"/>
            <a:chOff x="0" y="6115006"/>
            <a:chExt cx="6973000" cy="80495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38355"/>
              <a:ext cx="4269300" cy="71964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6000" y="6115006"/>
              <a:ext cx="2437000" cy="804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546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4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76963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5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1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43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3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0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7024"/>
            <a:ext cx="6797629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3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298CD5-6C1E-4009-B41F-6DF62E31D3BE}" type="datetimeFigureOut">
              <a:rPr lang="en-US" smtClean="0"/>
              <a:pPr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764CBF-77B6-4F5C-9B50-6BD0DFB80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8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3327" y="2233129"/>
            <a:ext cx="6268528" cy="2343150"/>
          </a:xfrm>
        </p:spPr>
        <p:txBody>
          <a:bodyPr>
            <a:noAutofit/>
          </a:bodyPr>
          <a:lstStyle/>
          <a:p>
            <a:r>
              <a:rPr lang="en-GB" sz="4300" dirty="0">
                <a:latin typeface="Arial" panose="020B0604020202020204" pitchFamily="34" charset="0"/>
                <a:cs typeface="Arial" panose="020B0604020202020204" pitchFamily="34" charset="0"/>
              </a:rPr>
              <a:t>6.1 Provisional Agenda and documents </a:t>
            </a:r>
            <a:br>
              <a:rPr lang="en-GB" sz="4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3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br>
              <a:rPr lang="en-GB" sz="4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21.1.25 Review of Decisions 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1562" y="4684144"/>
            <a:ext cx="6938514" cy="948030"/>
          </a:xfrm>
        </p:spPr>
        <p:txBody>
          <a:bodyPr/>
          <a:lstStyle/>
          <a:p>
            <a:r>
              <a:rPr lang="en-US" dirty="0"/>
              <a:t>CMS COP12 Regional Preparatory Workshop </a:t>
            </a:r>
          </a:p>
          <a:p>
            <a:r>
              <a:rPr lang="en-US" dirty="0"/>
              <a:t>for Asia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951562" y="5740039"/>
            <a:ext cx="6938513" cy="10425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200"/>
              </a:spcBef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Melanie Virtue </a:t>
            </a:r>
          </a:p>
          <a:p>
            <a:pPr marL="0" indent="0" algn="r">
              <a:spcBef>
                <a:spcPts val="200"/>
              </a:spcBef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UNEP/CMS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Secretariat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r">
              <a:spcBef>
                <a:spcPts val="200"/>
              </a:spcBef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15-17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August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spcBef>
                <a:spcPts val="200"/>
              </a:spcBef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Bonn, Germany</a:t>
            </a:r>
          </a:p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71" y="689256"/>
            <a:ext cx="1255885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53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530" y="657843"/>
            <a:ext cx="7496175" cy="5067300"/>
          </a:xfrm>
          <a:prstGeom prst="rect">
            <a:avLst/>
          </a:prstGeom>
        </p:spPr>
      </p:pic>
      <p:sp>
        <p:nvSpPr>
          <p:cNvPr id="8" name="Star: 5 Points 7"/>
          <p:cNvSpPr/>
          <p:nvPr/>
        </p:nvSpPr>
        <p:spPr>
          <a:xfrm>
            <a:off x="1807233" y="2665565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/>
          <p:cNvSpPr/>
          <p:nvPr/>
        </p:nvSpPr>
        <p:spPr>
          <a:xfrm>
            <a:off x="1768415" y="5477774"/>
            <a:ext cx="271732" cy="2242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1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547" y="153196"/>
            <a:ext cx="7249824" cy="5772501"/>
          </a:xfrm>
          <a:prstGeom prst="rect">
            <a:avLst/>
          </a:prstGeom>
        </p:spPr>
      </p:pic>
      <p:sp>
        <p:nvSpPr>
          <p:cNvPr id="4" name="Star: 5 Points 3"/>
          <p:cNvSpPr/>
          <p:nvPr/>
        </p:nvSpPr>
        <p:spPr>
          <a:xfrm>
            <a:off x="1807233" y="543471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ar: 5 Points 4"/>
          <p:cNvSpPr/>
          <p:nvPr/>
        </p:nvSpPr>
        <p:spPr>
          <a:xfrm>
            <a:off x="1807233" y="2639686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ar: 5 Points 5"/>
          <p:cNvSpPr/>
          <p:nvPr/>
        </p:nvSpPr>
        <p:spPr>
          <a:xfrm>
            <a:off x="1807233" y="4848034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tar: 5 Points 6"/>
          <p:cNvSpPr/>
          <p:nvPr/>
        </p:nvSpPr>
        <p:spPr>
          <a:xfrm>
            <a:off x="1804359" y="4275816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/>
          <p:cNvSpPr/>
          <p:nvPr/>
        </p:nvSpPr>
        <p:spPr>
          <a:xfrm>
            <a:off x="1804361" y="5112574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/>
          <p:cNvSpPr/>
          <p:nvPr/>
        </p:nvSpPr>
        <p:spPr>
          <a:xfrm>
            <a:off x="1804360" y="5379994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34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108" y="1370424"/>
            <a:ext cx="772477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76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120" y="244811"/>
            <a:ext cx="11025554" cy="693654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Resolution 11.6:  Review of Decisions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823" y="1067509"/>
            <a:ext cx="10718394" cy="4456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Resolution 11.6 established a number of new ways of handling COP documentation: </a:t>
            </a:r>
          </a:p>
          <a:p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Repeal of Resolutions and Recommendations 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Decisions – in addition to Resolutions </a:t>
            </a:r>
          </a:p>
          <a:p>
            <a:pPr marL="457200" indent="-457200">
              <a:buFont typeface="+mj-lt"/>
              <a:buAutoNum type="arabicPeriod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Updating Existing Resolutions at subsequent COPs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Brings CMS in line with CITES document protocols 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51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0970"/>
            <a:ext cx="10515600" cy="74595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Objective:  Housekeeping exercise to tidy up all existing Resolutions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0120" y="244811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1. Repeal of Resolutions: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00" y="1695867"/>
            <a:ext cx="5177400" cy="395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50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2108"/>
            <a:ext cx="10515600" cy="5064855"/>
          </a:xfrm>
        </p:spPr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Repeal in full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resolutions that are out of date (Annex 2 of Doc.21)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Partially repeal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resolutions that contain some out of date provisions (time-bound instructions) (Doc.21.1)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Consolidate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multiple resolutions on the same subject into a single new resolution (repealing redundant provisions) (Doc.21.2)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So that all provisions on the same subject are in the same place. 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Bycatch: Res 6.2, Rec 7.2, Res 8.14, Res 9.18, Res 10.14 all consolidated into a single resolution,  removing redundancies, completed actions, and out of date provisions. 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0120" y="244811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1. Repeal of Resolutions: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879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5677"/>
            <a:ext cx="10515600" cy="3929448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At present: 178 Resolutions in force, this exercise will significantly reduce this  number. 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Result:  manageable list of Resolutions, all of them relevant to Parties 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This will simplify implementation of the Convention for Parties, the Secretariat,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ScC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8246" y="399190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Repeal of Resolutions: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175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553" y="963179"/>
            <a:ext cx="11318789" cy="5238498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 11.6:  To review existing resolutions (and recommendations) and propose which ones (or parts thereof) should be repealed.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de-DE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Report to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45 (2016)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StC45 requested Secretariat to go ahead as proposed and produce drafts for adoption at COP12.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Full history and process contained in Doc.21.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Modified drafts contained in Docs 21.1.x and 21.2.x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0120" y="220097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Mandate and process followed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541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3751"/>
            <a:ext cx="11073714" cy="52632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 11.6 also created a new instrument; Decisions, as an additional tool to Resolutions. 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Resolution – long standing guidance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5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GB" sz="2500" i="1" dirty="0">
                <a:latin typeface="Arial" panose="020B0604020202020204" pitchFamily="34" charset="0"/>
                <a:cs typeface="Arial" panose="020B0604020202020204" pitchFamily="34" charset="0"/>
              </a:rPr>
              <a:t>Urges</a:t>
            </a: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 Parties to enhance transboundary cooperation for the conservation of migratory species. 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Decision – time-bound instructions or recommendations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5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:  Requests Parties to provide the Secretariat with copies of their national legislation on the management of Migratory species,  by COP13.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5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: Instructs the Secretariat to report to </a:t>
            </a:r>
            <a:r>
              <a:rPr lang="en-GB" sz="2500" dirty="0" err="1">
                <a:latin typeface="Arial" panose="020B0604020202020204" pitchFamily="34" charset="0"/>
                <a:cs typeface="Arial" panose="020B0604020202020204" pitchFamily="34" charset="0"/>
              </a:rPr>
              <a:t>StC</a:t>
            </a: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 48. </a:t>
            </a:r>
            <a:endParaRPr 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0120" y="220097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2. Decisions – an additional tool 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364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180" y="1622338"/>
            <a:ext cx="10515600" cy="491657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 11.6 further recommended that from now on Parties and Secretariat modify existing Resolutions with new provisions rather than creating a new Resolution on the same subject, as had been done in the past. 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. Res 11.29 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Sustainable Boat-Based Marine Wildlife Watching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Proposed to be updated as:  </a:t>
            </a:r>
            <a:r>
              <a:rPr lang="en-GB" sz="2600" u="sng" dirty="0">
                <a:latin typeface="Arial" panose="020B0604020202020204" pitchFamily="34" charset="0"/>
                <a:cs typeface="Arial" panose="020B0604020202020204" pitchFamily="34" charset="0"/>
              </a:rPr>
              <a:t>Res 11.29 (Rev.COP12)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to include a provision to adopt draft Guidelines on BBWW. 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3871" y="374768"/>
            <a:ext cx="11298322" cy="10650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3. Updating Existing Resolutions at subsequent COPs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70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>
                <a:latin typeface="Arial" panose="020B0604020202020204" pitchFamily="34" charset="0"/>
                <a:cs typeface="Arial" panose="020B0604020202020204" pitchFamily="34" charset="0"/>
              </a:rPr>
              <a:t>Provisional COP Agenda and </a:t>
            </a:r>
            <a:r>
              <a:rPr lang="es-419" dirty="0" err="1"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r>
              <a:rPr lang="es-4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712" y="1549730"/>
            <a:ext cx="76485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56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Topics appearing in both Agenda item 21  and 24 (or 23, 25)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Bycatch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Ocean Noise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Marine Debris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Flyways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Illegal Killing of Birds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Conservation of Land birds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Taxonomy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Climate Change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Ecological Networks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Animal Culture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Scientific Council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Guidelines/template for Listing Proposals (25)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Synergies and Partnerships (23)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41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8246" y="695451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Why do some topics appear twice in the COP agenda?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16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9381"/>
            <a:ext cx="10515600" cy="53867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COP 12 Agenda item 21  (Review of Decisions): 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No substantive changes, just the housekeeping exercise to remove obsolete provisions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de-DE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COP 12 Agenda items 23, 24 or 25: 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Starts with clean copy of 21.x, the partly repealed or consolidated resolution, and adds new topics, adopts guidelines, or updates existing provisions. 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Parties should focus their attention on these modifications, shown in </a:t>
            </a:r>
            <a:r>
              <a:rPr lang="en-GB" sz="2600" u="sng" dirty="0">
                <a:latin typeface="Arial" panose="020B0604020202020204" pitchFamily="34" charset="0"/>
                <a:cs typeface="Arial" panose="020B0604020202020204" pitchFamily="34" charset="0"/>
              </a:rPr>
              <a:t>underlined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2600" strike="sngStrike" dirty="0">
                <a:latin typeface="Arial" panose="020B0604020202020204" pitchFamily="34" charset="0"/>
                <a:cs typeface="Arial" panose="020B0604020202020204" pitchFamily="34" charset="0"/>
              </a:rPr>
              <a:t>strikethrough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text.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Parties should not seek to reopen previously negotiated text. 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8246" y="332461"/>
            <a:ext cx="11025554" cy="693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Why do some topics appear twice in the COP agenda?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05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fld id="{8B764CBF-77B6-4F5C-9B50-6BD0DFB8055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defRPr/>
              </a:pPr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2600" y="2032000"/>
            <a:ext cx="5291803" cy="469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" name="TextBox 2"/>
          <p:cNvSpPr txBox="1"/>
          <p:nvPr/>
        </p:nvSpPr>
        <p:spPr>
          <a:xfrm>
            <a:off x="441298" y="833278"/>
            <a:ext cx="5819801" cy="2397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60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Thank you for your attention!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9868" y="3313387"/>
            <a:ext cx="511908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600" dirty="0" err="1"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r>
              <a:rPr lang="es-419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419" sz="2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es-419" sz="26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endParaRPr lang="es-419" dirty="0"/>
          </a:p>
          <a:p>
            <a:r>
              <a:rPr lang="es-419" dirty="0"/>
              <a:t>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30818" y="3979145"/>
            <a:ext cx="3299130" cy="769441"/>
            <a:chOff x="638810" y="3782465"/>
            <a:chExt cx="3299130" cy="7694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8810" y="3951544"/>
              <a:ext cx="474980" cy="411649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194740" y="3782465"/>
              <a:ext cx="2743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419" sz="2200" dirty="0"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s-419" sz="2200" dirty="0" err="1">
                  <a:latin typeface="Arial" panose="020B0604020202020204" pitchFamily="34" charset="0"/>
                  <a:cs typeface="Arial" panose="020B0604020202020204" pitchFamily="34" charset="0"/>
                </a:rPr>
                <a:t>bonnconvention</a:t>
              </a:r>
              <a:endParaRPr lang="es-419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419" sz="2200" dirty="0">
                  <a:latin typeface="Arial" panose="020B0604020202020204" pitchFamily="34" charset="0"/>
                  <a:cs typeface="Arial" panose="020B0604020202020204" pitchFamily="34" charset="0"/>
                </a:rPr>
                <a:t>#CMSCOP12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22300" y="4786113"/>
            <a:ext cx="4038600" cy="430887"/>
            <a:chOff x="622300" y="4786113"/>
            <a:chExt cx="4038600" cy="430887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300" y="4880938"/>
              <a:ext cx="508000" cy="28575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163320" y="4786113"/>
              <a:ext cx="34975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419" sz="2200" dirty="0"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s-419" sz="2200" dirty="0" err="1">
                  <a:latin typeface="Arial" panose="020B0604020202020204" pitchFamily="34" charset="0"/>
                  <a:cs typeface="Arial" panose="020B0604020202020204" pitchFamily="34" charset="0"/>
                </a:rPr>
                <a:t>bonnconvention</a:t>
              </a:r>
              <a:endParaRPr lang="es-419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37" y="-36237"/>
            <a:ext cx="4594363" cy="6894237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705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41" y="426965"/>
            <a:ext cx="7624512" cy="3370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811" y="3972481"/>
            <a:ext cx="7624512" cy="590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689" y="4477039"/>
            <a:ext cx="7607260" cy="843987"/>
          </a:xfrm>
          <a:prstGeom prst="rect">
            <a:avLst/>
          </a:prstGeom>
        </p:spPr>
      </p:pic>
      <p:sp>
        <p:nvSpPr>
          <p:cNvPr id="2" name="Star: 5 Points 1"/>
          <p:cNvSpPr/>
          <p:nvPr/>
        </p:nvSpPr>
        <p:spPr>
          <a:xfrm>
            <a:off x="1630392" y="4779034"/>
            <a:ext cx="320419" cy="2674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9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220" y="570510"/>
            <a:ext cx="7543800" cy="2819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220" y="3389910"/>
            <a:ext cx="7534275" cy="1609725"/>
          </a:xfrm>
          <a:prstGeom prst="rect">
            <a:avLst/>
          </a:prstGeom>
        </p:spPr>
      </p:pic>
      <p:sp>
        <p:nvSpPr>
          <p:cNvPr id="5" name="Star: 5 Points 4"/>
          <p:cNvSpPr/>
          <p:nvPr/>
        </p:nvSpPr>
        <p:spPr>
          <a:xfrm>
            <a:off x="1742536" y="854015"/>
            <a:ext cx="379684" cy="284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/>
          <p:cNvSpPr/>
          <p:nvPr/>
        </p:nvSpPr>
        <p:spPr>
          <a:xfrm>
            <a:off x="1774168" y="2524674"/>
            <a:ext cx="345178" cy="2932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03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111" y="272390"/>
            <a:ext cx="7534275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4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057" y="84364"/>
            <a:ext cx="766762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4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576943"/>
            <a:ext cx="75819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04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163" y="143699"/>
            <a:ext cx="7009967" cy="5725833"/>
          </a:xfrm>
          <a:prstGeom prst="rect">
            <a:avLst/>
          </a:prstGeom>
        </p:spPr>
      </p:pic>
      <p:sp>
        <p:nvSpPr>
          <p:cNvPr id="7" name="Star: 5 Points 6"/>
          <p:cNvSpPr/>
          <p:nvPr/>
        </p:nvSpPr>
        <p:spPr>
          <a:xfrm>
            <a:off x="2057395" y="4416730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/>
          <p:cNvSpPr/>
          <p:nvPr/>
        </p:nvSpPr>
        <p:spPr>
          <a:xfrm>
            <a:off x="2066024" y="4166551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/>
          <p:cNvSpPr/>
          <p:nvPr/>
        </p:nvSpPr>
        <p:spPr>
          <a:xfrm>
            <a:off x="2074651" y="3709356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ar: 5 Points 10"/>
          <p:cNvSpPr/>
          <p:nvPr/>
        </p:nvSpPr>
        <p:spPr>
          <a:xfrm>
            <a:off x="2074651" y="2260117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65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4CBF-77B6-4F5C-9B50-6BD0DFB80558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407" y="474642"/>
            <a:ext cx="7686675" cy="5314950"/>
          </a:xfrm>
          <a:prstGeom prst="rect">
            <a:avLst/>
          </a:prstGeom>
        </p:spPr>
      </p:pic>
      <p:sp>
        <p:nvSpPr>
          <p:cNvPr id="4" name="Star: 5 Points 3"/>
          <p:cNvSpPr/>
          <p:nvPr/>
        </p:nvSpPr>
        <p:spPr>
          <a:xfrm>
            <a:off x="1846053" y="1561389"/>
            <a:ext cx="155275" cy="1466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/>
          <p:cNvSpPr/>
          <p:nvPr/>
        </p:nvSpPr>
        <p:spPr>
          <a:xfrm>
            <a:off x="1807233" y="1820175"/>
            <a:ext cx="232914" cy="215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3799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Asi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Asia" id="{1617E42F-BB11-4147-9BA0-19929F623C5C}" vid="{E362B984-DDC4-411E-BC5E-1A9930FDA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 Asia</Template>
  <TotalTime>672</TotalTime>
  <Words>687</Words>
  <Application>Microsoft Office PowerPoint</Application>
  <PresentationFormat>Widescreen</PresentationFormat>
  <Paragraphs>108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Theme Asia</vt:lpstr>
      <vt:lpstr>6.1 Provisional Agenda and documents  &amp; 21.1.25 Review of Decisions </vt:lpstr>
      <vt:lpstr>Provisional COP Agenda and documents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Resolution 11.6:  Review of Decisions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COP12</dc:title>
  <dc:creator>Lena Porzelt</dc:creator>
  <cp:lastModifiedBy>Hanah AlSamaraie</cp:lastModifiedBy>
  <cp:revision>56</cp:revision>
  <dcterms:created xsi:type="dcterms:W3CDTF">2017-06-08T13:39:05Z</dcterms:created>
  <dcterms:modified xsi:type="dcterms:W3CDTF">2017-08-14T19:22:40Z</dcterms:modified>
</cp:coreProperties>
</file>