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23" r:id="rId3"/>
    <p:sldId id="266" r:id="rId4"/>
    <p:sldId id="268" r:id="rId5"/>
    <p:sldId id="269" r:id="rId6"/>
    <p:sldId id="270" r:id="rId7"/>
    <p:sldId id="273" r:id="rId8"/>
    <p:sldId id="257" r:id="rId9"/>
    <p:sldId id="324" r:id="rId10"/>
    <p:sldId id="322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37" r:id="rId22"/>
    <p:sldId id="335" r:id="rId23"/>
    <p:sldId id="336" r:id="rId2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F3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15"/>
  </p:normalViewPr>
  <p:slideViewPr>
    <p:cSldViewPr>
      <p:cViewPr>
        <p:scale>
          <a:sx n="84" d="100"/>
          <a:sy n="84" d="100"/>
        </p:scale>
        <p:origin x="-7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6095F-6529-469A-8622-ED6A00113EB4}" type="datetimeFigureOut">
              <a:rPr lang="it-IT" smtClean="0"/>
              <a:pPr/>
              <a:t>22/06/2017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0FFD8-E1E4-4251-8AE2-4226E720015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793339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0FFD8-E1E4-4251-8AE2-4226E720015B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546204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0FFD8-E1E4-4251-8AE2-4226E720015B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009767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A8A6E-50E7-4BEC-85CB-E69F104A6935}" type="datetimeFigureOut">
              <a:rPr lang="it-IT" smtClean="0"/>
              <a:pPr/>
              <a:t>22/06/2017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DE81-A875-4BD1-BD42-FA285BF69F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A8A6E-50E7-4BEC-85CB-E69F104A6935}" type="datetimeFigureOut">
              <a:rPr lang="it-IT" smtClean="0"/>
              <a:pPr/>
              <a:t>22/06/2017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DE81-A875-4BD1-BD42-FA285BF69F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A8A6E-50E7-4BEC-85CB-E69F104A6935}" type="datetimeFigureOut">
              <a:rPr lang="it-IT" smtClean="0"/>
              <a:pPr/>
              <a:t>22/06/2017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DE81-A875-4BD1-BD42-FA285BF69F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A8A6E-50E7-4BEC-85CB-E69F104A6935}" type="datetimeFigureOut">
              <a:rPr lang="it-IT" smtClean="0"/>
              <a:pPr/>
              <a:t>22/06/2017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DE81-A875-4BD1-BD42-FA285BF69F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A8A6E-50E7-4BEC-85CB-E69F104A6935}" type="datetimeFigureOut">
              <a:rPr lang="it-IT" smtClean="0"/>
              <a:pPr/>
              <a:t>22/06/2017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DE81-A875-4BD1-BD42-FA285BF69F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A8A6E-50E7-4BEC-85CB-E69F104A6935}" type="datetimeFigureOut">
              <a:rPr lang="it-IT" smtClean="0"/>
              <a:pPr/>
              <a:t>22/06/2017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DE81-A875-4BD1-BD42-FA285BF69F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A8A6E-50E7-4BEC-85CB-E69F104A6935}" type="datetimeFigureOut">
              <a:rPr lang="it-IT" smtClean="0"/>
              <a:pPr/>
              <a:t>22/06/2017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DE81-A875-4BD1-BD42-FA285BF69F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A8A6E-50E7-4BEC-85CB-E69F104A6935}" type="datetimeFigureOut">
              <a:rPr lang="it-IT" smtClean="0"/>
              <a:pPr/>
              <a:t>22/06/2017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DE81-A875-4BD1-BD42-FA285BF69F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A8A6E-50E7-4BEC-85CB-E69F104A6935}" type="datetimeFigureOut">
              <a:rPr lang="it-IT" smtClean="0"/>
              <a:pPr/>
              <a:t>22/06/2017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DE81-A875-4BD1-BD42-FA285BF69F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A8A6E-50E7-4BEC-85CB-E69F104A6935}" type="datetimeFigureOut">
              <a:rPr lang="it-IT" smtClean="0"/>
              <a:pPr/>
              <a:t>22/06/2017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DE81-A875-4BD1-BD42-FA285BF69F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A8A6E-50E7-4BEC-85CB-E69F104A6935}" type="datetimeFigureOut">
              <a:rPr lang="it-IT" smtClean="0"/>
              <a:pPr/>
              <a:t>22/06/2017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DE81-A875-4BD1-BD42-FA285BF69F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A8A6E-50E7-4BEC-85CB-E69F104A6935}" type="datetimeFigureOut">
              <a:rPr lang="it-IT" smtClean="0"/>
              <a:pPr/>
              <a:t>22/06/2017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EDE81-A875-4BD1-BD42-FA285BF69FE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tiff"/><Relationship Id="rId4" Type="http://schemas.openxmlformats.org/officeDocument/2006/relationships/image" Target="../media/image20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tiff"/><Relationship Id="rId5" Type="http://schemas.openxmlformats.org/officeDocument/2006/relationships/image" Target="../media/image24.tiff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tiff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30.tiff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5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5.tif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90949" y="883148"/>
            <a:ext cx="5896743" cy="1470025"/>
          </a:xfrm>
        </p:spPr>
        <p:txBody>
          <a:bodyPr>
            <a:normAutofit fontScale="90000"/>
          </a:bodyPr>
          <a:lstStyle/>
          <a:p>
            <a:r>
              <a:rPr lang="en-GB" b="1" i="1" dirty="0" smtClean="0">
                <a:solidFill>
                  <a:schemeClr val="tx2">
                    <a:lumMod val="75000"/>
                  </a:schemeClr>
                </a:solidFill>
              </a:rPr>
              <a:t>The Italian Action Plan</a:t>
            </a:r>
            <a:br>
              <a:rPr lang="en-GB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GB" b="1" i="1" dirty="0" smtClean="0">
                <a:solidFill>
                  <a:schemeClr val="tx2">
                    <a:lumMod val="75000"/>
                  </a:schemeClr>
                </a:solidFill>
              </a:rPr>
              <a:t>against illegal killing of birds (IKB)</a:t>
            </a:r>
            <a:endParaRPr lang="it-IT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27584" y="3078337"/>
            <a:ext cx="6400800" cy="1752600"/>
          </a:xfrm>
        </p:spPr>
        <p:txBody>
          <a:bodyPr>
            <a:normAutofit/>
          </a:bodyPr>
          <a:lstStyle/>
          <a:p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</a:rPr>
              <a:t>Alessandro Andreotti</a:t>
            </a:r>
          </a:p>
          <a:p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Fernando Spina</a:t>
            </a: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487724" y="5877272"/>
            <a:ext cx="41725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i="1" dirty="0" smtClean="0">
                <a:solidFill>
                  <a:srgbClr val="115D9B"/>
                </a:solidFill>
                <a:latin typeface="Calibri" pitchFamily="34" charset="0"/>
              </a:rPr>
              <a:t>Bern </a:t>
            </a:r>
            <a:r>
              <a:rPr lang="en-GB" sz="1600" i="1" dirty="0">
                <a:solidFill>
                  <a:srgbClr val="115D9B"/>
                </a:solidFill>
                <a:latin typeface="Calibri" pitchFamily="34" charset="0"/>
              </a:rPr>
              <a:t>SFPS Network and CMS </a:t>
            </a:r>
            <a:r>
              <a:rPr lang="en-GB" sz="1600" i="1" dirty="0" smtClean="0">
                <a:solidFill>
                  <a:srgbClr val="115D9B"/>
                </a:solidFill>
                <a:latin typeface="Calibri" pitchFamily="34" charset="0"/>
              </a:rPr>
              <a:t>MIKT Joint Meeting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i="1" dirty="0" smtClean="0">
                <a:solidFill>
                  <a:srgbClr val="115D9B"/>
                </a:solidFill>
                <a:latin typeface="Calibri" pitchFamily="34" charset="0"/>
              </a:rPr>
              <a:t>Malta,</a:t>
            </a:r>
            <a:r>
              <a:rPr lang="en-US" sz="1600" i="1" dirty="0" smtClean="0">
                <a:solidFill>
                  <a:srgbClr val="115D9B"/>
                </a:solidFill>
                <a:latin typeface="Calibri" pitchFamily="34" charset="0"/>
              </a:rPr>
              <a:t> 22-32 </a:t>
            </a:r>
            <a:r>
              <a:rPr lang="en-US" sz="1600" i="1" dirty="0">
                <a:solidFill>
                  <a:srgbClr val="115D9B"/>
                </a:solidFill>
                <a:latin typeface="Calibri" pitchFamily="34" charset="0"/>
              </a:rPr>
              <a:t>June 2017 	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i="1" dirty="0" smtClean="0">
                <a:solidFill>
                  <a:srgbClr val="115D9B"/>
                </a:solidFill>
                <a:latin typeface="Calibri" pitchFamily="34" charset="0"/>
              </a:rPr>
              <a:t> </a:t>
            </a:r>
            <a:endParaRPr lang="en-US" sz="1600" i="1" dirty="0">
              <a:solidFill>
                <a:srgbClr val="115D9B"/>
              </a:solidFill>
              <a:latin typeface="Calibri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8239" y="3068961"/>
            <a:ext cx="2051570" cy="85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ttore 1 8"/>
          <p:cNvCxnSpPr/>
          <p:nvPr/>
        </p:nvCxnSpPr>
        <p:spPr>
          <a:xfrm>
            <a:off x="683568" y="5589240"/>
            <a:ext cx="756084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155" y="5661248"/>
            <a:ext cx="1353589" cy="105507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5661248"/>
            <a:ext cx="1080120" cy="108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683568" y="5949280"/>
            <a:ext cx="7560840" cy="707901"/>
            <a:chOff x="683568" y="5949280"/>
            <a:chExt cx="7560840" cy="707901"/>
          </a:xfrm>
        </p:grpSpPr>
        <p:sp>
          <p:nvSpPr>
            <p:cNvPr id="4" name="Rectangle 1"/>
            <p:cNvSpPr>
              <a:spLocks noChangeArrowheads="1"/>
            </p:cNvSpPr>
            <p:nvPr/>
          </p:nvSpPr>
          <p:spPr bwMode="auto">
            <a:xfrm>
              <a:off x="2654292" y="6133961"/>
              <a:ext cx="370627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15D9B"/>
                  </a:solidFill>
                  <a:latin typeface="Calibri" pitchFamily="34" charset="0"/>
                </a:rPr>
                <a:t>Bern SFPS Network and CMS MIKT Joint Meeting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15D9B"/>
                  </a:solidFill>
                  <a:latin typeface="Calibri" pitchFamily="34" charset="0"/>
                </a:rPr>
                <a:t>Malta, 22-32 June 2017 </a:t>
              </a:r>
            </a:p>
          </p:txBody>
        </p:sp>
        <p:cxnSp>
          <p:nvCxnSpPr>
            <p:cNvPr id="8" name="Connettore 1 7"/>
            <p:cNvCxnSpPr/>
            <p:nvPr/>
          </p:nvCxnSpPr>
          <p:spPr>
            <a:xfrm>
              <a:off x="683568" y="5949280"/>
              <a:ext cx="756084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46" name="AutoShape 2" descr="data:image/jpeg;base64,/9j/4AAQSkZJRgABAQAAAQABAAD/2wCEAAkGBxMTEhUTExMWFhUWGBcXFxgYGBoWGhsYGBoXFxgXGBYaHSggGBolGxgYIjEiJSkrLi4uFx8zODMtNygtLisBCgoKDg0OGhAQGy0mICUtLS0vLy0tLS0rLS0tLS0tLS0tLS0tLS0tLS0tLS0tLS0tLS0tLS0tLS0tLS0tLS0tLf/AABEIAPEA0gMBIgACEQEDEQH/xAAbAAACAwEBAQAAAAAAAAAAAAADBAABAgUGB//EADkQAAEDAgQDBgUEAQQCAwAAAAEAAhEDIRIxQVEEYXEigZGhsfAFEzLB0UJS4fFyFCNiggbCMzSi/8QAGgEAAgMBAQAAAAAAAAAAAAAAAAECAwQFBv/EACoRAAICAgMAAQQABgMAAAAAAAABAhEDIQQSMUETIlFxFDIzYYGxI0JS/9oADAMBAAIRAxEAPwD5kXLdNu4I6rZbACxUqf2VUBqqUH5+VlKryRHPoi0eCe9pIFhuInkDN00gFi4k9ctkT5BsL301C6D+GPZa0yB2uUnQSY1S/HOedR0bpsCeibChV0giR7/pM0b3v4z90uykZiMWn1RciYlNCQLTiOeh6cjySAupTyEXPuSoWxGo16Zz73T3AcEWVofSJdhkMeLvnXDPahoeeUA7w/xppvdidSc0ZGAGAwYgiNpBiMu9K6A4jOAqkiG5ndrbf9iLbE2PemqHwx+KA1suuJcCBGnZkk7wIT1ZwdixC++szMg+Xes8NwTn62IcdCYGYiZ1Ue4CfxWl8p3ywWvIALi0HM3iTIIiPFI1aoABIsRppGWvu66/H8PiYP8AcbjGtgSDAAJMSIyJymFyKnAPH1MJGctOPPLKymmBQqtIyMz5brGK0+X8oRcRnY+CtplArAvpzkpTbAIPdmmmtHTzQ4RYGGRqiNchFFY3VDA2CPfNF+ZOSFFs1BAOfvVAGi+Ab/2l7k/aM8kxWjKOq1Uq27IA6XPimqBkpDQtH4WXOWWECTPVaImYttPmhtfAK16bDAorwKJDOeXGfqP28EdsE6xb3CEW3zC7DP8AxriCGyGtxtD2hzsEgzv9Nm6xolbYkqOcazWuBYCY3vr+3pummcY+sW02nA0kNziZm0gar0HAf+FlwLTWpGo8FrGgyB9OIuLsIBE5AzKBV+D/ACa+CA97XENa0BwFwZBJubOgRrnIRdIYrx/BsbRbALoIOO8gEvuL2bZo63NzC4skSJmYjmu5iItqdI/TcG22YQ/9JT+YwtaMOEnDJMvbfD2pP0kOzMgHmkpCsd4PgjU4cNa1rHwHYnQ2/wAwlt85LLDqFlvws0gKpdidTeC9szcQSMQkSOWIWWRWOGXON4nK+fh7yRqmFuHMmGn6oudBAv1G6XYdnR4KtBc1skjFgYTiNm2NmkiTJkZzprzOJe4ziZES2Ii4g4JE79/ij8D8SNJlQAgh8iLSCROIGSRBAvuEtTquwNB+lpc6OZsSTqchJUQAOrXF/piw1i/hOqZdiLWuJgS4E4gTJAOEMmA2D67JQO2zz9BHNG4SnGknb+UmLwsNJuTZthHlJi9vGFdEQcpJMW95JocG90AkBpzHTLqmq9MBkNAsL+IEjuCLGcuowguLnwACS4jFAF+sT65Lg8fVa8yxkAWmAMX/ACcBYdL9V6htLFcHC7Kdp+y858Ta8O+kMaP09nUTiIbYEzpkrIsVCbRKuINvMf2rpkbrbjKkBg09c1McaKitARmkBtpnkrIG3vxQ2DUDvyRA3ZMDDjlZWCGz76Kxc+o+6rDfKyQFmsC3KOZv5K6bxaDM6rI4dp1PO8IzmgCRFhogBc8YBaD5KKw1mwVKQiqD8LsVjBtr3xyXoDxFXiGAk43ScRBOTWggkf4g8uzZcfg+Ec5xLQXRoBJ5dLr0fw3hK1GkeInBILGdoNdDs5BGWGbG+VslF+EgbuDqUywky2NATAMESP0k3MHZN0eGpl7QQQXMnFi7LHkBwMjXOxtkluGrPdje5x7cEm1y2QJjkTfmUwy5MQBa3PvVbEM8TwDXVOyW4e1eYEOdi0uBJ80o5hxOAAwl0t6RayxxFNzJIDTIA292QuG4wzpplb3/AAhDbIOAJzMbIdfgniwyG2d/unmVJOKPZRK5jIouiK2cJzHBpcZgZ255eNky2i4C9pifsF08Ae0h7QRnF8xrZMUy0iIFsu7RGq0M5FCgCLyDpGVtE9SqACw0zGa25jcpIgyecaSt4Bhyg53UaGYfUgC4jKb76rI4y/ayOWp8BokqfEOqOLS0Nw8r3ysbeSaZTAyHfr4rdh4LmlKT0Uzz1pAW1X37Ag5XHmud8S+GEsfVEy2MUfS5oABInIgaSeUWB6fFtJY8DMtPovJl5IAkwMhNh3Kzk4oY1UV6LFJy22B7ve6sFU6Ab6q3thZKLi2kxsi07c9YQGFELkCCmqDyWXuyWGui6vH5+7bIA3VGswVlnEb+OSy6TIHvqFbKQycDPgkAZxjM20ICsvOv3j+EAPgiCY5o9sgUAIOde3qrTuEclFKxUNfDeKFKpMDDcOBGIHaehgyLxO8Lq13HCIcXYzILfoJP1DIQ7LVcGlTLn4WxcjtOsBvJ2uvZcaynR4dlIvJqU3h2EucAZAxPa2CCSQQbgiPGElomxeiGtYG5O3zEctz/AAkqwioRL4iQRfqCAnKVQESN5uPLoqPFhsNIDpmbWPVQEY+W6oGiTJmJn00RBwjKcSSTcQsM+IMpmwgiIzgHkgnjMdQuMgFw0GWsBLdj0aoPuZEeicpUC4Wyz7kEVGFpl0Z55cgIzJ8EbgeMayOdss/BDYJBG8OWi40tdALzNvJdDieJaTE6e/VL/wCmiJskvArYNlQfqBdMawVXzGnKQPHuRXFrZdOQIA5pPhw4mwm5npy3Q2AFzC14Iu0iO+ZkbptK8Nd73HFEjCDpbOE0u5w4yjjXYxZWnLRF5HiqOB7m7XHQ5L1yV4zgGVILsxtqNjyU+Rh+pHXoY59WeZrcL/tte6Zc6ACP0gTPj6hZe2w52LYuBoQu18fmGkDsiSfCMlyTTLiCBOKLDMH72myyTwpdq+KLVk2r+RSNeSLQMrLGGSMvwtBsDEPfVYS+iPbdQciAqDTp4KweUH34hAF0he4+6szplz1VuPvzWMZQBC4o0c0J7wtTqPROxEl/sD8KKfMURYxjh2wcxFjYX5Lu1+MZxPaaD8wwSC4neQ0GxE6Z8l5t1XOw5aRtkhiqQZGdkmrGerbiaB2TblA1I9ClHDEZghY+Hn5YL5OKo1swcmntAT+42PlumalQiSR2jYbjmoxi5S6oi2khWGj6jJFzyG0bx9kV1YWloB2B7j59Eo8AHCDLtdc4zO6fohjRpYXP5XVhxIdaZmlkd6Bl2x9/daNKbyUwaTXX9LI9Ow7QDgMjERbUfqGvuDkzcCS3DaLYZk/ROnXjMXRxXJH1HWUvxNB2IjDloOf2VU+DqkEgG2YmDvMLBsusfbVxCHOgRyPlojcHRggAyNxzuVx6zezZ1xmCIPWdUf4fxkX8R/CAH+OZhqTEYx5jfnB8kNEq1g8Q7I3B1B6/dLuc5v1C37hl37Lr8PkR6qEvTNmxu7QVUoougZynALz3E8C6k437BMg6g6e+S9Eg8VwzajcLhI9DuFCcL2O9UebrAHQ4tYjuN/EjLbYjdRcNJHLXlyV1WOo1C03G520TRDXXC5GWNSejbjdx2JtZfKRn75rL+HgzePMdR906Gcs72VukSWgXjv5SqSyhF3iNwsBhN0Ws0GdJv1j+wsYtrHVAgTyRaPFaZVjRFAlDeyNIlCEbnkFFXyTsPJRFAQx/aJ8qbgCDbPxnWy3RGKbwIJOR6AT1RKdMaCAANTc5lacGDvt+EJ5K0EpcVUwgNsAAJFhYRMqm03nN8dM/E+7I08grXRhhivDK5tmaFPD9Nj4335lNUabnGXO+w8DqgtTNJWqKIWxthO89yO1CwwPZWwN9ffcmA1w1AFjTiIcM4kyDOHFHNXSdsC1zdZBJH3EpOpWwseASA7C8xn/tnFbY69xVO+IYy10doNiNXZRrkc15/PBwyNM3wknFGeMl+JtpIB6wTP2SrOFMtODCTY8yMk+/hxUYHhzQ61m/uOh2QqtF7qbSM29qJ8T1VVEi6IcCQ4EEZ+9kzSqSY3y6RssNM5gm0HXvCCWAODR+qCD/AMhoev3SBhXcI5v0RhJ+kmI/xO3L+lTHSPsmqdSwNpOm26XqMIednXHUQD9l0+HyJOXSX+DPmxpK0UoooV0zML8ZwraghwB271yqnw75bSQHEDSR3mTER7C7atVzxRn6SjJx8POl4F8hvyVOdAM693eE98R+DU3AuBwRM37P8LkCmGdkVD3iWzyt91zMnHcHRrjlTQwx8593v3khcQ3Xymff8q2u3iYv+RyUYM5yKolBxdMmpKStAm0bkGQY0geZ+yHUaZkze86JssbOcjTlzWK1GYgXFs7d40KgOgGLn5BRT5R5qJ0IZa1xgfLYDeT39UyxkCFtUu7GCiYXKyKKKKZE2xspqlTI5d9vRa4RojTS26cZTkxPZ2Bgd51VObkY8S+70ljxyn4CD8ttPfeERhtJM7lR4bgDhoS2MyNVhokZSJ8FHBkc8fb17JTj1lRZLXOALcbRJIB1tF/FJ8Oxrye0cTWkuDQc5+lo2yFk62B79FKZNOSwC+Y0I1jYrNyeLLIu/wD2J48ii6+AdGKTcfav+kiZ1z5TmmTVmYENcMQadtR73VVwwky7Ge+IPQZ2PRKvLmvYA2RBvI7MDKNQVyk2a2jo0CAwEAGCGmT+m+qV4ujgeM9HArVHUZNc2OhnXlqg1MRNziwy0EC1tBZAmy6jXAtdNnSYPW90xxLHANcchfPe1vHySxk/uJtEXneyIyvIwESLz36clPHPpJS/BFq1RsrMrNN36TmPMaFbXooyUlaMLVOmUArUUTELU6L8Zc5/Zv2ItGV/XJc341wTrfLaQLkluLPbC31hdtDq0Q4QZ3sSPRVyxpxokpUzyVHgKjjEVJGsEAd7gPVF4Zxd1ynTw0XpWUmNEaXmSTnnmUhU+CUXGRLf8Sss+K60XRy72IPaR71VkmDllfy803X+HObcHEP/ANRz/ckXuudlhyYpQdMvjNSWjA6BRWrVZIcKiipegOaRaaLrKJTCAGCHWuAL2v4pylUb8u36TlBBvzy8ISjC2Y+oi50AAyvAGa3TElwEAZ3MWt5+a4vPX/Lf5NvHf20EZS/2i7QuCLSsCgPrktYz9ov4rV4zW/hRccSKczTkZdWDbm97c+SJdzTIImLT7jdIvdEHQCeZLjA/HeitnITuRmOg9haKsrH+FJp//G6I0zHeNO6Fl9SS08j3Gb+aA15FzFtBKI2CZ12MwsnJ4imrgqZbjytaYenBDouDLfOI97oT6eEFoO5jcif4Ce4d1gbX0tNs/P0S/FQT2ByK5DVOmafUY4RxIJbMATqD5eq3/qu2HPBsCII7xI8UGjxHy3ThEDQ5FafxReYgNJgZi82GfL3ZRGZrk1TLREZcjyVUapnC4Q7yMahZ+e5z5ObcIByMNEN6mAnazQ4AVB2swcj4ha+NyXidfBXkxqX7BKlh/D1W2BaZyBz8ZSlTiagMEssDNsthciV0v4zF+TP9KQ8VT0Ph6kgEnObRBt9kR4V8MkZx7R8K2nF0xJ7N/ZWDSRpUUqQNmaUjUrXGcFjFrFW0JlhSlCMlTBSaZ593B1Z+gnvCteilRZv4PGW/WkcFZKtyorWUlhEaEOU5wvDYh98vMIEboUepG04b9RmjChJzyvGp79eqlKkW/SbZnXvCO8i3W3VZOXhhOFydUXYpuL0DqsEyBZA4hwwwU/Wa2BGov+VzuJIFtjyVuKUXjXXwjJPtsH+oSJGEEDoT77lv5gM5ic5sBCXe7CZ1cIk5CJ0W3uDQGzexjM5xlorCIWo6wAtlpbf7LfDZ7xMxvKVfVh2tiIGmUTI77LLXHtQTJta1oj7eaLA6oEHEBcadc7bo/ZhxaYvMhcvha5ECCBHW6cmbZH3qFk5HFWT7o6f+y3HlcdMIasth0O5+9EB9MkfpOefMRCKYkwAJ05bBU2kCCAANRB8RJ5ei58+Llgra0XrJF6F2taHAk3FyRfSNUxXrS4O7oHrHvVbdwRzP0xe2XeinhgcpHI59R4LMWDdGKrQ42cDG4tMeSLV4ZjQZY1zjftb6SkKDjTeINjc8wF2OJ44AhwEwGyfXyQM8/SdNz9UXtEcgNAtldfjuIpVM2Ane4j/sLrmVODeD2CHDZxg9zsj5Lr4ebja6vX+jLPBL1bEqrYtCGEw5oJhwLXRkbHu37kMs5LcmntFD0YRaQusYUSkmIKorCiAOCVUqwqQI0xsldmhSGECYxW9bc1zuGhtyMXT3kuk6XQQS3URCjkTcGo+jjXZNh3UHTEjuv/SFxPCPDnOAGC3adAAgRac/yjcK8k5jWfEiynG1zUIBgMbkANVwc2XJN1J+G+EYpaFabwWkAHFMgnpIEJPibvH4zI2PeF1+H4WCXCNZJykTnfLkuPxlYGoGti2Ik9TYfdbOBN04lOdfICsZcf2sEHm4wT4ZIVWrALphxIAOZyjPxW6jAJbILQS42mbh0+qXwzc7mF0Sg3RZkATJJvHmT3ea2+sAHE3Em87e/NVHh4WS1dwyA3tlaYHvkh6QLYV1c6a+AF7Jnh/ipywwBrckA5E7nVIOzNjMD8dymG2nMlLYaOxSrNLS7EfG/Q7WTDHgC7tJA16rk0oJ7N41Fu4nX+U83LJpPPLrzCdWgs6nDcYYjMGM8u8pLiJZigzp2bxuhua4AS+ByFz338t03RYGQbmIN9RqPBc/Jwf/ACXxz/kUbxuIGxtb7ozHOiD7HJa+IUxiPyzFzYjPqiFhBAi0SYzI5fhc0vBscWk39/dOfNn6Z0tkLbJb5BxcjyFk29uEQTAAzEiNdEqsadCvF9qzrwfZGx5pcPewXGNo/UPqj/k38IlHjw9wLw3CdTbDrcxr5SnXtaHS3LS56+C0wnl47/ZBqOQRa8PEtII5eihEFMcVScXY2xYdob7X3CVqPkNI5+4XVwciOWNr0yzxuLNfNOyirEotBWchUAooAgQ5Rtcp3h62LQpChTyXRo4sjEcpn+EwQ1SpOAxRDbui0n6QO6QfBA4rj/Cc7TdZ4WlUL6oa/wDS3CD+nO48UzX+CdnHMAQZE2A3HXUbrz2f+rL9nQh/KiqxLgWkyDJ6AQc+4rz5aCXH7k+crrUThD7zLdzqIt4rktBdinU78o2HgtvA8ZTmAYdW5HwKunkt1ngOOwg5cllrpEx0XQSVlDMvfHXRBwnMmXGDl4Aefmil17eP480Nrbkk5+gER73Q/REA78vKPwrtr7hUCW5RylZosgAEzmTpcoAapVjmAIGmR77rf+pkAZHn10jRADloPHaxaa2jRDAfpvE4s8gJ3jQdJ8U2OIuRe2ZjLa64/C8SM8wNdrc0UFxAw2EzrJlF2hnRN9RuTPrKjav7XTHsdEuMoJDicyTlOlgnMIANuWo02PNYM/Dj1lKJdDK7SYJtaM5giIy70TianYvqPETAU+G8HjaS+IJ6WyROLow454REW0ztzlZeGlLJv4LMtqJzXWyHQmyaoNEXCHUEyDlraO6cvBCpVS0nTqu1S+TLZ1+Gd2TMmDE6nI++iWri7oOx7x/ELDeKBP7Tzi/csvrTIAzmTlmseLj9MzkvC2WS4JEbkrVBWtpTRyi5QKpuoEyJ0uDF09K4/CuM3dYe7hdQOBESht0NIFTa/HiBa0ZSSBInzXZqOc9jg13ZcLXF40uuW5wwYSLiwNzOW2X8JPhKP+3hPauYB+m8X8vd1w3x5zzNPVm1ZFGBr5hDahN8JAjI6n/1KWotgbCSfOc1pvD4uyD2Zv0H25GyDxlbswNxv1Ero8bC8MWmZ8kuz0AkF7yJiQB4D8rTtlKTCM+uUI7KWwzK1JaKmLOEAnZZwwJOSbfSiBaEN1MnMnp/VzmgBXEM/L7KG2eeuyI8gQAbztJ/CrCcz6eGvkkMxKy6nOeWy2G3MharUzI9PPPu80NAmZc1uEkx2RN+dgq+fUA7Ds9725T1WatIuhs2kEjeMh0R6TfBKrYXQxwtR4+p0crCTn76J9pLrnLw71z2sIy13Mro0Wm05qXX4FY3w7wKVQam48b27j4pZsh0Nyd+NkQtJsNATO4tbx9VqgwiHPLWtGptpEZ3y6rz+aDhkcUb4O42L8dbDA+qTG0az+EhWZqYk5DwT3xHjWQC105jXIwNt0g+rrsDE2z9F1uNJvGu3plyKpaLZU0/J9n0TLUg5v5/pFo1ua0lY9AUSwI39+KiAFZVKHop73UhEI691lujxBBsQBkbTJ9SsDvWoUWrGmdJ3EwBlcZmw/vklqnFOdbmNMovPp5pRzHuIk2GWn9lMU+EJzOef4SqTHaROIqhrAwTLrui/ZF4KCKJABMzcgf8jqd10KXAiZ1tfly5IzGAkuOlvBS6fkXYSo8K7U5pmpTAgCY1/tGc86QOZ0QjJyJdzyCf9hCYZmYInyGnei0aQzwmAIv19USu4gQ58RkGZ95QncLjuZMRn59Qo/of7MVKrNJkmIiJjbkgueQbM3Muda2Ztkug3huy4AZgi3MQFmjwwiCLNEnUTfyBBy2CH76Bz24yZLQAcoRq3DiIuNc4TfE0jYic4vAHksigZGwyECEotSWnYO0KBjRmYvF5mdYnNFoU2uuL5CIOnsI7KLiZI6Inyoi8GxHXROTpXaQLboUw43izgGm356p1ogSB9yt0aEd3d5QqMkkDIGJ5gAkbcjfMFUT5GOCe9/2JrHJtaMcQQBd3XpmfRZ4ikXFpJI7ILRtc38lhzGtHzHjEXGGNB2Ny46AfhLP4uo44jE5ADIDQLDw4zlk+pLZflaUaRkUmzpY+lpO5Ue8AT72V0qZAAJEme5BrusADec7ePvcLq+IymJm6E9jTYievoiRIsTF4QyZPv3CQGSDu7uc4eQNlSJgKiXUdsLCtSFIVhAitqkKwxAB6MErosYG5oHDcOBBOnimA65sI01tzTug9MvqGDCy2QAP5uborm7eJCtrRvPNIZlrPZVO2z3iwHhryWnrMIAHTAnL7x3KywxnnJUi4jUgHojxlyQBhgJcNQdOgJ70etTxR0jJCd7iyjK7gZJBjSCPOc1z+VgySl2iaMU4pUxqnQLS3fXpoY6rFfhosJJ02CrEKj5AIIERIyOtrHqm8RFjE2F9u5c25421dGioyOU7hakQDE5SchuUvxHAvpsBqOAGkSSf55LvPcMTZBIPZEc9+SH8XpBwDQL7A+Odik5yl6w6peHnH1uzikk5NnTnsicNxfy2xgx63cRfUmxlA+I0YeG6CNPHosOMLp8fjxeP7l6Z55GpaNVuIxOEjCBNpm52V449+iA6tyv3K2DVa8cFBdYlUne2GdUMfhKYpMxlYX9Pz/KLVfoNVlsDMhS+SJJt+PSdR+Shge+cei0XTfT1WHO9+iACAdVEMP9x/KidoB7gcNWS02Bi9j4I9egKYxOBLZi2fX7LyhYIGud0yeJcfqcTsCZEdCsS5j6+bLvo7O5wJa82M7iYPLPPu5rqDhmyvK8M8TPvuR/iHGl4uSRyMX3gZqUOZS2tieG3o9KQNhA1K5fxP4mWnDT5S/ODsBuuI/E4C5zsCfPxlEp0ozz1uq8nLbVR0Thgp7N1nvf8AU4nacusZBb4arUbZroBNhp3hUxs9VGtyOgWT6kk7s0dVR6SmDAmCY0Qq3Fta4MOZIy52BOy45+IFtMMbIM3PLO2yrgOFL3ROXac7WZt3/groPk21GC2ZVhq3I7VaPuiU3iFHhJcbiyaJvfyWputlK2PobrjLW5t4JSnUcAM/HL8rf+oMACIzJJ9QnYBmVdRNtRmO8I9Lid5dzEA8pBjneUrSbAAz6Aj1VOaD7+6qyYYZF9yJRk4+HWoV2m8OxNuG2v3g+XkqrUjUvmYk6W1A8vEpChPhce9l0uH+IgfUwj/GCL9YK5vI4cou4K0aMeVPUjj/AB2nFPFFwfwNtFyqzjFl1v8AyXty5mIgCAMrFtwZ0mVw/mSIuZzH2WzjRlHHTKsjTlaDALDydM9FmcrrOHx1K1MqJh3J98lIVgKilQFFU1UWhVnkgA/zQooI9lRO2LRzn5dyr8KKLim4O/Pu+yy7X/H8qKIAPR07lZ+6iiRNBHZjr9kXdUoofJP4A1fqXW+BZP6j0UUWvi/1EZ838h0Sr171Si6pjFEv8R06/lRRRl4Neifw/wD+yf8At913amnUK1EsfjHL0lH6VsKlFNkQXGfQ7ouFUzKiig/SXwUVGZK1EIRGZFDZn3D7qKIYfJG5n3sq08fUqKJDCsyHRRRRTIn/2Q=="/>
          <p:cNvSpPr>
            <a:spLocks noChangeAspect="1" noChangeArrowheads="1"/>
          </p:cNvSpPr>
          <p:nvPr/>
        </p:nvSpPr>
        <p:spPr bwMode="auto">
          <a:xfrm>
            <a:off x="155575" y="836712"/>
            <a:ext cx="4057650" cy="2736304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5363" y="5996002"/>
            <a:ext cx="993549" cy="774439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5943" y="6001231"/>
            <a:ext cx="760196" cy="76019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 cstate="print"/>
          <a:srcRect l="776" t="25937"/>
          <a:stretch/>
        </p:blipFill>
        <p:spPr>
          <a:xfrm>
            <a:off x="683568" y="2248734"/>
            <a:ext cx="7560840" cy="3546078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7" name="CasellaDiTesto 16"/>
          <p:cNvSpPr txBox="1"/>
          <p:nvPr/>
        </p:nvSpPr>
        <p:spPr>
          <a:xfrm rot="19897134">
            <a:off x="5144499" y="1158003"/>
            <a:ext cx="2432127" cy="769441"/>
          </a:xfrm>
          <a:prstGeom prst="rect">
            <a:avLst/>
          </a:prstGeom>
          <a:solidFill>
            <a:schemeClr val="bg1"/>
          </a:solidFill>
          <a:ln>
            <a:solidFill>
              <a:srgbClr val="007F3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 smtClean="0">
                <a:solidFill>
                  <a:srgbClr val="007F3D"/>
                </a:solidFill>
              </a:rPr>
              <a:t>FINAL APPROVAL 30 MARCH 2017</a:t>
            </a:r>
            <a:endParaRPr lang="en-GB" sz="2200" b="1" dirty="0">
              <a:solidFill>
                <a:srgbClr val="007F3D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5" cstate="print"/>
          <a:srcRect t="17468" b="31409"/>
          <a:stretch/>
        </p:blipFill>
        <p:spPr>
          <a:xfrm>
            <a:off x="696931" y="479878"/>
            <a:ext cx="3810000" cy="1584176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0808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683568" y="5949280"/>
            <a:ext cx="7560840" cy="707901"/>
            <a:chOff x="683568" y="5949280"/>
            <a:chExt cx="7560840" cy="707901"/>
          </a:xfrm>
        </p:grpSpPr>
        <p:sp>
          <p:nvSpPr>
            <p:cNvPr id="4" name="Rectangle 1"/>
            <p:cNvSpPr>
              <a:spLocks noChangeArrowheads="1"/>
            </p:cNvSpPr>
            <p:nvPr/>
          </p:nvSpPr>
          <p:spPr bwMode="auto">
            <a:xfrm>
              <a:off x="2654292" y="6133961"/>
              <a:ext cx="370627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15D9B"/>
                  </a:solidFill>
                  <a:latin typeface="Calibri" pitchFamily="34" charset="0"/>
                </a:rPr>
                <a:t>Bern SFPS Network and CMS MIKT Joint Meeting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15D9B"/>
                  </a:solidFill>
                  <a:latin typeface="Calibri" pitchFamily="34" charset="0"/>
                </a:rPr>
                <a:t>Malta, 22-32 June 2017 </a:t>
              </a:r>
            </a:p>
          </p:txBody>
        </p:sp>
        <p:cxnSp>
          <p:nvCxnSpPr>
            <p:cNvPr id="8" name="Connettore 1 7"/>
            <p:cNvCxnSpPr/>
            <p:nvPr/>
          </p:nvCxnSpPr>
          <p:spPr>
            <a:xfrm>
              <a:off x="683568" y="5949280"/>
              <a:ext cx="756084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46" name="AutoShape 2" descr="data:image/jpeg;base64,/9j/4AAQSkZJRgABAQAAAQABAAD/2wCEAAkGBxMTEhUTExMWFhUWGBcXFxgYGBoWGhsYGBoXFxgXGBYaHSggGBolGxgYIjEiJSkrLi4uFx8zODMtNygtLisBCgoKDg0OGhAQGy0mICUtLS0vLy0tLS0rLS0tLS0tLS0tLS0tLS0tLS0tLS0tLS0tLS0tLS0tLS0tLS0tLS0tLf/AABEIAPEA0gMBIgACEQEDEQH/xAAbAAACAwEBAQAAAAAAAAAAAAADBAABAgUGB//EADkQAAEDAgQDBgUEAQQCAwAAAAEAAhEDIRIxQVEEYXEigZGhsfAFEzLB0UJS4fFyFCNiggbCMzSi/8QAGgEAAgMBAQAAAAAAAAAAAAAAAAECAwQFBv/EACoRAAICAgMAAQQABgMAAAAAAAABAhEDIQQSMUETIlFxFDIzYYGxI0JS/9oADAMBAAIRAxEAPwD5kXLdNu4I6rZbACxUqf2VUBqqUH5+VlKryRHPoi0eCe9pIFhuInkDN00gFi4k9ctkT5BsL301C6D+GPZa0yB2uUnQSY1S/HOedR0bpsCeibChV0giR7/pM0b3v4z90uykZiMWn1RciYlNCQLTiOeh6cjySAupTyEXPuSoWxGo16Zz73T3AcEWVofSJdhkMeLvnXDPahoeeUA7w/xppvdidSc0ZGAGAwYgiNpBiMu9K6A4jOAqkiG5ndrbf9iLbE2PemqHwx+KA1suuJcCBGnZkk7wIT1ZwdixC++szMg+Xes8NwTn62IcdCYGYiZ1Ue4CfxWl8p3ywWvIALi0HM3iTIIiPFI1aoABIsRppGWvu66/H8PiYP8AcbjGtgSDAAJMSIyJymFyKnAPH1MJGctOPPLKymmBQqtIyMz5brGK0+X8oRcRnY+CtplArAvpzkpTbAIPdmmmtHTzQ4RYGGRqiNchFFY3VDA2CPfNF+ZOSFFs1BAOfvVAGi+Ab/2l7k/aM8kxWjKOq1Uq27IA6XPimqBkpDQtH4WXOWWECTPVaImYttPmhtfAK16bDAorwKJDOeXGfqP28EdsE6xb3CEW3zC7DP8AxriCGyGtxtD2hzsEgzv9Nm6xolbYkqOcazWuBYCY3vr+3pummcY+sW02nA0kNziZm0gar0HAf+FlwLTWpGo8FrGgyB9OIuLsIBE5AzKBV+D/ACa+CA97XENa0BwFwZBJubOgRrnIRdIYrx/BsbRbALoIOO8gEvuL2bZo63NzC4skSJmYjmu5iItqdI/TcG22YQ/9JT+YwtaMOEnDJMvbfD2pP0kOzMgHmkpCsd4PgjU4cNa1rHwHYnQ2/wAwlt85LLDqFlvws0gKpdidTeC9szcQSMQkSOWIWWRWOGXON4nK+fh7yRqmFuHMmGn6oudBAv1G6XYdnR4KtBc1skjFgYTiNm2NmkiTJkZzprzOJe4ziZES2Ii4g4JE79/ij8D8SNJlQAgh8iLSCROIGSRBAvuEtTquwNB+lpc6OZsSTqchJUQAOrXF/piw1i/hOqZdiLWuJgS4E4gTJAOEMmA2D67JQO2zz9BHNG4SnGknb+UmLwsNJuTZthHlJi9vGFdEQcpJMW95JocG90AkBpzHTLqmq9MBkNAsL+IEjuCLGcuowguLnwACS4jFAF+sT65Lg8fVa8yxkAWmAMX/ACcBYdL9V6htLFcHC7Kdp+y858Ta8O+kMaP09nUTiIbYEzpkrIsVCbRKuINvMf2rpkbrbjKkBg09c1McaKitARmkBtpnkrIG3vxQ2DUDvyRA3ZMDDjlZWCGz76Kxc+o+6rDfKyQFmsC3KOZv5K6bxaDM6rI4dp1PO8IzmgCRFhogBc8YBaD5KKw1mwVKQiqD8LsVjBtr3xyXoDxFXiGAk43ScRBOTWggkf4g8uzZcfg+Ec5xLQXRoBJ5dLr0fw3hK1GkeInBILGdoNdDs5BGWGbG+VslF+EgbuDqUywky2NATAMESP0k3MHZN0eGpl7QQQXMnFi7LHkBwMjXOxtkluGrPdje5x7cEm1y2QJjkTfmUwy5MQBa3PvVbEM8TwDXVOyW4e1eYEOdi0uBJ80o5hxOAAwl0t6RayxxFNzJIDTIA292QuG4wzpplb3/AAhDbIOAJzMbIdfgniwyG2d/unmVJOKPZRK5jIouiK2cJzHBpcZgZ255eNky2i4C9pifsF08Ae0h7QRnF8xrZMUy0iIFsu7RGq0M5FCgCLyDpGVtE9SqACw0zGa25jcpIgyecaSt4Bhyg53UaGYfUgC4jKb76rI4y/ayOWp8BokqfEOqOLS0Nw8r3ysbeSaZTAyHfr4rdh4LmlKT0Uzz1pAW1X37Ag5XHmud8S+GEsfVEy2MUfS5oABInIgaSeUWB6fFtJY8DMtPovJl5IAkwMhNh3Kzk4oY1UV6LFJy22B7ve6sFU6Ab6q3thZKLi2kxsi07c9YQGFELkCCmqDyWXuyWGui6vH5+7bIA3VGswVlnEb+OSy6TIHvqFbKQycDPgkAZxjM20ICsvOv3j+EAPgiCY5o9sgUAIOde3qrTuEclFKxUNfDeKFKpMDDcOBGIHaehgyLxO8Lq13HCIcXYzILfoJP1DIQ7LVcGlTLn4WxcjtOsBvJ2uvZcaynR4dlIvJqU3h2EucAZAxPa2CCSQQbgiPGElomxeiGtYG5O3zEctz/AAkqwioRL4iQRfqCAnKVQESN5uPLoqPFhsNIDpmbWPVQEY+W6oGiTJmJn00RBwjKcSSTcQsM+IMpmwgiIzgHkgnjMdQuMgFw0GWsBLdj0aoPuZEeicpUC4Wyz7kEVGFpl0Z55cgIzJ8EbgeMayOdss/BDYJBG8OWi40tdALzNvJdDieJaTE6e/VL/wCmiJskvArYNlQfqBdMawVXzGnKQPHuRXFrZdOQIA5pPhw4mwm5npy3Q2AFzC14Iu0iO+ZkbptK8Nd73HFEjCDpbOE0u5w4yjjXYxZWnLRF5HiqOB7m7XHQ5L1yV4zgGVILsxtqNjyU+Rh+pHXoY59WeZrcL/tte6Zc6ACP0gTPj6hZe2w52LYuBoQu18fmGkDsiSfCMlyTTLiCBOKLDMH72myyTwpdq+KLVk2r+RSNeSLQMrLGGSMvwtBsDEPfVYS+iPbdQciAqDTp4KweUH34hAF0he4+6szplz1VuPvzWMZQBC4o0c0J7wtTqPROxEl/sD8KKfMURYxjh2wcxFjYX5Lu1+MZxPaaD8wwSC4neQ0GxE6Z8l5t1XOw5aRtkhiqQZGdkmrGerbiaB2TblA1I9ClHDEZghY+Hn5YL5OKo1swcmntAT+42PlumalQiSR2jYbjmoxi5S6oi2khWGj6jJFzyG0bx9kV1YWloB2B7j59Eo8AHCDLtdc4zO6fohjRpYXP5XVhxIdaZmlkd6Bl2x9/daNKbyUwaTXX9LI9Ow7QDgMjERbUfqGvuDkzcCS3DaLYZk/ROnXjMXRxXJH1HWUvxNB2IjDloOf2VU+DqkEgG2YmDvMLBsusfbVxCHOgRyPlojcHRggAyNxzuVx6zezZ1xmCIPWdUf4fxkX8R/CAH+OZhqTEYx5jfnB8kNEq1g8Q7I3B1B6/dLuc5v1C37hl37Lr8PkR6qEvTNmxu7QVUoougZynALz3E8C6k437BMg6g6e+S9Eg8VwzajcLhI9DuFCcL2O9UebrAHQ4tYjuN/EjLbYjdRcNJHLXlyV1WOo1C03G520TRDXXC5GWNSejbjdx2JtZfKRn75rL+HgzePMdR906Gcs72VukSWgXjv5SqSyhF3iNwsBhN0Ws0GdJv1j+wsYtrHVAgTyRaPFaZVjRFAlDeyNIlCEbnkFFXyTsPJRFAQx/aJ8qbgCDbPxnWy3RGKbwIJOR6AT1RKdMaCAANTc5lacGDvt+EJ5K0EpcVUwgNsAAJFhYRMqm03nN8dM/E+7I08grXRhhivDK5tmaFPD9Nj4335lNUabnGXO+w8DqgtTNJWqKIWxthO89yO1CwwPZWwN9ffcmA1w1AFjTiIcM4kyDOHFHNXSdsC1zdZBJH3EpOpWwseASA7C8xn/tnFbY69xVO+IYy10doNiNXZRrkc15/PBwyNM3wknFGeMl+JtpIB6wTP2SrOFMtODCTY8yMk+/hxUYHhzQ61m/uOh2QqtF7qbSM29qJ8T1VVEi6IcCQ4EEZ+9kzSqSY3y6RssNM5gm0HXvCCWAODR+qCD/AMhoev3SBhXcI5v0RhJ+kmI/xO3L+lTHSPsmqdSwNpOm26XqMIednXHUQD9l0+HyJOXSX+DPmxpK0UoooV0zML8ZwraghwB271yqnw75bSQHEDSR3mTER7C7atVzxRn6SjJx8POl4F8hvyVOdAM693eE98R+DU3AuBwRM37P8LkCmGdkVD3iWzyt91zMnHcHRrjlTQwx8593v3khcQ3Xymff8q2u3iYv+RyUYM5yKolBxdMmpKStAm0bkGQY0geZ+yHUaZkze86JssbOcjTlzWK1GYgXFs7d40KgOgGLn5BRT5R5qJ0IZa1xgfLYDeT39UyxkCFtUu7GCiYXKyKKKKZE2xspqlTI5d9vRa4RojTS26cZTkxPZ2Bgd51VObkY8S+70ljxyn4CD8ttPfeERhtJM7lR4bgDhoS2MyNVhokZSJ8FHBkc8fb17JTj1lRZLXOALcbRJIB1tF/FJ8Oxrye0cTWkuDQc5+lo2yFk62B79FKZNOSwC+Y0I1jYrNyeLLIu/wD2J48ii6+AdGKTcfav+kiZ1z5TmmTVmYENcMQadtR73VVwwky7Ge+IPQZ2PRKvLmvYA2RBvI7MDKNQVyk2a2jo0CAwEAGCGmT+m+qV4ujgeM9HArVHUZNc2OhnXlqg1MRNziwy0EC1tBZAmy6jXAtdNnSYPW90xxLHANcchfPe1vHySxk/uJtEXneyIyvIwESLz36clPHPpJS/BFq1RsrMrNN36TmPMaFbXooyUlaMLVOmUArUUTELU6L8Zc5/Zv2ItGV/XJc341wTrfLaQLkluLPbC31hdtDq0Q4QZ3sSPRVyxpxokpUzyVHgKjjEVJGsEAd7gPVF4Zxd1ynTw0XpWUmNEaXmSTnnmUhU+CUXGRLf8Sss+K60XRy72IPaR71VkmDllfy803X+HObcHEP/ANRz/ckXuudlhyYpQdMvjNSWjA6BRWrVZIcKiipegOaRaaLrKJTCAGCHWuAL2v4pylUb8u36TlBBvzy8ISjC2Y+oi50AAyvAGa3TElwEAZ3MWt5+a4vPX/Lf5NvHf20EZS/2i7QuCLSsCgPrktYz9ov4rV4zW/hRccSKczTkZdWDbm97c+SJdzTIImLT7jdIvdEHQCeZLjA/HeitnITuRmOg9haKsrH+FJp//G6I0zHeNO6Fl9SS08j3Gb+aA15FzFtBKI2CZ12MwsnJ4imrgqZbjytaYenBDouDLfOI97oT6eEFoO5jcif4Ce4d1gbX0tNs/P0S/FQT2ByK5DVOmafUY4RxIJbMATqD5eq3/qu2HPBsCII7xI8UGjxHy3ThEDQ5FafxReYgNJgZi82GfL3ZRGZrk1TLREZcjyVUapnC4Q7yMahZ+e5z5ObcIByMNEN6mAnazQ4AVB2swcj4ha+NyXidfBXkxqX7BKlh/D1W2BaZyBz8ZSlTiagMEssDNsthciV0v4zF+TP9KQ8VT0Ph6kgEnObRBt9kR4V8MkZx7R8K2nF0xJ7N/ZWDSRpUUqQNmaUjUrXGcFjFrFW0JlhSlCMlTBSaZ593B1Z+gnvCteilRZv4PGW/WkcFZKtyorWUlhEaEOU5wvDYh98vMIEboUepG04b9RmjChJzyvGp79eqlKkW/SbZnXvCO8i3W3VZOXhhOFydUXYpuL0DqsEyBZA4hwwwU/Wa2BGov+VzuJIFtjyVuKUXjXXwjJPtsH+oSJGEEDoT77lv5gM5ic5sBCXe7CZ1cIk5CJ0W3uDQGzexjM5xlorCIWo6wAtlpbf7LfDZ7xMxvKVfVh2tiIGmUTI77LLXHtQTJta1oj7eaLA6oEHEBcadc7bo/ZhxaYvMhcvha5ECCBHW6cmbZH3qFk5HFWT7o6f+y3HlcdMIasth0O5+9EB9MkfpOefMRCKYkwAJ05bBU2kCCAANRB8RJ5ei58+Llgra0XrJF6F2taHAk3FyRfSNUxXrS4O7oHrHvVbdwRzP0xe2XeinhgcpHI59R4LMWDdGKrQ42cDG4tMeSLV4ZjQZY1zjftb6SkKDjTeINjc8wF2OJ44AhwEwGyfXyQM8/SdNz9UXtEcgNAtldfjuIpVM2Ane4j/sLrmVODeD2CHDZxg9zsj5Lr4ebja6vX+jLPBL1bEqrYtCGEw5oJhwLXRkbHu37kMs5LcmntFD0YRaQusYUSkmIKorCiAOCVUqwqQI0xsldmhSGECYxW9bc1zuGhtyMXT3kuk6XQQS3URCjkTcGo+jjXZNh3UHTEjuv/SFxPCPDnOAGC3adAAgRac/yjcK8k5jWfEiynG1zUIBgMbkANVwc2XJN1J+G+EYpaFabwWkAHFMgnpIEJPibvH4zI2PeF1+H4WCXCNZJykTnfLkuPxlYGoGti2Ik9TYfdbOBN04lOdfICsZcf2sEHm4wT4ZIVWrALphxIAOZyjPxW6jAJbILQS42mbh0+qXwzc7mF0Sg3RZkATJJvHmT3ea2+sAHE3Em87e/NVHh4WS1dwyA3tlaYHvkh6QLYV1c6a+AF7Jnh/ipywwBrckA5E7nVIOzNjMD8dymG2nMlLYaOxSrNLS7EfG/Q7WTDHgC7tJA16rk0oJ7N41Fu4nX+U83LJpPPLrzCdWgs6nDcYYjMGM8u8pLiJZigzp2bxuhua4AS+ByFz338t03RYGQbmIN9RqPBc/Jwf/ACXxz/kUbxuIGxtb7ozHOiD7HJa+IUxiPyzFzYjPqiFhBAi0SYzI5fhc0vBscWk39/dOfNn6Z0tkLbJb5BxcjyFk29uEQTAAzEiNdEqsadCvF9qzrwfZGx5pcPewXGNo/UPqj/k38IlHjw9wLw3CdTbDrcxr5SnXtaHS3LS56+C0wnl47/ZBqOQRa8PEtII5eihEFMcVScXY2xYdob7X3CVqPkNI5+4XVwciOWNr0yzxuLNfNOyirEotBWchUAooAgQ5Rtcp3h62LQpChTyXRo4sjEcpn+EwQ1SpOAxRDbui0n6QO6QfBA4rj/Cc7TdZ4WlUL6oa/wDS3CD+nO48UzX+CdnHMAQZE2A3HXUbrz2f+rL9nQh/KiqxLgWkyDJ6AQc+4rz5aCXH7k+crrUThD7zLdzqIt4rktBdinU78o2HgtvA8ZTmAYdW5HwKunkt1ngOOwg5cllrpEx0XQSVlDMvfHXRBwnMmXGDl4Aefmil17eP480Nrbkk5+gER73Q/REA78vKPwrtr7hUCW5RylZosgAEzmTpcoAapVjmAIGmR77rf+pkAZHn10jRADloPHaxaa2jRDAfpvE4s8gJ3jQdJ8U2OIuRe2ZjLa64/C8SM8wNdrc0UFxAw2EzrJlF2hnRN9RuTPrKjav7XTHsdEuMoJDicyTlOlgnMIANuWo02PNYM/Dj1lKJdDK7SYJtaM5giIy70TianYvqPETAU+G8HjaS+IJ6WyROLow454REW0ztzlZeGlLJv4LMtqJzXWyHQmyaoNEXCHUEyDlraO6cvBCpVS0nTqu1S+TLZ1+Gd2TMmDE6nI++iWri7oOx7x/ELDeKBP7Tzi/csvrTIAzmTlmseLj9MzkvC2WS4JEbkrVBWtpTRyi5QKpuoEyJ0uDF09K4/CuM3dYe7hdQOBESht0NIFTa/HiBa0ZSSBInzXZqOc9jg13ZcLXF40uuW5wwYSLiwNzOW2X8JPhKP+3hPauYB+m8X8vd1w3x5zzNPVm1ZFGBr5hDahN8JAjI6n/1KWotgbCSfOc1pvD4uyD2Zv0H25GyDxlbswNxv1Ero8bC8MWmZ8kuz0AkF7yJiQB4D8rTtlKTCM+uUI7KWwzK1JaKmLOEAnZZwwJOSbfSiBaEN1MnMnp/VzmgBXEM/L7KG2eeuyI8gQAbztJ/CrCcz6eGvkkMxKy6nOeWy2G3MharUzI9PPPu80NAmZc1uEkx2RN+dgq+fUA7Ds9725T1WatIuhs2kEjeMh0R6TfBKrYXQxwtR4+p0crCTn76J9pLrnLw71z2sIy13Mro0Wm05qXX4FY3w7wKVQam48b27j4pZsh0Nyd+NkQtJsNATO4tbx9VqgwiHPLWtGptpEZ3y6rz+aDhkcUb4O42L8dbDA+qTG0az+EhWZqYk5DwT3xHjWQC105jXIwNt0g+rrsDE2z9F1uNJvGu3plyKpaLZU0/J9n0TLUg5v5/pFo1ua0lY9AUSwI39+KiAFZVKHop73UhEI691lujxBBsQBkbTJ9SsDvWoUWrGmdJ3EwBlcZmw/vklqnFOdbmNMovPp5pRzHuIk2GWn9lMU+EJzOef4SqTHaROIqhrAwTLrui/ZF4KCKJABMzcgf8jqd10KXAiZ1tfly5IzGAkuOlvBS6fkXYSo8K7U5pmpTAgCY1/tGc86QOZ0QjJyJdzyCf9hCYZmYInyGnei0aQzwmAIv19USu4gQ58RkGZ95QncLjuZMRn59Qo/of7MVKrNJkmIiJjbkgueQbM3Muda2Ztkug3huy4AZgi3MQFmjwwiCLNEnUTfyBBy2CH76Bz24yZLQAcoRq3DiIuNc4TfE0jYic4vAHksigZGwyECEotSWnYO0KBjRmYvF5mdYnNFoU2uuL5CIOnsI7KLiZI6Inyoi8GxHXROTpXaQLboUw43izgGm356p1ogSB9yt0aEd3d5QqMkkDIGJ5gAkbcjfMFUT5GOCe9/2JrHJtaMcQQBd3XpmfRZ4ikXFpJI7ILRtc38lhzGtHzHjEXGGNB2Ny46AfhLP4uo44jE5ADIDQLDw4zlk+pLZflaUaRkUmzpY+lpO5Ue8AT72V0qZAAJEme5BrusADec7ePvcLq+IymJm6E9jTYievoiRIsTF4QyZPv3CQGSDu7uc4eQNlSJgKiXUdsLCtSFIVhAitqkKwxAB6MErosYG5oHDcOBBOnimA65sI01tzTug9MvqGDCy2QAP5uborm7eJCtrRvPNIZlrPZVO2z3iwHhryWnrMIAHTAnL7x3KywxnnJUi4jUgHojxlyQBhgJcNQdOgJ70etTxR0jJCd7iyjK7gZJBjSCPOc1z+VgySl2iaMU4pUxqnQLS3fXpoY6rFfhosJJ02CrEKj5AIIERIyOtrHqm8RFjE2F9u5c25421dGioyOU7hakQDE5SchuUvxHAvpsBqOAGkSSf55LvPcMTZBIPZEc9+SH8XpBwDQL7A+Odik5yl6w6peHnH1uzikk5NnTnsicNxfy2xgx63cRfUmxlA+I0YeG6CNPHosOMLp8fjxeP7l6Z55GpaNVuIxOEjCBNpm52V449+iA6tyv3K2DVa8cFBdYlUne2GdUMfhKYpMxlYX9Pz/KLVfoNVlsDMhS+SJJt+PSdR+Shge+cei0XTfT1WHO9+iACAdVEMP9x/KidoB7gcNWS02Bi9j4I9egKYxOBLZi2fX7LyhYIGud0yeJcfqcTsCZEdCsS5j6+bLvo7O5wJa82M7iYPLPPu5rqDhmyvK8M8TPvuR/iHGl4uSRyMX3gZqUOZS2tieG3o9KQNhA1K5fxP4mWnDT5S/ODsBuuI/E4C5zsCfPxlEp0ozz1uq8nLbVR0Thgp7N1nvf8AU4nacusZBb4arUbZroBNhp3hUxs9VGtyOgWT6kk7s0dVR6SmDAmCY0Qq3Fta4MOZIy52BOy45+IFtMMbIM3PLO2yrgOFL3ROXac7WZt3/groPk21GC2ZVhq3I7VaPuiU3iFHhJcbiyaJvfyWputlK2PobrjLW5t4JSnUcAM/HL8rf+oMACIzJJ9QnYBmVdRNtRmO8I9Lid5dzEA8pBjneUrSbAAz6Aj1VOaD7+6qyYYZF9yJRk4+HWoV2m8OxNuG2v3g+XkqrUjUvmYk6W1A8vEpChPhce9l0uH+IgfUwj/GCL9YK5vI4cou4K0aMeVPUjj/AB2nFPFFwfwNtFyqzjFl1v8AyXty5mIgCAMrFtwZ0mVw/mSIuZzH2WzjRlHHTKsjTlaDALDydM9FmcrrOHx1K1MqJh3J98lIVgKilQFFU1UWhVnkgA/zQooI9lRO2LRzn5dyr8KKLim4O/Pu+yy7X/H8qKIAPR07lZ+6iiRNBHZjr9kXdUoofJP4A1fqXW+BZP6j0UUWvi/1EZ838h0Sr171Si6pjFEv8R06/lRRRl4Neifw/wD+yf8At913amnUK1EsfjHL0lH6VsKlFNkQXGfQ7ouFUzKiig/SXwUVGZK1EIRGZFDZn3D7qKIYfJG5n3sq08fUqKJDCsyHRRRRTIn/2Q=="/>
          <p:cNvSpPr>
            <a:spLocks noChangeAspect="1" noChangeArrowheads="1"/>
          </p:cNvSpPr>
          <p:nvPr/>
        </p:nvSpPr>
        <p:spPr bwMode="auto">
          <a:xfrm>
            <a:off x="155575" y="836712"/>
            <a:ext cx="4057650" cy="2736304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5363" y="5996002"/>
            <a:ext cx="993549" cy="774439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5943" y="6001231"/>
            <a:ext cx="760196" cy="760196"/>
          </a:xfrm>
          <a:prstGeom prst="rect">
            <a:avLst/>
          </a:prstGeom>
        </p:spPr>
      </p:pic>
      <p:sp>
        <p:nvSpPr>
          <p:cNvPr id="12" name="Segnaposto contenuto 2"/>
          <p:cNvSpPr txBox="1">
            <a:spLocks/>
          </p:cNvSpPr>
          <p:nvPr/>
        </p:nvSpPr>
        <p:spPr>
          <a:xfrm>
            <a:off x="2699792" y="932625"/>
            <a:ext cx="3760253" cy="4801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2700">
              <a:spcAft>
                <a:spcPts val="600"/>
              </a:spcAft>
              <a:buNone/>
            </a:pPr>
            <a:r>
              <a:rPr lang="en-GB" sz="2200" b="1" dirty="0" smtClean="0">
                <a:solidFill>
                  <a:srgbClr val="FF0000"/>
                </a:solidFill>
              </a:rPr>
              <a:t>FIVE MAIN </a:t>
            </a:r>
            <a:r>
              <a:rPr lang="en-GB" sz="2200" b="1" dirty="0" smtClean="0">
                <a:solidFill>
                  <a:srgbClr val="FF0000"/>
                </a:solidFill>
              </a:rPr>
              <a:t>TARGETS </a:t>
            </a:r>
            <a:r>
              <a:rPr lang="en-GB" sz="2200" b="1" dirty="0" smtClean="0">
                <a:solidFill>
                  <a:srgbClr val="FF0000"/>
                </a:solidFill>
              </a:rPr>
              <a:t>(31 </a:t>
            </a:r>
            <a:r>
              <a:rPr lang="en-GB" sz="2200" b="1" dirty="0" smtClean="0">
                <a:solidFill>
                  <a:srgbClr val="FF0000"/>
                </a:solidFill>
              </a:rPr>
              <a:t>actions)</a:t>
            </a:r>
          </a:p>
        </p:txBody>
      </p:sp>
      <p:sp>
        <p:nvSpPr>
          <p:cNvPr id="14" name="Segnaposto contenuto 2"/>
          <p:cNvSpPr txBox="1">
            <a:spLocks/>
          </p:cNvSpPr>
          <p:nvPr/>
        </p:nvSpPr>
        <p:spPr>
          <a:xfrm>
            <a:off x="971600" y="2108804"/>
            <a:ext cx="7200800" cy="2616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GB" sz="2200" dirty="0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</a:rPr>
              <a:t>trengthening of direct fight against IKB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GB" sz="2200" dirty="0">
                <a:solidFill>
                  <a:schemeClr val="tx2">
                    <a:lumMod val="75000"/>
                  </a:schemeClr>
                </a:solidFill>
              </a:rPr>
              <a:t>Strengthening </a:t>
            </a: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</a:rPr>
              <a:t>of indirect </a:t>
            </a:r>
            <a:r>
              <a:rPr lang="en-GB" sz="2200" dirty="0">
                <a:solidFill>
                  <a:schemeClr val="tx2">
                    <a:lumMod val="75000"/>
                  </a:schemeClr>
                </a:solidFill>
              </a:rPr>
              <a:t>fight </a:t>
            </a: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</a:rPr>
              <a:t>against IKB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</a:rPr>
              <a:t>Prevention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</a:rPr>
              <a:t>Monitoring of action plan implementation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</a:rPr>
              <a:t>Setting up of a Coordination </a:t>
            </a:r>
            <a:r>
              <a:rPr lang="en-GB" sz="2200" dirty="0">
                <a:solidFill>
                  <a:schemeClr val="tx2">
                    <a:lumMod val="75000"/>
                  </a:schemeClr>
                </a:solidFill>
              </a:rPr>
              <a:t>U</a:t>
            </a: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</a:rPr>
              <a:t>nit (</a:t>
            </a:r>
            <a:r>
              <a:rPr lang="en-GB" sz="2200" dirty="0" err="1" smtClean="0">
                <a:solidFill>
                  <a:schemeClr val="tx2">
                    <a:lumMod val="75000"/>
                  </a:schemeClr>
                </a:solidFill>
              </a:rPr>
              <a:t>Cabina</a:t>
            </a: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</a:rPr>
              <a:t> di </a:t>
            </a:r>
            <a:r>
              <a:rPr lang="en-GB" sz="2200" dirty="0" err="1" smtClean="0">
                <a:solidFill>
                  <a:schemeClr val="tx2">
                    <a:lumMod val="75000"/>
                  </a:schemeClr>
                </a:solidFill>
              </a:rPr>
              <a:t>Regia</a:t>
            </a: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endParaRPr lang="en-GB" sz="22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12700">
              <a:spcAft>
                <a:spcPts val="600"/>
              </a:spcAft>
              <a:buNone/>
            </a:pPr>
            <a:endParaRPr lang="en-GB" sz="2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970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683568" y="5949280"/>
            <a:ext cx="7560840" cy="707901"/>
            <a:chOff x="683568" y="5949280"/>
            <a:chExt cx="7560840" cy="707901"/>
          </a:xfrm>
        </p:grpSpPr>
        <p:sp>
          <p:nvSpPr>
            <p:cNvPr id="4" name="Rectangle 1"/>
            <p:cNvSpPr>
              <a:spLocks noChangeArrowheads="1"/>
            </p:cNvSpPr>
            <p:nvPr/>
          </p:nvSpPr>
          <p:spPr bwMode="auto">
            <a:xfrm>
              <a:off x="2654292" y="6133961"/>
              <a:ext cx="370627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15D9B"/>
                  </a:solidFill>
                  <a:latin typeface="Calibri" pitchFamily="34" charset="0"/>
                </a:rPr>
                <a:t>Bern SFPS Network and CMS MIKT Joint Meeting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15D9B"/>
                  </a:solidFill>
                  <a:latin typeface="Calibri" pitchFamily="34" charset="0"/>
                </a:rPr>
                <a:t>Malta, 22-32 June 2017 </a:t>
              </a:r>
            </a:p>
          </p:txBody>
        </p:sp>
        <p:cxnSp>
          <p:nvCxnSpPr>
            <p:cNvPr id="8" name="Connettore 1 7"/>
            <p:cNvCxnSpPr/>
            <p:nvPr/>
          </p:nvCxnSpPr>
          <p:spPr>
            <a:xfrm>
              <a:off x="683568" y="5949280"/>
              <a:ext cx="756084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46" name="AutoShape 2" descr="data:image/jpeg;base64,/9j/4AAQSkZJRgABAQAAAQABAAD/2wCEAAkGBxMTEhUTExMWFhUWGBcXFxgYGBoWGhsYGBoXFxgXGBYaHSggGBolGxgYIjEiJSkrLi4uFx8zODMtNygtLisBCgoKDg0OGhAQGy0mICUtLS0vLy0tLS0rLS0tLS0tLS0tLS0tLS0tLS0tLS0tLS0tLS0tLS0tLS0tLS0tLS0tLf/AABEIAPEA0gMBIgACEQEDEQH/xAAbAAACAwEBAQAAAAAAAAAAAAADBAABAgUGB//EADkQAAEDAgQDBgUEAQQCAwAAAAEAAhEDIRIxQVEEYXEigZGhsfAFEzLB0UJS4fFyFCNiggbCMzSi/8QAGgEAAgMBAQAAAAAAAAAAAAAAAAECAwQFBv/EACoRAAICAgMAAQQABgMAAAAAAAABAhEDIQQSMUETIlFxFDIzYYGxI0JS/9oADAMBAAIRAxEAPwD5kXLdNu4I6rZbACxUqf2VUBqqUH5+VlKryRHPoi0eCe9pIFhuInkDN00gFi4k9ctkT5BsL301C6D+GPZa0yB2uUnQSY1S/HOedR0bpsCeibChV0giR7/pM0b3v4z90uykZiMWn1RciYlNCQLTiOeh6cjySAupTyEXPuSoWxGo16Zz73T3AcEWVofSJdhkMeLvnXDPahoeeUA7w/xppvdidSc0ZGAGAwYgiNpBiMu9K6A4jOAqkiG5ndrbf9iLbE2PemqHwx+KA1suuJcCBGnZkk7wIT1ZwdixC++szMg+Xes8NwTn62IcdCYGYiZ1Ue4CfxWl8p3ywWvIALi0HM3iTIIiPFI1aoABIsRppGWvu66/H8PiYP8AcbjGtgSDAAJMSIyJymFyKnAPH1MJGctOPPLKymmBQqtIyMz5brGK0+X8oRcRnY+CtplArAvpzkpTbAIPdmmmtHTzQ4RYGGRqiNchFFY3VDA2CPfNF+ZOSFFs1BAOfvVAGi+Ab/2l7k/aM8kxWjKOq1Uq27IA6XPimqBkpDQtH4WXOWWECTPVaImYttPmhtfAK16bDAorwKJDOeXGfqP28EdsE6xb3CEW3zC7DP8AxriCGyGtxtD2hzsEgzv9Nm6xolbYkqOcazWuBYCY3vr+3pummcY+sW02nA0kNziZm0gar0HAf+FlwLTWpGo8FrGgyB9OIuLsIBE5AzKBV+D/ACa+CA97XENa0BwFwZBJubOgRrnIRdIYrx/BsbRbALoIOO8gEvuL2bZo63NzC4skSJmYjmu5iItqdI/TcG22YQ/9JT+YwtaMOEnDJMvbfD2pP0kOzMgHmkpCsd4PgjU4cNa1rHwHYnQ2/wAwlt85LLDqFlvws0gKpdidTeC9szcQSMQkSOWIWWRWOGXON4nK+fh7yRqmFuHMmGn6oudBAv1G6XYdnR4KtBc1skjFgYTiNm2NmkiTJkZzprzOJe4ziZES2Ii4g4JE79/ij8D8SNJlQAgh8iLSCROIGSRBAvuEtTquwNB+lpc6OZsSTqchJUQAOrXF/piw1i/hOqZdiLWuJgS4E4gTJAOEMmA2D67JQO2zz9BHNG4SnGknb+UmLwsNJuTZthHlJi9vGFdEQcpJMW95JocG90AkBpzHTLqmq9MBkNAsL+IEjuCLGcuowguLnwACS4jFAF+sT65Lg8fVa8yxkAWmAMX/ACcBYdL9V6htLFcHC7Kdp+y858Ta8O+kMaP09nUTiIbYEzpkrIsVCbRKuINvMf2rpkbrbjKkBg09c1McaKitARmkBtpnkrIG3vxQ2DUDvyRA3ZMDDjlZWCGz76Kxc+o+6rDfKyQFmsC3KOZv5K6bxaDM6rI4dp1PO8IzmgCRFhogBc8YBaD5KKw1mwVKQiqD8LsVjBtr3xyXoDxFXiGAk43ScRBOTWggkf4g8uzZcfg+Ec5xLQXRoBJ5dLr0fw3hK1GkeInBILGdoNdDs5BGWGbG+VslF+EgbuDqUywky2NATAMESP0k3MHZN0eGpl7QQQXMnFi7LHkBwMjXOxtkluGrPdje5x7cEm1y2QJjkTfmUwy5MQBa3PvVbEM8TwDXVOyW4e1eYEOdi0uBJ80o5hxOAAwl0t6RayxxFNzJIDTIA292QuG4wzpplb3/AAhDbIOAJzMbIdfgniwyG2d/unmVJOKPZRK5jIouiK2cJzHBpcZgZ255eNky2i4C9pifsF08Ae0h7QRnF8xrZMUy0iIFsu7RGq0M5FCgCLyDpGVtE9SqACw0zGa25jcpIgyecaSt4Bhyg53UaGYfUgC4jKb76rI4y/ayOWp8BokqfEOqOLS0Nw8r3ysbeSaZTAyHfr4rdh4LmlKT0Uzz1pAW1X37Ag5XHmud8S+GEsfVEy2MUfS5oABInIgaSeUWB6fFtJY8DMtPovJl5IAkwMhNh3Kzk4oY1UV6LFJy22B7ve6sFU6Ab6q3thZKLi2kxsi07c9YQGFELkCCmqDyWXuyWGui6vH5+7bIA3VGswVlnEb+OSy6TIHvqFbKQycDPgkAZxjM20ICsvOv3j+EAPgiCY5o9sgUAIOde3qrTuEclFKxUNfDeKFKpMDDcOBGIHaehgyLxO8Lq13HCIcXYzILfoJP1DIQ7LVcGlTLn4WxcjtOsBvJ2uvZcaynR4dlIvJqU3h2EucAZAxPa2CCSQQbgiPGElomxeiGtYG5O3zEctz/AAkqwioRL4iQRfqCAnKVQESN5uPLoqPFhsNIDpmbWPVQEY+W6oGiTJmJn00RBwjKcSSTcQsM+IMpmwgiIzgHkgnjMdQuMgFw0GWsBLdj0aoPuZEeicpUC4Wyz7kEVGFpl0Z55cgIzJ8EbgeMayOdss/BDYJBG8OWi40tdALzNvJdDieJaTE6e/VL/wCmiJskvArYNlQfqBdMawVXzGnKQPHuRXFrZdOQIA5pPhw4mwm5npy3Q2AFzC14Iu0iO+ZkbptK8Nd73HFEjCDpbOE0u5w4yjjXYxZWnLRF5HiqOB7m7XHQ5L1yV4zgGVILsxtqNjyU+Rh+pHXoY59WeZrcL/tte6Zc6ACP0gTPj6hZe2w52LYuBoQu18fmGkDsiSfCMlyTTLiCBOKLDMH72myyTwpdq+KLVk2r+RSNeSLQMrLGGSMvwtBsDEPfVYS+iPbdQciAqDTp4KweUH34hAF0he4+6szplz1VuPvzWMZQBC4o0c0J7wtTqPROxEl/sD8KKfMURYxjh2wcxFjYX5Lu1+MZxPaaD8wwSC4neQ0GxE6Z8l5t1XOw5aRtkhiqQZGdkmrGerbiaB2TblA1I9ClHDEZghY+Hn5YL5OKo1swcmntAT+42PlumalQiSR2jYbjmoxi5S6oi2khWGj6jJFzyG0bx9kV1YWloB2B7j59Eo8AHCDLtdc4zO6fohjRpYXP5XVhxIdaZmlkd6Bl2x9/daNKbyUwaTXX9LI9Ow7QDgMjERbUfqGvuDkzcCS3DaLYZk/ROnXjMXRxXJH1HWUvxNB2IjDloOf2VU+DqkEgG2YmDvMLBsusfbVxCHOgRyPlojcHRggAyNxzuVx6zezZ1xmCIPWdUf4fxkX8R/CAH+OZhqTEYx5jfnB8kNEq1g8Q7I3B1B6/dLuc5v1C37hl37Lr8PkR6qEvTNmxu7QVUoougZynALz3E8C6k437BMg6g6e+S9Eg8VwzajcLhI9DuFCcL2O9UebrAHQ4tYjuN/EjLbYjdRcNJHLXlyV1WOo1C03G520TRDXXC5GWNSejbjdx2JtZfKRn75rL+HgzePMdR906Gcs72VukSWgXjv5SqSyhF3iNwsBhN0Ws0GdJv1j+wsYtrHVAgTyRaPFaZVjRFAlDeyNIlCEbnkFFXyTsPJRFAQx/aJ8qbgCDbPxnWy3RGKbwIJOR6AT1RKdMaCAANTc5lacGDvt+EJ5K0EpcVUwgNsAAJFhYRMqm03nN8dM/E+7I08grXRhhivDK5tmaFPD9Nj4335lNUabnGXO+w8DqgtTNJWqKIWxthO89yO1CwwPZWwN9ffcmA1w1AFjTiIcM4kyDOHFHNXSdsC1zdZBJH3EpOpWwseASA7C8xn/tnFbY69xVO+IYy10doNiNXZRrkc15/PBwyNM3wknFGeMl+JtpIB6wTP2SrOFMtODCTY8yMk+/hxUYHhzQ61m/uOh2QqtF7qbSM29qJ8T1VVEi6IcCQ4EEZ+9kzSqSY3y6RssNM5gm0HXvCCWAODR+qCD/AMhoev3SBhXcI5v0RhJ+kmI/xO3L+lTHSPsmqdSwNpOm26XqMIednXHUQD9l0+HyJOXSX+DPmxpK0UoooV0zML8ZwraghwB271yqnw75bSQHEDSR3mTER7C7atVzxRn6SjJx8POl4F8hvyVOdAM693eE98R+DU3AuBwRM37P8LkCmGdkVD3iWzyt91zMnHcHRrjlTQwx8593v3khcQ3Xymff8q2u3iYv+RyUYM5yKolBxdMmpKStAm0bkGQY0geZ+yHUaZkze86JssbOcjTlzWK1GYgXFs7d40KgOgGLn5BRT5R5qJ0IZa1xgfLYDeT39UyxkCFtUu7GCiYXKyKKKKZE2xspqlTI5d9vRa4RojTS26cZTkxPZ2Bgd51VObkY8S+70ljxyn4CD8ttPfeERhtJM7lR4bgDhoS2MyNVhokZSJ8FHBkc8fb17JTj1lRZLXOALcbRJIB1tF/FJ8Oxrye0cTWkuDQc5+lo2yFk62B79FKZNOSwC+Y0I1jYrNyeLLIu/wD2J48ii6+AdGKTcfav+kiZ1z5TmmTVmYENcMQadtR73VVwwky7Ge+IPQZ2PRKvLmvYA2RBvI7MDKNQVyk2a2jo0CAwEAGCGmT+m+qV4ujgeM9HArVHUZNc2OhnXlqg1MRNziwy0EC1tBZAmy6jXAtdNnSYPW90xxLHANcchfPe1vHySxk/uJtEXneyIyvIwESLz36clPHPpJS/BFq1RsrMrNN36TmPMaFbXooyUlaMLVOmUArUUTELU6L8Zc5/Zv2ItGV/XJc341wTrfLaQLkluLPbC31hdtDq0Q4QZ3sSPRVyxpxokpUzyVHgKjjEVJGsEAd7gPVF4Zxd1ynTw0XpWUmNEaXmSTnnmUhU+CUXGRLf8Sss+K60XRy72IPaR71VkmDllfy803X+HObcHEP/ANRz/ckXuudlhyYpQdMvjNSWjA6BRWrVZIcKiipegOaRaaLrKJTCAGCHWuAL2v4pylUb8u36TlBBvzy8ISjC2Y+oi50AAyvAGa3TElwEAZ3MWt5+a4vPX/Lf5NvHf20EZS/2i7QuCLSsCgPrktYz9ov4rV4zW/hRccSKczTkZdWDbm97c+SJdzTIImLT7jdIvdEHQCeZLjA/HeitnITuRmOg9haKsrH+FJp//G6I0zHeNO6Fl9SS08j3Gb+aA15FzFtBKI2CZ12MwsnJ4imrgqZbjytaYenBDouDLfOI97oT6eEFoO5jcif4Ce4d1gbX0tNs/P0S/FQT2ByK5DVOmafUY4RxIJbMATqD5eq3/qu2HPBsCII7xI8UGjxHy3ThEDQ5FafxReYgNJgZi82GfL3ZRGZrk1TLREZcjyVUapnC4Q7yMahZ+e5z5ObcIByMNEN6mAnazQ4AVB2swcj4ha+NyXidfBXkxqX7BKlh/D1W2BaZyBz8ZSlTiagMEssDNsthciV0v4zF+TP9KQ8VT0Ph6kgEnObRBt9kR4V8MkZx7R8K2nF0xJ7N/ZWDSRpUUqQNmaUjUrXGcFjFrFW0JlhSlCMlTBSaZ593B1Z+gnvCteilRZv4PGW/WkcFZKtyorWUlhEaEOU5wvDYh98vMIEboUepG04b9RmjChJzyvGp79eqlKkW/SbZnXvCO8i3W3VZOXhhOFydUXYpuL0DqsEyBZA4hwwwU/Wa2BGov+VzuJIFtjyVuKUXjXXwjJPtsH+oSJGEEDoT77lv5gM5ic5sBCXe7CZ1cIk5CJ0W3uDQGzexjM5xlorCIWo6wAtlpbf7LfDZ7xMxvKVfVh2tiIGmUTI77LLXHtQTJta1oj7eaLA6oEHEBcadc7bo/ZhxaYvMhcvha5ECCBHW6cmbZH3qFk5HFWT7o6f+y3HlcdMIasth0O5+9EB9MkfpOefMRCKYkwAJ05bBU2kCCAANRB8RJ5ei58+Llgra0XrJF6F2taHAk3FyRfSNUxXrS4O7oHrHvVbdwRzP0xe2XeinhgcpHI59R4LMWDdGKrQ42cDG4tMeSLV4ZjQZY1zjftb6SkKDjTeINjc8wF2OJ44AhwEwGyfXyQM8/SdNz9UXtEcgNAtldfjuIpVM2Ane4j/sLrmVODeD2CHDZxg9zsj5Lr4ebja6vX+jLPBL1bEqrYtCGEw5oJhwLXRkbHu37kMs5LcmntFD0YRaQusYUSkmIKorCiAOCVUqwqQI0xsldmhSGECYxW9bc1zuGhtyMXT3kuk6XQQS3URCjkTcGo+jjXZNh3UHTEjuv/SFxPCPDnOAGC3adAAgRac/yjcK8k5jWfEiynG1zUIBgMbkANVwc2XJN1J+G+EYpaFabwWkAHFMgnpIEJPibvH4zI2PeF1+H4WCXCNZJykTnfLkuPxlYGoGti2Ik9TYfdbOBN04lOdfICsZcf2sEHm4wT4ZIVWrALphxIAOZyjPxW6jAJbILQS42mbh0+qXwzc7mF0Sg3RZkATJJvHmT3ea2+sAHE3Em87e/NVHh4WS1dwyA3tlaYHvkh6QLYV1c6a+AF7Jnh/ipywwBrckA5E7nVIOzNjMD8dymG2nMlLYaOxSrNLS7EfG/Q7WTDHgC7tJA16rk0oJ7N41Fu4nX+U83LJpPPLrzCdWgs6nDcYYjMGM8u8pLiJZigzp2bxuhua4AS+ByFz338t03RYGQbmIN9RqPBc/Jwf/ACXxz/kUbxuIGxtb7ozHOiD7HJa+IUxiPyzFzYjPqiFhBAi0SYzI5fhc0vBscWk39/dOfNn6Z0tkLbJb5BxcjyFk29uEQTAAzEiNdEqsadCvF9qzrwfZGx5pcPewXGNo/UPqj/k38IlHjw9wLw3CdTbDrcxr5SnXtaHS3LS56+C0wnl47/ZBqOQRa8PEtII5eihEFMcVScXY2xYdob7X3CVqPkNI5+4XVwciOWNr0yzxuLNfNOyirEotBWchUAooAgQ5Rtcp3h62LQpChTyXRo4sjEcpn+EwQ1SpOAxRDbui0n6QO6QfBA4rj/Cc7TdZ4WlUL6oa/wDS3CD+nO48UzX+CdnHMAQZE2A3HXUbrz2f+rL9nQh/KiqxLgWkyDJ6AQc+4rz5aCXH7k+crrUThD7zLdzqIt4rktBdinU78o2HgtvA8ZTmAYdW5HwKunkt1ngOOwg5cllrpEx0XQSVlDMvfHXRBwnMmXGDl4Aefmil17eP480Nrbkk5+gER73Q/REA78vKPwrtr7hUCW5RylZosgAEzmTpcoAapVjmAIGmR77rf+pkAZHn10jRADloPHaxaa2jRDAfpvE4s8gJ3jQdJ8U2OIuRe2ZjLa64/C8SM8wNdrc0UFxAw2EzrJlF2hnRN9RuTPrKjav7XTHsdEuMoJDicyTlOlgnMIANuWo02PNYM/Dj1lKJdDK7SYJtaM5giIy70TianYvqPETAU+G8HjaS+IJ6WyROLow454REW0ztzlZeGlLJv4LMtqJzXWyHQmyaoNEXCHUEyDlraO6cvBCpVS0nTqu1S+TLZ1+Gd2TMmDE6nI++iWri7oOx7x/ELDeKBP7Tzi/csvrTIAzmTlmseLj9MzkvC2WS4JEbkrVBWtpTRyi5QKpuoEyJ0uDF09K4/CuM3dYe7hdQOBESht0NIFTa/HiBa0ZSSBInzXZqOc9jg13ZcLXF40uuW5wwYSLiwNzOW2X8JPhKP+3hPauYB+m8X8vd1w3x5zzNPVm1ZFGBr5hDahN8JAjI6n/1KWotgbCSfOc1pvD4uyD2Zv0H25GyDxlbswNxv1Ero8bC8MWmZ8kuz0AkF7yJiQB4D8rTtlKTCM+uUI7KWwzK1JaKmLOEAnZZwwJOSbfSiBaEN1MnMnp/VzmgBXEM/L7KG2eeuyI8gQAbztJ/CrCcz6eGvkkMxKy6nOeWy2G3MharUzI9PPPu80NAmZc1uEkx2RN+dgq+fUA7Ds9725T1WatIuhs2kEjeMh0R6TfBKrYXQxwtR4+p0crCTn76J9pLrnLw71z2sIy13Mro0Wm05qXX4FY3w7wKVQam48b27j4pZsh0Nyd+NkQtJsNATO4tbx9VqgwiHPLWtGptpEZ3y6rz+aDhkcUb4O42L8dbDA+qTG0az+EhWZqYk5DwT3xHjWQC105jXIwNt0g+rrsDE2z9F1uNJvGu3plyKpaLZU0/J9n0TLUg5v5/pFo1ua0lY9AUSwI39+KiAFZVKHop73UhEI691lujxBBsQBkbTJ9SsDvWoUWrGmdJ3EwBlcZmw/vklqnFOdbmNMovPp5pRzHuIk2GWn9lMU+EJzOef4SqTHaROIqhrAwTLrui/ZF4KCKJABMzcgf8jqd10KXAiZ1tfly5IzGAkuOlvBS6fkXYSo8K7U5pmpTAgCY1/tGc86QOZ0QjJyJdzyCf9hCYZmYInyGnei0aQzwmAIv19USu4gQ58RkGZ95QncLjuZMRn59Qo/of7MVKrNJkmIiJjbkgueQbM3Muda2Ztkug3huy4AZgi3MQFmjwwiCLNEnUTfyBBy2CH76Bz24yZLQAcoRq3DiIuNc4TfE0jYic4vAHksigZGwyECEotSWnYO0KBjRmYvF5mdYnNFoU2uuL5CIOnsI7KLiZI6Inyoi8GxHXROTpXaQLboUw43izgGm356p1ogSB9yt0aEd3d5QqMkkDIGJ5gAkbcjfMFUT5GOCe9/2JrHJtaMcQQBd3XpmfRZ4ikXFpJI7ILRtc38lhzGtHzHjEXGGNB2Ny46AfhLP4uo44jE5ADIDQLDw4zlk+pLZflaUaRkUmzpY+lpO5Ue8AT72V0qZAAJEme5BrusADec7ePvcLq+IymJm6E9jTYievoiRIsTF4QyZPv3CQGSDu7uc4eQNlSJgKiXUdsLCtSFIVhAitqkKwxAB6MErosYG5oHDcOBBOnimA65sI01tzTug9MvqGDCy2QAP5uborm7eJCtrRvPNIZlrPZVO2z3iwHhryWnrMIAHTAnL7x3KywxnnJUi4jUgHojxlyQBhgJcNQdOgJ70etTxR0jJCd7iyjK7gZJBjSCPOc1z+VgySl2iaMU4pUxqnQLS3fXpoY6rFfhosJJ02CrEKj5AIIERIyOtrHqm8RFjE2F9u5c25421dGioyOU7hakQDE5SchuUvxHAvpsBqOAGkSSf55LvPcMTZBIPZEc9+SH8XpBwDQL7A+Odik5yl6w6peHnH1uzikk5NnTnsicNxfy2xgx63cRfUmxlA+I0YeG6CNPHosOMLp8fjxeP7l6Z55GpaNVuIxOEjCBNpm52V449+iA6tyv3K2DVa8cFBdYlUne2GdUMfhKYpMxlYX9Pz/KLVfoNVlsDMhS+SJJt+PSdR+Shge+cei0XTfT1WHO9+iACAdVEMP9x/KidoB7gcNWS02Bi9j4I9egKYxOBLZi2fX7LyhYIGud0yeJcfqcTsCZEdCsS5j6+bLvo7O5wJa82M7iYPLPPu5rqDhmyvK8M8TPvuR/iHGl4uSRyMX3gZqUOZS2tieG3o9KQNhA1K5fxP4mWnDT5S/ODsBuuI/E4C5zsCfPxlEp0ozz1uq8nLbVR0Thgp7N1nvf8AU4nacusZBb4arUbZroBNhp3hUxs9VGtyOgWT6kk7s0dVR6SmDAmCY0Qq3Fta4MOZIy52BOy45+IFtMMbIM3PLO2yrgOFL3ROXac7WZt3/groPk21GC2ZVhq3I7VaPuiU3iFHhJcbiyaJvfyWputlK2PobrjLW5t4JSnUcAM/HL8rf+oMACIzJJ9QnYBmVdRNtRmO8I9Lid5dzEA8pBjneUrSbAAz6Aj1VOaD7+6qyYYZF9yJRk4+HWoV2m8OxNuG2v3g+XkqrUjUvmYk6W1A8vEpChPhce9l0uH+IgfUwj/GCL9YK5vI4cou4K0aMeVPUjj/AB2nFPFFwfwNtFyqzjFl1v8AyXty5mIgCAMrFtwZ0mVw/mSIuZzH2WzjRlHHTKsjTlaDALDydM9FmcrrOHx1K1MqJh3J98lIVgKilQFFU1UWhVnkgA/zQooI9lRO2LRzn5dyr8KKLim4O/Pu+yy7X/H8qKIAPR07lZ+6iiRNBHZjr9kXdUoofJP4A1fqXW+BZP6j0UUWvi/1EZ838h0Sr171Si6pjFEv8R06/lRRRl4Neifw/wD+yf8At913amnUK1EsfjHL0lH6VsKlFNkQXGfQ7ouFUzKiig/SXwUVGZK1EIRGZFDZn3D7qKIYfJG5n3sq08fUqKJDCsyHRRRRTIn/2Q=="/>
          <p:cNvSpPr>
            <a:spLocks noChangeAspect="1" noChangeArrowheads="1"/>
          </p:cNvSpPr>
          <p:nvPr/>
        </p:nvSpPr>
        <p:spPr bwMode="auto">
          <a:xfrm>
            <a:off x="155575" y="836712"/>
            <a:ext cx="4057650" cy="2736304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5363" y="5996002"/>
            <a:ext cx="993549" cy="774439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5943" y="6001231"/>
            <a:ext cx="760196" cy="760196"/>
          </a:xfrm>
          <a:prstGeom prst="rect">
            <a:avLst/>
          </a:prstGeom>
        </p:spPr>
      </p:pic>
      <p:sp>
        <p:nvSpPr>
          <p:cNvPr id="12" name="Segnaposto contenuto 2"/>
          <p:cNvSpPr txBox="1">
            <a:spLocks/>
          </p:cNvSpPr>
          <p:nvPr/>
        </p:nvSpPr>
        <p:spPr>
          <a:xfrm>
            <a:off x="1475656" y="932625"/>
            <a:ext cx="6192688" cy="6241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2700">
              <a:spcAft>
                <a:spcPts val="600"/>
              </a:spcAft>
              <a:buNone/>
            </a:pPr>
            <a:r>
              <a:rPr lang="en-GB" sz="2200" b="1" smtClean="0">
                <a:solidFill>
                  <a:srgbClr val="FF0000"/>
                </a:solidFill>
              </a:rPr>
              <a:t>1 - STRENGTHENING </a:t>
            </a:r>
            <a:r>
              <a:rPr lang="en-GB" sz="2200" b="1" dirty="0" smtClean="0">
                <a:solidFill>
                  <a:srgbClr val="FF0000"/>
                </a:solidFill>
              </a:rPr>
              <a:t>OF DIRECT FIGHT AGAINST IKB</a:t>
            </a:r>
            <a:endParaRPr lang="en-GB" sz="2200" b="1" dirty="0">
              <a:solidFill>
                <a:srgbClr val="FF0000"/>
              </a:solidFill>
            </a:endParaRPr>
          </a:p>
        </p:txBody>
      </p:sp>
      <p:sp>
        <p:nvSpPr>
          <p:cNvPr id="14" name="Segnaposto contenuto 2"/>
          <p:cNvSpPr txBox="1">
            <a:spLocks/>
          </p:cNvSpPr>
          <p:nvPr/>
        </p:nvSpPr>
        <p:spPr>
          <a:xfrm>
            <a:off x="907027" y="1708741"/>
            <a:ext cx="7200800" cy="2616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GB" sz="2200" b="1" dirty="0" smtClean="0">
                <a:solidFill>
                  <a:schemeClr val="tx2">
                    <a:lumMod val="75000"/>
                  </a:schemeClr>
                </a:solidFill>
              </a:rPr>
              <a:t>1.1 - Setting up or strengthening of central units </a:t>
            </a: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</a:rPr>
              <a:t>to tackle: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</a:rPr>
              <a:t>illegal killing and catching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en-GB" sz="2200" dirty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</a:rPr>
              <a:t>llegal trade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</a:rPr>
              <a:t>use of poisoned baits</a:t>
            </a:r>
          </a:p>
          <a:p>
            <a:pPr>
              <a:spcAft>
                <a:spcPts val="600"/>
              </a:spcAft>
              <a:buFontTx/>
              <a:buChar char="-"/>
            </a:pPr>
            <a:endParaRPr lang="en-GB" sz="22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12700">
              <a:spcAft>
                <a:spcPts val="600"/>
              </a:spcAft>
              <a:buNone/>
            </a:pPr>
            <a:endParaRPr lang="en-GB" sz="2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Picture 2" descr="F:\Brescia\Brescia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/>
          <a:srcRect l="2929" r="15379"/>
          <a:stretch/>
        </p:blipFill>
        <p:spPr>
          <a:xfrm>
            <a:off x="4574070" y="2399085"/>
            <a:ext cx="3672408" cy="2997340"/>
          </a:xfrm>
        </p:spPr>
      </p:pic>
    </p:spTree>
    <p:extLst>
      <p:ext uri="{BB962C8B-B14F-4D97-AF65-F5344CB8AC3E}">
        <p14:creationId xmlns="" xmlns:p14="http://schemas.microsoft.com/office/powerpoint/2010/main" val="102289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683568" y="5949280"/>
            <a:ext cx="7560840" cy="707901"/>
            <a:chOff x="683568" y="5949280"/>
            <a:chExt cx="7560840" cy="707901"/>
          </a:xfrm>
        </p:grpSpPr>
        <p:sp>
          <p:nvSpPr>
            <p:cNvPr id="4" name="Rectangle 1"/>
            <p:cNvSpPr>
              <a:spLocks noChangeArrowheads="1"/>
            </p:cNvSpPr>
            <p:nvPr/>
          </p:nvSpPr>
          <p:spPr bwMode="auto">
            <a:xfrm>
              <a:off x="2654292" y="6133961"/>
              <a:ext cx="370627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15D9B"/>
                  </a:solidFill>
                  <a:latin typeface="Calibri" pitchFamily="34" charset="0"/>
                </a:rPr>
                <a:t>Bern SFPS Network and CMS MIKT Joint Meeting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15D9B"/>
                  </a:solidFill>
                  <a:latin typeface="Calibri" pitchFamily="34" charset="0"/>
                </a:rPr>
                <a:t>Malta, 22-32 June 2017 </a:t>
              </a:r>
            </a:p>
          </p:txBody>
        </p:sp>
        <p:cxnSp>
          <p:nvCxnSpPr>
            <p:cNvPr id="8" name="Connettore 1 7"/>
            <p:cNvCxnSpPr/>
            <p:nvPr/>
          </p:nvCxnSpPr>
          <p:spPr>
            <a:xfrm>
              <a:off x="683568" y="5949280"/>
              <a:ext cx="756084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46" name="AutoShape 2" descr="data:image/jpeg;base64,/9j/4AAQSkZJRgABAQAAAQABAAD/2wCEAAkGBxMTEhUTExMWFhUWGBcXFxgYGBoWGhsYGBoXFxgXGBYaHSggGBolGxgYIjEiJSkrLi4uFx8zODMtNygtLisBCgoKDg0OGhAQGy0mICUtLS0vLy0tLS0rLS0tLS0tLS0tLS0tLS0tLS0tLS0tLS0tLS0tLS0tLS0tLS0tLS0tLf/AABEIAPEA0gMBIgACEQEDEQH/xAAbAAACAwEBAQAAAAAAAAAAAAADBAABAgUGB//EADkQAAEDAgQDBgUEAQQCAwAAAAEAAhEDIRIxQVEEYXEigZGhsfAFEzLB0UJS4fFyFCNiggbCMzSi/8QAGgEAAgMBAQAAAAAAAAAAAAAAAAECAwQFBv/EACoRAAICAgMAAQQABgMAAAAAAAABAhEDIQQSMUETIlFxFDIzYYGxI0JS/9oADAMBAAIRAxEAPwD5kXLdNu4I6rZbACxUqf2VUBqqUH5+VlKryRHPoi0eCe9pIFhuInkDN00gFi4k9ctkT5BsL301C6D+GPZa0yB2uUnQSY1S/HOedR0bpsCeibChV0giR7/pM0b3v4z90uykZiMWn1RciYlNCQLTiOeh6cjySAupTyEXPuSoWxGo16Zz73T3AcEWVofSJdhkMeLvnXDPahoeeUA7w/xppvdidSc0ZGAGAwYgiNpBiMu9K6A4jOAqkiG5ndrbf9iLbE2PemqHwx+KA1suuJcCBGnZkk7wIT1ZwdixC++szMg+Xes8NwTn62IcdCYGYiZ1Ue4CfxWl8p3ywWvIALi0HM3iTIIiPFI1aoABIsRppGWvu66/H8PiYP8AcbjGtgSDAAJMSIyJymFyKnAPH1MJGctOPPLKymmBQqtIyMz5brGK0+X8oRcRnY+CtplArAvpzkpTbAIPdmmmtHTzQ4RYGGRqiNchFFY3VDA2CPfNF+ZOSFFs1BAOfvVAGi+Ab/2l7k/aM8kxWjKOq1Uq27IA6XPimqBkpDQtH4WXOWWECTPVaImYttPmhtfAK16bDAorwKJDOeXGfqP28EdsE6xb3CEW3zC7DP8AxriCGyGtxtD2hzsEgzv9Nm6xolbYkqOcazWuBYCY3vr+3pummcY+sW02nA0kNziZm0gar0HAf+FlwLTWpGo8FrGgyB9OIuLsIBE5AzKBV+D/ACa+CA97XENa0BwFwZBJubOgRrnIRdIYrx/BsbRbALoIOO8gEvuL2bZo63NzC4skSJmYjmu5iItqdI/TcG22YQ/9JT+YwtaMOEnDJMvbfD2pP0kOzMgHmkpCsd4PgjU4cNa1rHwHYnQ2/wAwlt85LLDqFlvws0gKpdidTeC9szcQSMQkSOWIWWRWOGXON4nK+fh7yRqmFuHMmGn6oudBAv1G6XYdnR4KtBc1skjFgYTiNm2NmkiTJkZzprzOJe4ziZES2Ii4g4JE79/ij8D8SNJlQAgh8iLSCROIGSRBAvuEtTquwNB+lpc6OZsSTqchJUQAOrXF/piw1i/hOqZdiLWuJgS4E4gTJAOEMmA2D67JQO2zz9BHNG4SnGknb+UmLwsNJuTZthHlJi9vGFdEQcpJMW95JocG90AkBpzHTLqmq9MBkNAsL+IEjuCLGcuowguLnwACS4jFAF+sT65Lg8fVa8yxkAWmAMX/ACcBYdL9V6htLFcHC7Kdp+y858Ta8O+kMaP09nUTiIbYEzpkrIsVCbRKuINvMf2rpkbrbjKkBg09c1McaKitARmkBtpnkrIG3vxQ2DUDvyRA3ZMDDjlZWCGz76Kxc+o+6rDfKyQFmsC3KOZv5K6bxaDM6rI4dp1PO8IzmgCRFhogBc8YBaD5KKw1mwVKQiqD8LsVjBtr3xyXoDxFXiGAk43ScRBOTWggkf4g8uzZcfg+Ec5xLQXRoBJ5dLr0fw3hK1GkeInBILGdoNdDs5BGWGbG+VslF+EgbuDqUywky2NATAMESP0k3MHZN0eGpl7QQQXMnFi7LHkBwMjXOxtkluGrPdje5x7cEm1y2QJjkTfmUwy5MQBa3PvVbEM8TwDXVOyW4e1eYEOdi0uBJ80o5hxOAAwl0t6RayxxFNzJIDTIA292QuG4wzpplb3/AAhDbIOAJzMbIdfgniwyG2d/unmVJOKPZRK5jIouiK2cJzHBpcZgZ255eNky2i4C9pifsF08Ae0h7QRnF8xrZMUy0iIFsu7RGq0M5FCgCLyDpGVtE9SqACw0zGa25jcpIgyecaSt4Bhyg53UaGYfUgC4jKb76rI4y/ayOWp8BokqfEOqOLS0Nw8r3ysbeSaZTAyHfr4rdh4LmlKT0Uzz1pAW1X37Ag5XHmud8S+GEsfVEy2MUfS5oABInIgaSeUWB6fFtJY8DMtPovJl5IAkwMhNh3Kzk4oY1UV6LFJy22B7ve6sFU6Ab6q3thZKLi2kxsi07c9YQGFELkCCmqDyWXuyWGui6vH5+7bIA3VGswVlnEb+OSy6TIHvqFbKQycDPgkAZxjM20ICsvOv3j+EAPgiCY5o9sgUAIOde3qrTuEclFKxUNfDeKFKpMDDcOBGIHaehgyLxO8Lq13HCIcXYzILfoJP1DIQ7LVcGlTLn4WxcjtOsBvJ2uvZcaynR4dlIvJqU3h2EucAZAxPa2CCSQQbgiPGElomxeiGtYG5O3zEctz/AAkqwioRL4iQRfqCAnKVQESN5uPLoqPFhsNIDpmbWPVQEY+W6oGiTJmJn00RBwjKcSSTcQsM+IMpmwgiIzgHkgnjMdQuMgFw0GWsBLdj0aoPuZEeicpUC4Wyz7kEVGFpl0Z55cgIzJ8EbgeMayOdss/BDYJBG8OWi40tdALzNvJdDieJaTE6e/VL/wCmiJskvArYNlQfqBdMawVXzGnKQPHuRXFrZdOQIA5pPhw4mwm5npy3Q2AFzC14Iu0iO+ZkbptK8Nd73HFEjCDpbOE0u5w4yjjXYxZWnLRF5HiqOB7m7XHQ5L1yV4zgGVILsxtqNjyU+Rh+pHXoY59WeZrcL/tte6Zc6ACP0gTPj6hZe2w52LYuBoQu18fmGkDsiSfCMlyTTLiCBOKLDMH72myyTwpdq+KLVk2r+RSNeSLQMrLGGSMvwtBsDEPfVYS+iPbdQciAqDTp4KweUH34hAF0he4+6szplz1VuPvzWMZQBC4o0c0J7wtTqPROxEl/sD8KKfMURYxjh2wcxFjYX5Lu1+MZxPaaD8wwSC4neQ0GxE6Z8l5t1XOw5aRtkhiqQZGdkmrGerbiaB2TblA1I9ClHDEZghY+Hn5YL5OKo1swcmntAT+42PlumalQiSR2jYbjmoxi5S6oi2khWGj6jJFzyG0bx9kV1YWloB2B7j59Eo8AHCDLtdc4zO6fohjRpYXP5XVhxIdaZmlkd6Bl2x9/daNKbyUwaTXX9LI9Ow7QDgMjERbUfqGvuDkzcCS3DaLYZk/ROnXjMXRxXJH1HWUvxNB2IjDloOf2VU+DqkEgG2YmDvMLBsusfbVxCHOgRyPlojcHRggAyNxzuVx6zezZ1xmCIPWdUf4fxkX8R/CAH+OZhqTEYx5jfnB8kNEq1g8Q7I3B1B6/dLuc5v1C37hl37Lr8PkR6qEvTNmxu7QVUoougZynALz3E8C6k437BMg6g6e+S9Eg8VwzajcLhI9DuFCcL2O9UebrAHQ4tYjuN/EjLbYjdRcNJHLXlyV1WOo1C03G520TRDXXC5GWNSejbjdx2JtZfKRn75rL+HgzePMdR906Gcs72VukSWgXjv5SqSyhF3iNwsBhN0Ws0GdJv1j+wsYtrHVAgTyRaPFaZVjRFAlDeyNIlCEbnkFFXyTsPJRFAQx/aJ8qbgCDbPxnWy3RGKbwIJOR6AT1RKdMaCAANTc5lacGDvt+EJ5K0EpcVUwgNsAAJFhYRMqm03nN8dM/E+7I08grXRhhivDK5tmaFPD9Nj4335lNUabnGXO+w8DqgtTNJWqKIWxthO89yO1CwwPZWwN9ffcmA1w1AFjTiIcM4kyDOHFHNXSdsC1zdZBJH3EpOpWwseASA7C8xn/tnFbY69xVO+IYy10doNiNXZRrkc15/PBwyNM3wknFGeMl+JtpIB6wTP2SrOFMtODCTY8yMk+/hxUYHhzQ61m/uOh2QqtF7qbSM29qJ8T1VVEi6IcCQ4EEZ+9kzSqSY3y6RssNM5gm0HXvCCWAODR+qCD/AMhoev3SBhXcI5v0RhJ+kmI/xO3L+lTHSPsmqdSwNpOm26XqMIednXHUQD9l0+HyJOXSX+DPmxpK0UoooV0zML8ZwraghwB271yqnw75bSQHEDSR3mTER7C7atVzxRn6SjJx8POl4F8hvyVOdAM693eE98R+DU3AuBwRM37P8LkCmGdkVD3iWzyt91zMnHcHRrjlTQwx8593v3khcQ3Xymff8q2u3iYv+RyUYM5yKolBxdMmpKStAm0bkGQY0geZ+yHUaZkze86JssbOcjTlzWK1GYgXFs7d40KgOgGLn5BRT5R5qJ0IZa1xgfLYDeT39UyxkCFtUu7GCiYXKyKKKKZE2xspqlTI5d9vRa4RojTS26cZTkxPZ2Bgd51VObkY8S+70ljxyn4CD8ttPfeERhtJM7lR4bgDhoS2MyNVhokZSJ8FHBkc8fb17JTj1lRZLXOALcbRJIB1tF/FJ8Oxrye0cTWkuDQc5+lo2yFk62B79FKZNOSwC+Y0I1jYrNyeLLIu/wD2J48ii6+AdGKTcfav+kiZ1z5TmmTVmYENcMQadtR73VVwwky7Ge+IPQZ2PRKvLmvYA2RBvI7MDKNQVyk2a2jo0CAwEAGCGmT+m+qV4ujgeM9HArVHUZNc2OhnXlqg1MRNziwy0EC1tBZAmy6jXAtdNnSYPW90xxLHANcchfPe1vHySxk/uJtEXneyIyvIwESLz36clPHPpJS/BFq1RsrMrNN36TmPMaFbXooyUlaMLVOmUArUUTELU6L8Zc5/Zv2ItGV/XJc341wTrfLaQLkluLPbC31hdtDq0Q4QZ3sSPRVyxpxokpUzyVHgKjjEVJGsEAd7gPVF4Zxd1ynTw0XpWUmNEaXmSTnnmUhU+CUXGRLf8Sss+K60XRy72IPaR71VkmDllfy803X+HObcHEP/ANRz/ckXuudlhyYpQdMvjNSWjA6BRWrVZIcKiipegOaRaaLrKJTCAGCHWuAL2v4pylUb8u36TlBBvzy8ISjC2Y+oi50AAyvAGa3TElwEAZ3MWt5+a4vPX/Lf5NvHf20EZS/2i7QuCLSsCgPrktYz9ov4rV4zW/hRccSKczTkZdWDbm97c+SJdzTIImLT7jdIvdEHQCeZLjA/HeitnITuRmOg9haKsrH+FJp//G6I0zHeNO6Fl9SS08j3Gb+aA15FzFtBKI2CZ12MwsnJ4imrgqZbjytaYenBDouDLfOI97oT6eEFoO5jcif4Ce4d1gbX0tNs/P0S/FQT2ByK5DVOmafUY4RxIJbMATqD5eq3/qu2HPBsCII7xI8UGjxHy3ThEDQ5FafxReYgNJgZi82GfL3ZRGZrk1TLREZcjyVUapnC4Q7yMahZ+e5z5ObcIByMNEN6mAnazQ4AVB2swcj4ha+NyXidfBXkxqX7BKlh/D1W2BaZyBz8ZSlTiagMEssDNsthciV0v4zF+TP9KQ8VT0Ph6kgEnObRBt9kR4V8MkZx7R8K2nF0xJ7N/ZWDSRpUUqQNmaUjUrXGcFjFrFW0JlhSlCMlTBSaZ593B1Z+gnvCteilRZv4PGW/WkcFZKtyorWUlhEaEOU5wvDYh98vMIEboUepG04b9RmjChJzyvGp79eqlKkW/SbZnXvCO8i3W3VZOXhhOFydUXYpuL0DqsEyBZA4hwwwU/Wa2BGov+VzuJIFtjyVuKUXjXXwjJPtsH+oSJGEEDoT77lv5gM5ic5sBCXe7CZ1cIk5CJ0W3uDQGzexjM5xlorCIWo6wAtlpbf7LfDZ7xMxvKVfVh2tiIGmUTI77LLXHtQTJta1oj7eaLA6oEHEBcadc7bo/ZhxaYvMhcvha5ECCBHW6cmbZH3qFk5HFWT7o6f+y3HlcdMIasth0O5+9EB9MkfpOefMRCKYkwAJ05bBU2kCCAANRB8RJ5ei58+Llgra0XrJF6F2taHAk3FyRfSNUxXrS4O7oHrHvVbdwRzP0xe2XeinhgcpHI59R4LMWDdGKrQ42cDG4tMeSLV4ZjQZY1zjftb6SkKDjTeINjc8wF2OJ44AhwEwGyfXyQM8/SdNz9UXtEcgNAtldfjuIpVM2Ane4j/sLrmVODeD2CHDZxg9zsj5Lr4ebja6vX+jLPBL1bEqrYtCGEw5oJhwLXRkbHu37kMs5LcmntFD0YRaQusYUSkmIKorCiAOCVUqwqQI0xsldmhSGECYxW9bc1zuGhtyMXT3kuk6XQQS3URCjkTcGo+jjXZNh3UHTEjuv/SFxPCPDnOAGC3adAAgRac/yjcK8k5jWfEiynG1zUIBgMbkANVwc2XJN1J+G+EYpaFabwWkAHFMgnpIEJPibvH4zI2PeF1+H4WCXCNZJykTnfLkuPxlYGoGti2Ik9TYfdbOBN04lOdfICsZcf2sEHm4wT4ZIVWrALphxIAOZyjPxW6jAJbILQS42mbh0+qXwzc7mF0Sg3RZkATJJvHmT3ea2+sAHE3Em87e/NVHh4WS1dwyA3tlaYHvkh6QLYV1c6a+AF7Jnh/ipywwBrckA5E7nVIOzNjMD8dymG2nMlLYaOxSrNLS7EfG/Q7WTDHgC7tJA16rk0oJ7N41Fu4nX+U83LJpPPLrzCdWgs6nDcYYjMGM8u8pLiJZigzp2bxuhua4AS+ByFz338t03RYGQbmIN9RqPBc/Jwf/ACXxz/kUbxuIGxtb7ozHOiD7HJa+IUxiPyzFzYjPqiFhBAi0SYzI5fhc0vBscWk39/dOfNn6Z0tkLbJb5BxcjyFk29uEQTAAzEiNdEqsadCvF9qzrwfZGx5pcPewXGNo/UPqj/k38IlHjw9wLw3CdTbDrcxr5SnXtaHS3LS56+C0wnl47/ZBqOQRa8PEtII5eihEFMcVScXY2xYdob7X3CVqPkNI5+4XVwciOWNr0yzxuLNfNOyirEotBWchUAooAgQ5Rtcp3h62LQpChTyXRo4sjEcpn+EwQ1SpOAxRDbui0n6QO6QfBA4rj/Cc7TdZ4WlUL6oa/wDS3CD+nO48UzX+CdnHMAQZE2A3HXUbrz2f+rL9nQh/KiqxLgWkyDJ6AQc+4rz5aCXH7k+crrUThD7zLdzqIt4rktBdinU78o2HgtvA8ZTmAYdW5HwKunkt1ngOOwg5cllrpEx0XQSVlDMvfHXRBwnMmXGDl4Aefmil17eP480Nrbkk5+gER73Q/REA78vKPwrtr7hUCW5RylZosgAEzmTpcoAapVjmAIGmR77rf+pkAZHn10jRADloPHaxaa2jRDAfpvE4s8gJ3jQdJ8U2OIuRe2ZjLa64/C8SM8wNdrc0UFxAw2EzrJlF2hnRN9RuTPrKjav7XTHsdEuMoJDicyTlOlgnMIANuWo02PNYM/Dj1lKJdDK7SYJtaM5giIy70TianYvqPETAU+G8HjaS+IJ6WyROLow454REW0ztzlZeGlLJv4LMtqJzXWyHQmyaoNEXCHUEyDlraO6cvBCpVS0nTqu1S+TLZ1+Gd2TMmDE6nI++iWri7oOx7x/ELDeKBP7Tzi/csvrTIAzmTlmseLj9MzkvC2WS4JEbkrVBWtpTRyi5QKpuoEyJ0uDF09K4/CuM3dYe7hdQOBESht0NIFTa/HiBa0ZSSBInzXZqOc9jg13ZcLXF40uuW5wwYSLiwNzOW2X8JPhKP+3hPauYB+m8X8vd1w3x5zzNPVm1ZFGBr5hDahN8JAjI6n/1KWotgbCSfOc1pvD4uyD2Zv0H25GyDxlbswNxv1Ero8bC8MWmZ8kuz0AkF7yJiQB4D8rTtlKTCM+uUI7KWwzK1JaKmLOEAnZZwwJOSbfSiBaEN1MnMnp/VzmgBXEM/L7KG2eeuyI8gQAbztJ/CrCcz6eGvkkMxKy6nOeWy2G3MharUzI9PPPu80NAmZc1uEkx2RN+dgq+fUA7Ds9725T1WatIuhs2kEjeMh0R6TfBKrYXQxwtR4+p0crCTn76J9pLrnLw71z2sIy13Mro0Wm05qXX4FY3w7wKVQam48b27j4pZsh0Nyd+NkQtJsNATO4tbx9VqgwiHPLWtGptpEZ3y6rz+aDhkcUb4O42L8dbDA+qTG0az+EhWZqYk5DwT3xHjWQC105jXIwNt0g+rrsDE2z9F1uNJvGu3plyKpaLZU0/J9n0TLUg5v5/pFo1ua0lY9AUSwI39+KiAFZVKHop73UhEI691lujxBBsQBkbTJ9SsDvWoUWrGmdJ3EwBlcZmw/vklqnFOdbmNMovPp5pRzHuIk2GWn9lMU+EJzOef4SqTHaROIqhrAwTLrui/ZF4KCKJABMzcgf8jqd10KXAiZ1tfly5IzGAkuOlvBS6fkXYSo8K7U5pmpTAgCY1/tGc86QOZ0QjJyJdzyCf9hCYZmYInyGnei0aQzwmAIv19USu4gQ58RkGZ95QncLjuZMRn59Qo/of7MVKrNJkmIiJjbkgueQbM3Muda2Ztkug3huy4AZgi3MQFmjwwiCLNEnUTfyBBy2CH76Bz24yZLQAcoRq3DiIuNc4TfE0jYic4vAHksigZGwyECEotSWnYO0KBjRmYvF5mdYnNFoU2uuL5CIOnsI7KLiZI6Inyoi8GxHXROTpXaQLboUw43izgGm356p1ogSB9yt0aEd3d5QqMkkDIGJ5gAkbcjfMFUT5GOCe9/2JrHJtaMcQQBd3XpmfRZ4ikXFpJI7ILRtc38lhzGtHzHjEXGGNB2Ny46AfhLP4uo44jE5ADIDQLDw4zlk+pLZflaUaRkUmzpY+lpO5Ue8AT72V0qZAAJEme5BrusADec7ePvcLq+IymJm6E9jTYievoiRIsTF4QyZPv3CQGSDu7uc4eQNlSJgKiXUdsLCtSFIVhAitqkKwxAB6MErosYG5oHDcOBBOnimA65sI01tzTug9MvqGDCy2QAP5uborm7eJCtrRvPNIZlrPZVO2z3iwHhryWnrMIAHTAnL7x3KywxnnJUi4jUgHojxlyQBhgJcNQdOgJ70etTxR0jJCd7iyjK7gZJBjSCPOc1z+VgySl2iaMU4pUxqnQLS3fXpoY6rFfhosJJ02CrEKj5AIIERIyOtrHqm8RFjE2F9u5c25421dGioyOU7hakQDE5SchuUvxHAvpsBqOAGkSSf55LvPcMTZBIPZEc9+SH8XpBwDQL7A+Odik5yl6w6peHnH1uzikk5NnTnsicNxfy2xgx63cRfUmxlA+I0YeG6CNPHosOMLp8fjxeP7l6Z55GpaNVuIxOEjCBNpm52V449+iA6tyv3K2DVa8cFBdYlUne2GdUMfhKYpMxlYX9Pz/KLVfoNVlsDMhS+SJJt+PSdR+Shge+cei0XTfT1WHO9+iACAdVEMP9x/KidoB7gcNWS02Bi9j4I9egKYxOBLZi2fX7LyhYIGud0yeJcfqcTsCZEdCsS5j6+bLvo7O5wJa82M7iYPLPPu5rqDhmyvK8M8TPvuR/iHGl4uSRyMX3gZqUOZS2tieG3o9KQNhA1K5fxP4mWnDT5S/ODsBuuI/E4C5zsCfPxlEp0ozz1uq8nLbVR0Thgp7N1nvf8AU4nacusZBb4arUbZroBNhp3hUxs9VGtyOgWT6kk7s0dVR6SmDAmCY0Qq3Fta4MOZIy52BOy45+IFtMMbIM3PLO2yrgOFL3ROXac7WZt3/groPk21GC2ZVhq3I7VaPuiU3iFHhJcbiyaJvfyWputlK2PobrjLW5t4JSnUcAM/HL8rf+oMACIzJJ9QnYBmVdRNtRmO8I9Lid5dzEA8pBjneUrSbAAz6Aj1VOaD7+6qyYYZF9yJRk4+HWoV2m8OxNuG2v3g+XkqrUjUvmYk6W1A8vEpChPhce9l0uH+IgfUwj/GCL9YK5vI4cou4K0aMeVPUjj/AB2nFPFFwfwNtFyqzjFl1v8AyXty5mIgCAMrFtwZ0mVw/mSIuZzH2WzjRlHHTKsjTlaDALDydM9FmcrrOHx1K1MqJh3J98lIVgKilQFFU1UWhVnkgA/zQooI9lRO2LRzn5dyr8KKLim4O/Pu+yy7X/H8qKIAPR07lZ+6iiRNBHZjr9kXdUoofJP4A1fqXW+BZP6j0UUWvi/1EZ838h0Sr171Si6pjFEv8R06/lRRRl4Neifw/wD+yf8At913amnUK1EsfjHL0lH6VsKlFNkQXGfQ7ouFUzKiig/SXwUVGZK1EIRGZFDZn3D7qKIYfJG5n3sq08fUqKJDCsyHRRRRTIn/2Q=="/>
          <p:cNvSpPr>
            <a:spLocks noChangeAspect="1" noChangeArrowheads="1"/>
          </p:cNvSpPr>
          <p:nvPr/>
        </p:nvSpPr>
        <p:spPr bwMode="auto">
          <a:xfrm>
            <a:off x="155575" y="836712"/>
            <a:ext cx="4057650" cy="2736304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5363" y="5996002"/>
            <a:ext cx="993549" cy="774439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5943" y="6001231"/>
            <a:ext cx="760196" cy="760196"/>
          </a:xfrm>
          <a:prstGeom prst="rect">
            <a:avLst/>
          </a:prstGeom>
        </p:spPr>
      </p:pic>
      <p:sp>
        <p:nvSpPr>
          <p:cNvPr id="14" name="Segnaposto contenuto 2"/>
          <p:cNvSpPr txBox="1">
            <a:spLocks/>
          </p:cNvSpPr>
          <p:nvPr/>
        </p:nvSpPr>
        <p:spPr>
          <a:xfrm>
            <a:off x="992750" y="1748764"/>
            <a:ext cx="7899730" cy="2616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GB" sz="2200" b="1" dirty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en-GB" sz="2200" b="1" dirty="0" smtClean="0">
                <a:solidFill>
                  <a:schemeClr val="tx2">
                    <a:lumMod val="75000"/>
                  </a:schemeClr>
                </a:solidFill>
              </a:rPr>
              <a:t>.2 - Setting up or strengthening police corps/districts </a:t>
            </a:r>
          </a:p>
          <a:p>
            <a:pPr marL="846138" indent="-317500">
              <a:spcAft>
                <a:spcPts val="600"/>
              </a:spcAft>
              <a:buFontTx/>
              <a:buChar char="-"/>
            </a:pP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</a:rPr>
              <a:t>National Environmental Police (</a:t>
            </a:r>
            <a:r>
              <a:rPr lang="en-GB" sz="2200" dirty="0" err="1" smtClean="0">
                <a:solidFill>
                  <a:schemeClr val="tx2">
                    <a:lumMod val="75000"/>
                  </a:schemeClr>
                </a:solidFill>
              </a:rPr>
              <a:t>Carabinieri</a:t>
            </a: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marL="846138" indent="-317500">
              <a:spcAft>
                <a:spcPts val="600"/>
              </a:spcAft>
              <a:buFontTx/>
              <a:buChar char="-"/>
            </a:pP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</a:rPr>
              <a:t>Regional/provincial police corps</a:t>
            </a:r>
          </a:p>
          <a:p>
            <a:pPr marL="846138" indent="-317500">
              <a:spcAft>
                <a:spcPts val="600"/>
              </a:spcAft>
              <a:buFontTx/>
              <a:buChar char="-"/>
            </a:pP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</a:rPr>
              <a:t>Anti-poisoning dog units</a:t>
            </a:r>
          </a:p>
          <a:p>
            <a:pPr>
              <a:spcAft>
                <a:spcPts val="600"/>
              </a:spcAft>
              <a:buFontTx/>
              <a:buChar char="-"/>
            </a:pPr>
            <a:endParaRPr lang="en-GB" sz="22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12700">
              <a:spcAft>
                <a:spcPts val="600"/>
              </a:spcAft>
              <a:buNone/>
            </a:pPr>
            <a:endParaRPr lang="en-GB" sz="2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1475656" y="932625"/>
            <a:ext cx="6192688" cy="6241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2700">
              <a:spcAft>
                <a:spcPts val="600"/>
              </a:spcAft>
              <a:buNone/>
            </a:pPr>
            <a:r>
              <a:rPr lang="en-GB" sz="2200" b="1" dirty="0" smtClean="0">
                <a:solidFill>
                  <a:srgbClr val="FF0000"/>
                </a:solidFill>
              </a:rPr>
              <a:t>1 - STRENGTHENING OF DIRECT FIGHT AGAINST IKB</a:t>
            </a:r>
            <a:endParaRPr lang="en-GB" sz="2200" b="1" dirty="0">
              <a:solidFill>
                <a:srgbClr val="FF0000"/>
              </a:solidFill>
            </a:endParaRPr>
          </a:p>
        </p:txBody>
      </p:sp>
      <p:pic>
        <p:nvPicPr>
          <p:cNvPr id="15" name="Picture 4" descr="http://www.geapress.org/wp-content/uploads/polizia-provinciale-caccia.jpg"/>
          <p:cNvPicPr>
            <a:picLocks noChangeAspect="1" noChangeArrowheads="1"/>
          </p:cNvPicPr>
          <p:nvPr/>
        </p:nvPicPr>
        <p:blipFill>
          <a:blip r:embed="rId4" cstate="print"/>
          <a:srcRect r="9366"/>
          <a:stretch>
            <a:fillRect/>
          </a:stretch>
        </p:blipFill>
        <p:spPr bwMode="auto">
          <a:xfrm>
            <a:off x="5385267" y="3978232"/>
            <a:ext cx="2787133" cy="1616840"/>
          </a:xfrm>
          <a:prstGeom prst="rect">
            <a:avLst/>
          </a:prstGeom>
          <a:noFill/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5520" y="3978232"/>
            <a:ext cx="2607805" cy="161684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6" cstate="print"/>
          <a:srcRect l="14679" r="14679"/>
          <a:stretch/>
        </p:blipFill>
        <p:spPr>
          <a:xfrm>
            <a:off x="3453325" y="3978232"/>
            <a:ext cx="2111270" cy="16168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244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683568" y="5949280"/>
            <a:ext cx="7560840" cy="707901"/>
            <a:chOff x="683568" y="5949280"/>
            <a:chExt cx="7560840" cy="707901"/>
          </a:xfrm>
        </p:grpSpPr>
        <p:sp>
          <p:nvSpPr>
            <p:cNvPr id="4" name="Rectangle 1"/>
            <p:cNvSpPr>
              <a:spLocks noChangeArrowheads="1"/>
            </p:cNvSpPr>
            <p:nvPr/>
          </p:nvSpPr>
          <p:spPr bwMode="auto">
            <a:xfrm>
              <a:off x="2654292" y="6133961"/>
              <a:ext cx="370627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15D9B"/>
                  </a:solidFill>
                  <a:latin typeface="Calibri" pitchFamily="34" charset="0"/>
                </a:rPr>
                <a:t>Bern SFPS Network and CMS MIKT Joint Meeting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15D9B"/>
                  </a:solidFill>
                  <a:latin typeface="Calibri" pitchFamily="34" charset="0"/>
                </a:rPr>
                <a:t>Malta, 22-32 June 2017 </a:t>
              </a:r>
            </a:p>
          </p:txBody>
        </p:sp>
        <p:cxnSp>
          <p:nvCxnSpPr>
            <p:cNvPr id="8" name="Connettore 1 7"/>
            <p:cNvCxnSpPr/>
            <p:nvPr/>
          </p:nvCxnSpPr>
          <p:spPr>
            <a:xfrm>
              <a:off x="683568" y="5949280"/>
              <a:ext cx="756084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46" name="AutoShape 2" descr="data:image/jpeg;base64,/9j/4AAQSkZJRgABAQAAAQABAAD/2wCEAAkGBxMTEhUTExMWFhUWGBcXFxgYGBoWGhsYGBoXFxgXGBYaHSggGBolGxgYIjEiJSkrLi4uFx8zODMtNygtLisBCgoKDg0OGhAQGy0mICUtLS0vLy0tLS0rLS0tLS0tLS0tLS0tLS0tLS0tLS0tLS0tLS0tLS0tLS0tLS0tLS0tLf/AABEIAPEA0gMBIgACEQEDEQH/xAAbAAACAwEBAQAAAAAAAAAAAAADBAABAgUGB//EADkQAAEDAgQDBgUEAQQCAwAAAAEAAhEDIRIxQVEEYXEigZGhsfAFEzLB0UJS4fFyFCNiggbCMzSi/8QAGgEAAgMBAQAAAAAAAAAAAAAAAAECAwQFBv/EACoRAAICAgMAAQQABgMAAAAAAAABAhEDIQQSMUETIlFxFDIzYYGxI0JS/9oADAMBAAIRAxEAPwD5kXLdNu4I6rZbACxUqf2VUBqqUH5+VlKryRHPoi0eCe9pIFhuInkDN00gFi4k9ctkT5BsL301C6D+GPZa0yB2uUnQSY1S/HOedR0bpsCeibChV0giR7/pM0b3v4z90uykZiMWn1RciYlNCQLTiOeh6cjySAupTyEXPuSoWxGo16Zz73T3AcEWVofSJdhkMeLvnXDPahoeeUA7w/xppvdidSc0ZGAGAwYgiNpBiMu9K6A4jOAqkiG5ndrbf9iLbE2PemqHwx+KA1suuJcCBGnZkk7wIT1ZwdixC++szMg+Xes8NwTn62IcdCYGYiZ1Ue4CfxWl8p3ywWvIALi0HM3iTIIiPFI1aoABIsRppGWvu66/H8PiYP8AcbjGtgSDAAJMSIyJymFyKnAPH1MJGctOPPLKymmBQqtIyMz5brGK0+X8oRcRnY+CtplArAvpzkpTbAIPdmmmtHTzQ4RYGGRqiNchFFY3VDA2CPfNF+ZOSFFs1BAOfvVAGi+Ab/2l7k/aM8kxWjKOq1Uq27IA6XPimqBkpDQtH4WXOWWECTPVaImYttPmhtfAK16bDAorwKJDOeXGfqP28EdsE6xb3CEW3zC7DP8AxriCGyGtxtD2hzsEgzv9Nm6xolbYkqOcazWuBYCY3vr+3pummcY+sW02nA0kNziZm0gar0HAf+FlwLTWpGo8FrGgyB9OIuLsIBE5AzKBV+D/ACa+CA97XENa0BwFwZBJubOgRrnIRdIYrx/BsbRbALoIOO8gEvuL2bZo63NzC4skSJmYjmu5iItqdI/TcG22YQ/9JT+YwtaMOEnDJMvbfD2pP0kOzMgHmkpCsd4PgjU4cNa1rHwHYnQ2/wAwlt85LLDqFlvws0gKpdidTeC9szcQSMQkSOWIWWRWOGXON4nK+fh7yRqmFuHMmGn6oudBAv1G6XYdnR4KtBc1skjFgYTiNm2NmkiTJkZzprzOJe4ziZES2Ii4g4JE79/ij8D8SNJlQAgh8iLSCROIGSRBAvuEtTquwNB+lpc6OZsSTqchJUQAOrXF/piw1i/hOqZdiLWuJgS4E4gTJAOEMmA2D67JQO2zz9BHNG4SnGknb+UmLwsNJuTZthHlJi9vGFdEQcpJMW95JocG90AkBpzHTLqmq9MBkNAsL+IEjuCLGcuowguLnwACS4jFAF+sT65Lg8fVa8yxkAWmAMX/ACcBYdL9V6htLFcHC7Kdp+y858Ta8O+kMaP09nUTiIbYEzpkrIsVCbRKuINvMf2rpkbrbjKkBg09c1McaKitARmkBtpnkrIG3vxQ2DUDvyRA3ZMDDjlZWCGz76Kxc+o+6rDfKyQFmsC3KOZv5K6bxaDM6rI4dp1PO8IzmgCRFhogBc8YBaD5KKw1mwVKQiqD8LsVjBtr3xyXoDxFXiGAk43ScRBOTWggkf4g8uzZcfg+Ec5xLQXRoBJ5dLr0fw3hK1GkeInBILGdoNdDs5BGWGbG+VslF+EgbuDqUywky2NATAMESP0k3MHZN0eGpl7QQQXMnFi7LHkBwMjXOxtkluGrPdje5x7cEm1y2QJjkTfmUwy5MQBa3PvVbEM8TwDXVOyW4e1eYEOdi0uBJ80o5hxOAAwl0t6RayxxFNzJIDTIA292QuG4wzpplb3/AAhDbIOAJzMbIdfgniwyG2d/unmVJOKPZRK5jIouiK2cJzHBpcZgZ255eNky2i4C9pifsF08Ae0h7QRnF8xrZMUy0iIFsu7RGq0M5FCgCLyDpGVtE9SqACw0zGa25jcpIgyecaSt4Bhyg53UaGYfUgC4jKb76rI4y/ayOWp8BokqfEOqOLS0Nw8r3ysbeSaZTAyHfr4rdh4LmlKT0Uzz1pAW1X37Ag5XHmud8S+GEsfVEy2MUfS5oABInIgaSeUWB6fFtJY8DMtPovJl5IAkwMhNh3Kzk4oY1UV6LFJy22B7ve6sFU6Ab6q3thZKLi2kxsi07c9YQGFELkCCmqDyWXuyWGui6vH5+7bIA3VGswVlnEb+OSy6TIHvqFbKQycDPgkAZxjM20ICsvOv3j+EAPgiCY5o9sgUAIOde3qrTuEclFKxUNfDeKFKpMDDcOBGIHaehgyLxO8Lq13HCIcXYzILfoJP1DIQ7LVcGlTLn4WxcjtOsBvJ2uvZcaynR4dlIvJqU3h2EucAZAxPa2CCSQQbgiPGElomxeiGtYG5O3zEctz/AAkqwioRL4iQRfqCAnKVQESN5uPLoqPFhsNIDpmbWPVQEY+W6oGiTJmJn00RBwjKcSSTcQsM+IMpmwgiIzgHkgnjMdQuMgFw0GWsBLdj0aoPuZEeicpUC4Wyz7kEVGFpl0Z55cgIzJ8EbgeMayOdss/BDYJBG8OWi40tdALzNvJdDieJaTE6e/VL/wCmiJskvArYNlQfqBdMawVXzGnKQPHuRXFrZdOQIA5pPhw4mwm5npy3Q2AFzC14Iu0iO+ZkbptK8Nd73HFEjCDpbOE0u5w4yjjXYxZWnLRF5HiqOB7m7XHQ5L1yV4zgGVILsxtqNjyU+Rh+pHXoY59WeZrcL/tte6Zc6ACP0gTPj6hZe2w52LYuBoQu18fmGkDsiSfCMlyTTLiCBOKLDMH72myyTwpdq+KLVk2r+RSNeSLQMrLGGSMvwtBsDEPfVYS+iPbdQciAqDTp4KweUH34hAF0he4+6szplz1VuPvzWMZQBC4o0c0J7wtTqPROxEl/sD8KKfMURYxjh2wcxFjYX5Lu1+MZxPaaD8wwSC4neQ0GxE6Z8l5t1XOw5aRtkhiqQZGdkmrGerbiaB2TblA1I9ClHDEZghY+Hn5YL5OKo1swcmntAT+42PlumalQiSR2jYbjmoxi5S6oi2khWGj6jJFzyG0bx9kV1YWloB2B7j59Eo8AHCDLtdc4zO6fohjRpYXP5XVhxIdaZmlkd6Bl2x9/daNKbyUwaTXX9LI9Ow7QDgMjERbUfqGvuDkzcCS3DaLYZk/ROnXjMXRxXJH1HWUvxNB2IjDloOf2VU+DqkEgG2YmDvMLBsusfbVxCHOgRyPlojcHRggAyNxzuVx6zezZ1xmCIPWdUf4fxkX8R/CAH+OZhqTEYx5jfnB8kNEq1g8Q7I3B1B6/dLuc5v1C37hl37Lr8PkR6qEvTNmxu7QVUoougZynALz3E8C6k437BMg6g6e+S9Eg8VwzajcLhI9DuFCcL2O9UebrAHQ4tYjuN/EjLbYjdRcNJHLXlyV1WOo1C03G520TRDXXC5GWNSejbjdx2JtZfKRn75rL+HgzePMdR906Gcs72VukSWgXjv5SqSyhF3iNwsBhN0Ws0GdJv1j+wsYtrHVAgTyRaPFaZVjRFAlDeyNIlCEbnkFFXyTsPJRFAQx/aJ8qbgCDbPxnWy3RGKbwIJOR6AT1RKdMaCAANTc5lacGDvt+EJ5K0EpcVUwgNsAAJFhYRMqm03nN8dM/E+7I08grXRhhivDK5tmaFPD9Nj4335lNUabnGXO+w8DqgtTNJWqKIWxthO89yO1CwwPZWwN9ffcmA1w1AFjTiIcM4kyDOHFHNXSdsC1zdZBJH3EpOpWwseASA7C8xn/tnFbY69xVO+IYy10doNiNXZRrkc15/PBwyNM3wknFGeMl+JtpIB6wTP2SrOFMtODCTY8yMk+/hxUYHhzQ61m/uOh2QqtF7qbSM29qJ8T1VVEi6IcCQ4EEZ+9kzSqSY3y6RssNM5gm0HXvCCWAODR+qCD/AMhoev3SBhXcI5v0RhJ+kmI/xO3L+lTHSPsmqdSwNpOm26XqMIednXHUQD9l0+HyJOXSX+DPmxpK0UoooV0zML8ZwraghwB271yqnw75bSQHEDSR3mTER7C7atVzxRn6SjJx8POl4F8hvyVOdAM693eE98R+DU3AuBwRM37P8LkCmGdkVD3iWzyt91zMnHcHRrjlTQwx8593v3khcQ3Xymff8q2u3iYv+RyUYM5yKolBxdMmpKStAm0bkGQY0geZ+yHUaZkze86JssbOcjTlzWK1GYgXFs7d40KgOgGLn5BRT5R5qJ0IZa1xgfLYDeT39UyxkCFtUu7GCiYXKyKKKKZE2xspqlTI5d9vRa4RojTS26cZTkxPZ2Bgd51VObkY8S+70ljxyn4CD8ttPfeERhtJM7lR4bgDhoS2MyNVhokZSJ8FHBkc8fb17JTj1lRZLXOALcbRJIB1tF/FJ8Oxrye0cTWkuDQc5+lo2yFk62B79FKZNOSwC+Y0I1jYrNyeLLIu/wD2J48ii6+AdGKTcfav+kiZ1z5TmmTVmYENcMQadtR73VVwwky7Ge+IPQZ2PRKvLmvYA2RBvI7MDKNQVyk2a2jo0CAwEAGCGmT+m+qV4ujgeM9HArVHUZNc2OhnXlqg1MRNziwy0EC1tBZAmy6jXAtdNnSYPW90xxLHANcchfPe1vHySxk/uJtEXneyIyvIwESLz36clPHPpJS/BFq1RsrMrNN36TmPMaFbXooyUlaMLVOmUArUUTELU6L8Zc5/Zv2ItGV/XJc341wTrfLaQLkluLPbC31hdtDq0Q4QZ3sSPRVyxpxokpUzyVHgKjjEVJGsEAd7gPVF4Zxd1ynTw0XpWUmNEaXmSTnnmUhU+CUXGRLf8Sss+K60XRy72IPaR71VkmDllfy803X+HObcHEP/ANRz/ckXuudlhyYpQdMvjNSWjA6BRWrVZIcKiipegOaRaaLrKJTCAGCHWuAL2v4pylUb8u36TlBBvzy8ISjC2Y+oi50AAyvAGa3TElwEAZ3MWt5+a4vPX/Lf5NvHf20EZS/2i7QuCLSsCgPrktYz9ov4rV4zW/hRccSKczTkZdWDbm97c+SJdzTIImLT7jdIvdEHQCeZLjA/HeitnITuRmOg9haKsrH+FJp//G6I0zHeNO6Fl9SS08j3Gb+aA15FzFtBKI2CZ12MwsnJ4imrgqZbjytaYenBDouDLfOI97oT6eEFoO5jcif4Ce4d1gbX0tNs/P0S/FQT2ByK5DVOmafUY4RxIJbMATqD5eq3/qu2HPBsCII7xI8UGjxHy3ThEDQ5FafxReYgNJgZi82GfL3ZRGZrk1TLREZcjyVUapnC4Q7yMahZ+e5z5ObcIByMNEN6mAnazQ4AVB2swcj4ha+NyXidfBXkxqX7BKlh/D1W2BaZyBz8ZSlTiagMEssDNsthciV0v4zF+TP9KQ8VT0Ph6kgEnObRBt9kR4V8MkZx7R8K2nF0xJ7N/ZWDSRpUUqQNmaUjUrXGcFjFrFW0JlhSlCMlTBSaZ593B1Z+gnvCteilRZv4PGW/WkcFZKtyorWUlhEaEOU5wvDYh98vMIEboUepG04b9RmjChJzyvGp79eqlKkW/SbZnXvCO8i3W3VZOXhhOFydUXYpuL0DqsEyBZA4hwwwU/Wa2BGov+VzuJIFtjyVuKUXjXXwjJPtsH+oSJGEEDoT77lv5gM5ic5sBCXe7CZ1cIk5CJ0W3uDQGzexjM5xlorCIWo6wAtlpbf7LfDZ7xMxvKVfVh2tiIGmUTI77LLXHtQTJta1oj7eaLA6oEHEBcadc7bo/ZhxaYvMhcvha5ECCBHW6cmbZH3qFk5HFWT7o6f+y3HlcdMIasth0O5+9EB9MkfpOefMRCKYkwAJ05bBU2kCCAANRB8RJ5ei58+Llgra0XrJF6F2taHAk3FyRfSNUxXrS4O7oHrHvVbdwRzP0xe2XeinhgcpHI59R4LMWDdGKrQ42cDG4tMeSLV4ZjQZY1zjftb6SkKDjTeINjc8wF2OJ44AhwEwGyfXyQM8/SdNz9UXtEcgNAtldfjuIpVM2Ane4j/sLrmVODeD2CHDZxg9zsj5Lr4ebja6vX+jLPBL1bEqrYtCGEw5oJhwLXRkbHu37kMs5LcmntFD0YRaQusYUSkmIKorCiAOCVUqwqQI0xsldmhSGECYxW9bc1zuGhtyMXT3kuk6XQQS3URCjkTcGo+jjXZNh3UHTEjuv/SFxPCPDnOAGC3adAAgRac/yjcK8k5jWfEiynG1zUIBgMbkANVwc2XJN1J+G+EYpaFabwWkAHFMgnpIEJPibvH4zI2PeF1+H4WCXCNZJykTnfLkuPxlYGoGti2Ik9TYfdbOBN04lOdfICsZcf2sEHm4wT4ZIVWrALphxIAOZyjPxW6jAJbILQS42mbh0+qXwzc7mF0Sg3RZkATJJvHmT3ea2+sAHE3Em87e/NVHh4WS1dwyA3tlaYHvkh6QLYV1c6a+AF7Jnh/ipywwBrckA5E7nVIOzNjMD8dymG2nMlLYaOxSrNLS7EfG/Q7WTDHgC7tJA16rk0oJ7N41Fu4nX+U83LJpPPLrzCdWgs6nDcYYjMGM8u8pLiJZigzp2bxuhua4AS+ByFz338t03RYGQbmIN9RqPBc/Jwf/ACXxz/kUbxuIGxtb7ozHOiD7HJa+IUxiPyzFzYjPqiFhBAi0SYzI5fhc0vBscWk39/dOfNn6Z0tkLbJb5BxcjyFk29uEQTAAzEiNdEqsadCvF9qzrwfZGx5pcPewXGNo/UPqj/k38IlHjw9wLw3CdTbDrcxr5SnXtaHS3LS56+C0wnl47/ZBqOQRa8PEtII5eihEFMcVScXY2xYdob7X3CVqPkNI5+4XVwciOWNr0yzxuLNfNOyirEotBWchUAooAgQ5Rtcp3h62LQpChTyXRo4sjEcpn+EwQ1SpOAxRDbui0n6QO6QfBA4rj/Cc7TdZ4WlUL6oa/wDS3CD+nO48UzX+CdnHMAQZE2A3HXUbrz2f+rL9nQh/KiqxLgWkyDJ6AQc+4rz5aCXH7k+crrUThD7zLdzqIt4rktBdinU78o2HgtvA8ZTmAYdW5HwKunkt1ngOOwg5cllrpEx0XQSVlDMvfHXRBwnMmXGDl4Aefmil17eP480Nrbkk5+gER73Q/REA78vKPwrtr7hUCW5RylZosgAEzmTpcoAapVjmAIGmR77rf+pkAZHn10jRADloPHaxaa2jRDAfpvE4s8gJ3jQdJ8U2OIuRe2ZjLa64/C8SM8wNdrc0UFxAw2EzrJlF2hnRN9RuTPrKjav7XTHsdEuMoJDicyTlOlgnMIANuWo02PNYM/Dj1lKJdDK7SYJtaM5giIy70TianYvqPETAU+G8HjaS+IJ6WyROLow454REW0ztzlZeGlLJv4LMtqJzXWyHQmyaoNEXCHUEyDlraO6cvBCpVS0nTqu1S+TLZ1+Gd2TMmDE6nI++iWri7oOx7x/ELDeKBP7Tzi/csvrTIAzmTlmseLj9MzkvC2WS4JEbkrVBWtpTRyi5QKpuoEyJ0uDF09K4/CuM3dYe7hdQOBESht0NIFTa/HiBa0ZSSBInzXZqOc9jg13ZcLXF40uuW5wwYSLiwNzOW2X8JPhKP+3hPauYB+m8X8vd1w3x5zzNPVm1ZFGBr5hDahN8JAjI6n/1KWotgbCSfOc1pvD4uyD2Zv0H25GyDxlbswNxv1Ero8bC8MWmZ8kuz0AkF7yJiQB4D8rTtlKTCM+uUI7KWwzK1JaKmLOEAnZZwwJOSbfSiBaEN1MnMnp/VzmgBXEM/L7KG2eeuyI8gQAbztJ/CrCcz6eGvkkMxKy6nOeWy2G3MharUzI9PPPu80NAmZc1uEkx2RN+dgq+fUA7Ds9725T1WatIuhs2kEjeMh0R6TfBKrYXQxwtR4+p0crCTn76J9pLrnLw71z2sIy13Mro0Wm05qXX4FY3w7wKVQam48b27j4pZsh0Nyd+NkQtJsNATO4tbx9VqgwiHPLWtGptpEZ3y6rz+aDhkcUb4O42L8dbDA+qTG0az+EhWZqYk5DwT3xHjWQC105jXIwNt0g+rrsDE2z9F1uNJvGu3plyKpaLZU0/J9n0TLUg5v5/pFo1ua0lY9AUSwI39+KiAFZVKHop73UhEI691lujxBBsQBkbTJ9SsDvWoUWrGmdJ3EwBlcZmw/vklqnFOdbmNMovPp5pRzHuIk2GWn9lMU+EJzOef4SqTHaROIqhrAwTLrui/ZF4KCKJABMzcgf8jqd10KXAiZ1tfly5IzGAkuOlvBS6fkXYSo8K7U5pmpTAgCY1/tGc86QOZ0QjJyJdzyCf9hCYZmYInyGnei0aQzwmAIv19USu4gQ58RkGZ95QncLjuZMRn59Qo/of7MVKrNJkmIiJjbkgueQbM3Muda2Ztkug3huy4AZgi3MQFmjwwiCLNEnUTfyBBy2CH76Bz24yZLQAcoRq3DiIuNc4TfE0jYic4vAHksigZGwyECEotSWnYO0KBjRmYvF5mdYnNFoU2uuL5CIOnsI7KLiZI6Inyoi8GxHXROTpXaQLboUw43izgGm356p1ogSB9yt0aEd3d5QqMkkDIGJ5gAkbcjfMFUT5GOCe9/2JrHJtaMcQQBd3XpmfRZ4ikXFpJI7ILRtc38lhzGtHzHjEXGGNB2Ny46AfhLP4uo44jE5ADIDQLDw4zlk+pLZflaUaRkUmzpY+lpO5Ue8AT72V0qZAAJEme5BrusADec7ePvcLq+IymJm6E9jTYievoiRIsTF4QyZPv3CQGSDu7uc4eQNlSJgKiXUdsLCtSFIVhAitqkKwxAB6MErosYG5oHDcOBBOnimA65sI01tzTug9MvqGDCy2QAP5uborm7eJCtrRvPNIZlrPZVO2z3iwHhryWnrMIAHTAnL7x3KywxnnJUi4jUgHojxlyQBhgJcNQdOgJ70etTxR0jJCd7iyjK7gZJBjSCPOc1z+VgySl2iaMU4pUxqnQLS3fXpoY6rFfhosJJ02CrEKj5AIIERIyOtrHqm8RFjE2F9u5c25421dGioyOU7hakQDE5SchuUvxHAvpsBqOAGkSSf55LvPcMTZBIPZEc9+SH8XpBwDQL7A+Odik5yl6w6peHnH1uzikk5NnTnsicNxfy2xgx63cRfUmxlA+I0YeG6CNPHosOMLp8fjxeP7l6Z55GpaNVuIxOEjCBNpm52V449+iA6tyv3K2DVa8cFBdYlUne2GdUMfhKYpMxlYX9Pz/KLVfoNVlsDMhS+SJJt+PSdR+Shge+cei0XTfT1WHO9+iACAdVEMP9x/KidoB7gcNWS02Bi9j4I9egKYxOBLZi2fX7LyhYIGud0yeJcfqcTsCZEdCsS5j6+bLvo7O5wJa82M7iYPLPPu5rqDhmyvK8M8TPvuR/iHGl4uSRyMX3gZqUOZS2tieG3o9KQNhA1K5fxP4mWnDT5S/ODsBuuI/E4C5zsCfPxlEp0ozz1uq8nLbVR0Thgp7N1nvf8AU4nacusZBb4arUbZroBNhp3hUxs9VGtyOgWT6kk7s0dVR6SmDAmCY0Qq3Fta4MOZIy52BOy45+IFtMMbIM3PLO2yrgOFL3ROXac7WZt3/groPk21GC2ZVhq3I7VaPuiU3iFHhJcbiyaJvfyWputlK2PobrjLW5t4JSnUcAM/HL8rf+oMACIzJJ9QnYBmVdRNtRmO8I9Lid5dzEA8pBjneUrSbAAz6Aj1VOaD7+6qyYYZF9yJRk4+HWoV2m8OxNuG2v3g+XkqrUjUvmYk6W1A8vEpChPhce9l0uH+IgfUwj/GCL9YK5vI4cou4K0aMeVPUjj/AB2nFPFFwfwNtFyqzjFl1v8AyXty5mIgCAMrFtwZ0mVw/mSIuZzH2WzjRlHHTKsjTlaDALDydM9FmcrrOHx1K1MqJh3J98lIVgKilQFFU1UWhVnkgA/zQooI9lRO2LRzn5dyr8KKLim4O/Pu+yy7X/H8qKIAPR07lZ+6iiRNBHZjr9kXdUoofJP4A1fqXW+BZP6j0UUWvi/1EZ838h0Sr171Si6pjFEv8R06/lRRRl4Neifw/wD+yf8At913amnUK1EsfjHL0lH6VsKlFNkQXGfQ7ouFUzKiig/SXwUVGZK1EIRGZFDZn3D7qKIYfJG5n3sq08fUqKJDCsyHRRRRTIn/2Q=="/>
          <p:cNvSpPr>
            <a:spLocks noChangeAspect="1" noChangeArrowheads="1"/>
          </p:cNvSpPr>
          <p:nvPr/>
        </p:nvSpPr>
        <p:spPr bwMode="auto">
          <a:xfrm>
            <a:off x="155575" y="836712"/>
            <a:ext cx="4057650" cy="2736304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5363" y="5996002"/>
            <a:ext cx="993549" cy="774439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5943" y="6001231"/>
            <a:ext cx="760196" cy="760196"/>
          </a:xfrm>
          <a:prstGeom prst="rect">
            <a:avLst/>
          </a:prstGeom>
        </p:spPr>
      </p:pic>
      <p:sp>
        <p:nvSpPr>
          <p:cNvPr id="14" name="Segnaposto contenuto 2"/>
          <p:cNvSpPr txBox="1">
            <a:spLocks/>
          </p:cNvSpPr>
          <p:nvPr/>
        </p:nvSpPr>
        <p:spPr>
          <a:xfrm>
            <a:off x="992750" y="1748764"/>
            <a:ext cx="7899730" cy="2616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GB" sz="2200" b="1" dirty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en-GB" sz="2200" b="1" dirty="0" smtClean="0">
                <a:solidFill>
                  <a:schemeClr val="tx2">
                    <a:lumMod val="75000"/>
                  </a:schemeClr>
                </a:solidFill>
              </a:rPr>
              <a:t>.3 - Improvement of coordination among police corps</a:t>
            </a:r>
          </a:p>
          <a:p>
            <a:pPr marL="846138" indent="-317500">
              <a:spcAft>
                <a:spcPts val="600"/>
              </a:spcAft>
              <a:buFontTx/>
              <a:buChar char="-"/>
            </a:pP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</a:rPr>
              <a:t>Setting up of a national coordination unit</a:t>
            </a:r>
          </a:p>
          <a:p>
            <a:pPr marL="846138" indent="-317500">
              <a:spcAft>
                <a:spcPts val="600"/>
              </a:spcAft>
              <a:buFontTx/>
              <a:buChar char="-"/>
            </a:pP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</a:rPr>
              <a:t>Setting up of a coordination unit in each black-spot</a:t>
            </a:r>
          </a:p>
          <a:p>
            <a:pPr>
              <a:spcAft>
                <a:spcPts val="600"/>
              </a:spcAft>
              <a:buFontTx/>
              <a:buChar char="-"/>
            </a:pPr>
            <a:endParaRPr lang="en-GB" sz="22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12700">
              <a:spcAft>
                <a:spcPts val="600"/>
              </a:spcAft>
              <a:buNone/>
            </a:pPr>
            <a:endParaRPr lang="en-GB" sz="2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1475656" y="932625"/>
            <a:ext cx="6192688" cy="6241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2700">
              <a:spcAft>
                <a:spcPts val="600"/>
              </a:spcAft>
              <a:buNone/>
            </a:pPr>
            <a:r>
              <a:rPr lang="en-GB" sz="2200" b="1" dirty="0" smtClean="0">
                <a:solidFill>
                  <a:srgbClr val="FF0000"/>
                </a:solidFill>
              </a:rPr>
              <a:t>1 - STRENGTHENING OF DIRECT FIGHT AGAINST IKB</a:t>
            </a:r>
            <a:endParaRPr lang="en-GB" sz="2200" b="1" dirty="0">
              <a:solidFill>
                <a:srgbClr val="FF000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0191" y="3291271"/>
            <a:ext cx="2387593" cy="23875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9569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683568" y="5949280"/>
            <a:ext cx="7560840" cy="707901"/>
            <a:chOff x="683568" y="5949280"/>
            <a:chExt cx="7560840" cy="707901"/>
          </a:xfrm>
        </p:grpSpPr>
        <p:sp>
          <p:nvSpPr>
            <p:cNvPr id="4" name="Rectangle 1"/>
            <p:cNvSpPr>
              <a:spLocks noChangeArrowheads="1"/>
            </p:cNvSpPr>
            <p:nvPr/>
          </p:nvSpPr>
          <p:spPr bwMode="auto">
            <a:xfrm>
              <a:off x="2654292" y="6133961"/>
              <a:ext cx="370627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15D9B"/>
                  </a:solidFill>
                  <a:latin typeface="Calibri" pitchFamily="34" charset="0"/>
                </a:rPr>
                <a:t>Bern SFPS Network and CMS MIKT Joint Meeting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15D9B"/>
                  </a:solidFill>
                  <a:latin typeface="Calibri" pitchFamily="34" charset="0"/>
                </a:rPr>
                <a:t>Malta, 22-32 June 2017 </a:t>
              </a:r>
            </a:p>
          </p:txBody>
        </p:sp>
        <p:cxnSp>
          <p:nvCxnSpPr>
            <p:cNvPr id="8" name="Connettore 1 7"/>
            <p:cNvCxnSpPr/>
            <p:nvPr/>
          </p:nvCxnSpPr>
          <p:spPr>
            <a:xfrm>
              <a:off x="683568" y="5949280"/>
              <a:ext cx="756084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46" name="AutoShape 2" descr="data:image/jpeg;base64,/9j/4AAQSkZJRgABAQAAAQABAAD/2wCEAAkGBxMTEhUTExMWFhUWGBcXFxgYGBoWGhsYGBoXFxgXGBYaHSggGBolGxgYIjEiJSkrLi4uFx8zODMtNygtLisBCgoKDg0OGhAQGy0mICUtLS0vLy0tLS0rLS0tLS0tLS0tLS0tLS0tLS0tLS0tLS0tLS0tLS0tLS0tLS0tLS0tLf/AABEIAPEA0gMBIgACEQEDEQH/xAAbAAACAwEBAQAAAAAAAAAAAAADBAABAgUGB//EADkQAAEDAgQDBgUEAQQCAwAAAAEAAhEDIRIxQVEEYXEigZGhsfAFEzLB0UJS4fFyFCNiggbCMzSi/8QAGgEAAgMBAQAAAAAAAAAAAAAAAAECAwQFBv/EACoRAAICAgMAAQQABgMAAAAAAAABAhEDIQQSMUETIlFxFDIzYYGxI0JS/9oADAMBAAIRAxEAPwD5kXLdNu4I6rZbACxUqf2VUBqqUH5+VlKryRHPoi0eCe9pIFhuInkDN00gFi4k9ctkT5BsL301C6D+GPZa0yB2uUnQSY1S/HOedR0bpsCeibChV0giR7/pM0b3v4z90uykZiMWn1RciYlNCQLTiOeh6cjySAupTyEXPuSoWxGo16Zz73T3AcEWVofSJdhkMeLvnXDPahoeeUA7w/xppvdidSc0ZGAGAwYgiNpBiMu9K6A4jOAqkiG5ndrbf9iLbE2PemqHwx+KA1suuJcCBGnZkk7wIT1ZwdixC++szMg+Xes8NwTn62IcdCYGYiZ1Ue4CfxWl8p3ywWvIALi0HM3iTIIiPFI1aoABIsRppGWvu66/H8PiYP8AcbjGtgSDAAJMSIyJymFyKnAPH1MJGctOPPLKymmBQqtIyMz5brGK0+X8oRcRnY+CtplArAvpzkpTbAIPdmmmtHTzQ4RYGGRqiNchFFY3VDA2CPfNF+ZOSFFs1BAOfvVAGi+Ab/2l7k/aM8kxWjKOq1Uq27IA6XPimqBkpDQtH4WXOWWECTPVaImYttPmhtfAK16bDAorwKJDOeXGfqP28EdsE6xb3CEW3zC7DP8AxriCGyGtxtD2hzsEgzv9Nm6xolbYkqOcazWuBYCY3vr+3pummcY+sW02nA0kNziZm0gar0HAf+FlwLTWpGo8FrGgyB9OIuLsIBE5AzKBV+D/ACa+CA97XENa0BwFwZBJubOgRrnIRdIYrx/BsbRbALoIOO8gEvuL2bZo63NzC4skSJmYjmu5iItqdI/TcG22YQ/9JT+YwtaMOEnDJMvbfD2pP0kOzMgHmkpCsd4PgjU4cNa1rHwHYnQ2/wAwlt85LLDqFlvws0gKpdidTeC9szcQSMQkSOWIWWRWOGXON4nK+fh7yRqmFuHMmGn6oudBAv1G6XYdnR4KtBc1skjFgYTiNm2NmkiTJkZzprzOJe4ziZES2Ii4g4JE79/ij8D8SNJlQAgh8iLSCROIGSRBAvuEtTquwNB+lpc6OZsSTqchJUQAOrXF/piw1i/hOqZdiLWuJgS4E4gTJAOEMmA2D67JQO2zz9BHNG4SnGknb+UmLwsNJuTZthHlJi9vGFdEQcpJMW95JocG90AkBpzHTLqmq9MBkNAsL+IEjuCLGcuowguLnwACS4jFAF+sT65Lg8fVa8yxkAWmAMX/ACcBYdL9V6htLFcHC7Kdp+y858Ta8O+kMaP09nUTiIbYEzpkrIsVCbRKuINvMf2rpkbrbjKkBg09c1McaKitARmkBtpnkrIG3vxQ2DUDvyRA3ZMDDjlZWCGz76Kxc+o+6rDfKyQFmsC3KOZv5K6bxaDM6rI4dp1PO8IzmgCRFhogBc8YBaD5KKw1mwVKQiqD8LsVjBtr3xyXoDxFXiGAk43ScRBOTWggkf4g8uzZcfg+Ec5xLQXRoBJ5dLr0fw3hK1GkeInBILGdoNdDs5BGWGbG+VslF+EgbuDqUywky2NATAMESP0k3MHZN0eGpl7QQQXMnFi7LHkBwMjXOxtkluGrPdje5x7cEm1y2QJjkTfmUwy5MQBa3PvVbEM8TwDXVOyW4e1eYEOdi0uBJ80o5hxOAAwl0t6RayxxFNzJIDTIA292QuG4wzpplb3/AAhDbIOAJzMbIdfgniwyG2d/unmVJOKPZRK5jIouiK2cJzHBpcZgZ255eNky2i4C9pifsF08Ae0h7QRnF8xrZMUy0iIFsu7RGq0M5FCgCLyDpGVtE9SqACw0zGa25jcpIgyecaSt4Bhyg53UaGYfUgC4jKb76rI4y/ayOWp8BokqfEOqOLS0Nw8r3ysbeSaZTAyHfr4rdh4LmlKT0Uzz1pAW1X37Ag5XHmud8S+GEsfVEy2MUfS5oABInIgaSeUWB6fFtJY8DMtPovJl5IAkwMhNh3Kzk4oY1UV6LFJy22B7ve6sFU6Ab6q3thZKLi2kxsi07c9YQGFELkCCmqDyWXuyWGui6vH5+7bIA3VGswVlnEb+OSy6TIHvqFbKQycDPgkAZxjM20ICsvOv3j+EAPgiCY5o9sgUAIOde3qrTuEclFKxUNfDeKFKpMDDcOBGIHaehgyLxO8Lq13HCIcXYzILfoJP1DIQ7LVcGlTLn4WxcjtOsBvJ2uvZcaynR4dlIvJqU3h2EucAZAxPa2CCSQQbgiPGElomxeiGtYG5O3zEctz/AAkqwioRL4iQRfqCAnKVQESN5uPLoqPFhsNIDpmbWPVQEY+W6oGiTJmJn00RBwjKcSSTcQsM+IMpmwgiIzgHkgnjMdQuMgFw0GWsBLdj0aoPuZEeicpUC4Wyz7kEVGFpl0Z55cgIzJ8EbgeMayOdss/BDYJBG8OWi40tdALzNvJdDieJaTE6e/VL/wCmiJskvArYNlQfqBdMawVXzGnKQPHuRXFrZdOQIA5pPhw4mwm5npy3Q2AFzC14Iu0iO+ZkbptK8Nd73HFEjCDpbOE0u5w4yjjXYxZWnLRF5HiqOB7m7XHQ5L1yV4zgGVILsxtqNjyU+Rh+pHXoY59WeZrcL/tte6Zc6ACP0gTPj6hZe2w52LYuBoQu18fmGkDsiSfCMlyTTLiCBOKLDMH72myyTwpdq+KLVk2r+RSNeSLQMrLGGSMvwtBsDEPfVYS+iPbdQciAqDTp4KweUH34hAF0he4+6szplz1VuPvzWMZQBC4o0c0J7wtTqPROxEl/sD8KKfMURYxjh2wcxFjYX5Lu1+MZxPaaD8wwSC4neQ0GxE6Z8l5t1XOw5aRtkhiqQZGdkmrGerbiaB2TblA1I9ClHDEZghY+Hn5YL5OKo1swcmntAT+42PlumalQiSR2jYbjmoxi5S6oi2khWGj6jJFzyG0bx9kV1YWloB2B7j59Eo8AHCDLtdc4zO6fohjRpYXP5XVhxIdaZmlkd6Bl2x9/daNKbyUwaTXX9LI9Ow7QDgMjERbUfqGvuDkzcCS3DaLYZk/ROnXjMXRxXJH1HWUvxNB2IjDloOf2VU+DqkEgG2YmDvMLBsusfbVxCHOgRyPlojcHRggAyNxzuVx6zezZ1xmCIPWdUf4fxkX8R/CAH+OZhqTEYx5jfnB8kNEq1g8Q7I3B1B6/dLuc5v1C37hl37Lr8PkR6qEvTNmxu7QVUoougZynALz3E8C6k437BMg6g6e+S9Eg8VwzajcLhI9DuFCcL2O9UebrAHQ4tYjuN/EjLbYjdRcNJHLXlyV1WOo1C03G520TRDXXC5GWNSejbjdx2JtZfKRn75rL+HgzePMdR906Gcs72VukSWgXjv5SqSyhF3iNwsBhN0Ws0GdJv1j+wsYtrHVAgTyRaPFaZVjRFAlDeyNIlCEbnkFFXyTsPJRFAQx/aJ8qbgCDbPxnWy3RGKbwIJOR6AT1RKdMaCAANTc5lacGDvt+EJ5K0EpcVUwgNsAAJFhYRMqm03nN8dM/E+7I08grXRhhivDK5tmaFPD9Nj4335lNUabnGXO+w8DqgtTNJWqKIWxthO89yO1CwwPZWwN9ffcmA1w1AFjTiIcM4kyDOHFHNXSdsC1zdZBJH3EpOpWwseASA7C8xn/tnFbY69xVO+IYy10doNiNXZRrkc15/PBwyNM3wknFGeMl+JtpIB6wTP2SrOFMtODCTY8yMk+/hxUYHhzQ61m/uOh2QqtF7qbSM29qJ8T1VVEi6IcCQ4EEZ+9kzSqSY3y6RssNM5gm0HXvCCWAODR+qCD/AMhoev3SBhXcI5v0RhJ+kmI/xO3L+lTHSPsmqdSwNpOm26XqMIednXHUQD9l0+HyJOXSX+DPmxpK0UoooV0zML8ZwraghwB271yqnw75bSQHEDSR3mTER7C7atVzxRn6SjJx8POl4F8hvyVOdAM693eE98R+DU3AuBwRM37P8LkCmGdkVD3iWzyt91zMnHcHRrjlTQwx8593v3khcQ3Xymff8q2u3iYv+RyUYM5yKolBxdMmpKStAm0bkGQY0geZ+yHUaZkze86JssbOcjTlzWK1GYgXFs7d40KgOgGLn5BRT5R5qJ0IZa1xgfLYDeT39UyxkCFtUu7GCiYXKyKKKKZE2xspqlTI5d9vRa4RojTS26cZTkxPZ2Bgd51VObkY8S+70ljxyn4CD8ttPfeERhtJM7lR4bgDhoS2MyNVhokZSJ8FHBkc8fb17JTj1lRZLXOALcbRJIB1tF/FJ8Oxrye0cTWkuDQc5+lo2yFk62B79FKZNOSwC+Y0I1jYrNyeLLIu/wD2J48ii6+AdGKTcfav+kiZ1z5TmmTVmYENcMQadtR73VVwwky7Ge+IPQZ2PRKvLmvYA2RBvI7MDKNQVyk2a2jo0CAwEAGCGmT+m+qV4ujgeM9HArVHUZNc2OhnXlqg1MRNziwy0EC1tBZAmy6jXAtdNnSYPW90xxLHANcchfPe1vHySxk/uJtEXneyIyvIwESLz36clPHPpJS/BFq1RsrMrNN36TmPMaFbXooyUlaMLVOmUArUUTELU6L8Zc5/Zv2ItGV/XJc341wTrfLaQLkluLPbC31hdtDq0Q4QZ3sSPRVyxpxokpUzyVHgKjjEVJGsEAd7gPVF4Zxd1ynTw0XpWUmNEaXmSTnnmUhU+CUXGRLf8Sss+K60XRy72IPaR71VkmDllfy803X+HObcHEP/ANRz/ckXuudlhyYpQdMvjNSWjA6BRWrVZIcKiipegOaRaaLrKJTCAGCHWuAL2v4pylUb8u36TlBBvzy8ISjC2Y+oi50AAyvAGa3TElwEAZ3MWt5+a4vPX/Lf5NvHf20EZS/2i7QuCLSsCgPrktYz9ov4rV4zW/hRccSKczTkZdWDbm97c+SJdzTIImLT7jdIvdEHQCeZLjA/HeitnITuRmOg9haKsrH+FJp//G6I0zHeNO6Fl9SS08j3Gb+aA15FzFtBKI2CZ12MwsnJ4imrgqZbjytaYenBDouDLfOI97oT6eEFoO5jcif4Ce4d1gbX0tNs/P0S/FQT2ByK5DVOmafUY4RxIJbMATqD5eq3/qu2HPBsCII7xI8UGjxHy3ThEDQ5FafxReYgNJgZi82GfL3ZRGZrk1TLREZcjyVUapnC4Q7yMahZ+e5z5ObcIByMNEN6mAnazQ4AVB2swcj4ha+NyXidfBXkxqX7BKlh/D1W2BaZyBz8ZSlTiagMEssDNsthciV0v4zF+TP9KQ8VT0Ph6kgEnObRBt9kR4V8MkZx7R8K2nF0xJ7N/ZWDSRpUUqQNmaUjUrXGcFjFrFW0JlhSlCMlTBSaZ593B1Z+gnvCteilRZv4PGW/WkcFZKtyorWUlhEaEOU5wvDYh98vMIEboUepG04b9RmjChJzyvGp79eqlKkW/SbZnXvCO8i3W3VZOXhhOFydUXYpuL0DqsEyBZA4hwwwU/Wa2BGov+VzuJIFtjyVuKUXjXXwjJPtsH+oSJGEEDoT77lv5gM5ic5sBCXe7CZ1cIk5CJ0W3uDQGzexjM5xlorCIWo6wAtlpbf7LfDZ7xMxvKVfVh2tiIGmUTI77LLXHtQTJta1oj7eaLA6oEHEBcadc7bo/ZhxaYvMhcvha5ECCBHW6cmbZH3qFk5HFWT7o6f+y3HlcdMIasth0O5+9EB9MkfpOefMRCKYkwAJ05bBU2kCCAANRB8RJ5ei58+Llgra0XrJF6F2taHAk3FyRfSNUxXrS4O7oHrHvVbdwRzP0xe2XeinhgcpHI59R4LMWDdGKrQ42cDG4tMeSLV4ZjQZY1zjftb6SkKDjTeINjc8wF2OJ44AhwEwGyfXyQM8/SdNz9UXtEcgNAtldfjuIpVM2Ane4j/sLrmVODeD2CHDZxg9zsj5Lr4ebja6vX+jLPBL1bEqrYtCGEw5oJhwLXRkbHu37kMs5LcmntFD0YRaQusYUSkmIKorCiAOCVUqwqQI0xsldmhSGECYxW9bc1zuGhtyMXT3kuk6XQQS3URCjkTcGo+jjXZNh3UHTEjuv/SFxPCPDnOAGC3adAAgRac/yjcK8k5jWfEiynG1zUIBgMbkANVwc2XJN1J+G+EYpaFabwWkAHFMgnpIEJPibvH4zI2PeF1+H4WCXCNZJykTnfLkuPxlYGoGti2Ik9TYfdbOBN04lOdfICsZcf2sEHm4wT4ZIVWrALphxIAOZyjPxW6jAJbILQS42mbh0+qXwzc7mF0Sg3RZkATJJvHmT3ea2+sAHE3Em87e/NVHh4WS1dwyA3tlaYHvkh6QLYV1c6a+AF7Jnh/ipywwBrckA5E7nVIOzNjMD8dymG2nMlLYaOxSrNLS7EfG/Q7WTDHgC7tJA16rk0oJ7N41Fu4nX+U83LJpPPLrzCdWgs6nDcYYjMGM8u8pLiJZigzp2bxuhua4AS+ByFz338t03RYGQbmIN9RqPBc/Jwf/ACXxz/kUbxuIGxtb7ozHOiD7HJa+IUxiPyzFzYjPqiFhBAi0SYzI5fhc0vBscWk39/dOfNn6Z0tkLbJb5BxcjyFk29uEQTAAzEiNdEqsadCvF9qzrwfZGx5pcPewXGNo/UPqj/k38IlHjw9wLw3CdTbDrcxr5SnXtaHS3LS56+C0wnl47/ZBqOQRa8PEtII5eihEFMcVScXY2xYdob7X3CVqPkNI5+4XVwciOWNr0yzxuLNfNOyirEotBWchUAooAgQ5Rtcp3h62LQpChTyXRo4sjEcpn+EwQ1SpOAxRDbui0n6QO6QfBA4rj/Cc7TdZ4WlUL6oa/wDS3CD+nO48UzX+CdnHMAQZE2A3HXUbrz2f+rL9nQh/KiqxLgWkyDJ6AQc+4rz5aCXH7k+crrUThD7zLdzqIt4rktBdinU78o2HgtvA8ZTmAYdW5HwKunkt1ngOOwg5cllrpEx0XQSVlDMvfHXRBwnMmXGDl4Aefmil17eP480Nrbkk5+gER73Q/REA78vKPwrtr7hUCW5RylZosgAEzmTpcoAapVjmAIGmR77rf+pkAZHn10jRADloPHaxaa2jRDAfpvE4s8gJ3jQdJ8U2OIuRe2ZjLa64/C8SM8wNdrc0UFxAw2EzrJlF2hnRN9RuTPrKjav7XTHsdEuMoJDicyTlOlgnMIANuWo02PNYM/Dj1lKJdDK7SYJtaM5giIy70TianYvqPETAU+G8HjaS+IJ6WyROLow454REW0ztzlZeGlLJv4LMtqJzXWyHQmyaoNEXCHUEyDlraO6cvBCpVS0nTqu1S+TLZ1+Gd2TMmDE6nI++iWri7oOx7x/ELDeKBP7Tzi/csvrTIAzmTlmseLj9MzkvC2WS4JEbkrVBWtpTRyi5QKpuoEyJ0uDF09K4/CuM3dYe7hdQOBESht0NIFTa/HiBa0ZSSBInzXZqOc9jg13ZcLXF40uuW5wwYSLiwNzOW2X8JPhKP+3hPauYB+m8X8vd1w3x5zzNPVm1ZFGBr5hDahN8JAjI6n/1KWotgbCSfOc1pvD4uyD2Zv0H25GyDxlbswNxv1Ero8bC8MWmZ8kuz0AkF7yJiQB4D8rTtlKTCM+uUI7KWwzK1JaKmLOEAnZZwwJOSbfSiBaEN1MnMnp/VzmgBXEM/L7KG2eeuyI8gQAbztJ/CrCcz6eGvkkMxKy6nOeWy2G3MharUzI9PPPu80NAmZc1uEkx2RN+dgq+fUA7Ds9725T1WatIuhs2kEjeMh0R6TfBKrYXQxwtR4+p0crCTn76J9pLrnLw71z2sIy13Mro0Wm05qXX4FY3w7wKVQam48b27j4pZsh0Nyd+NkQtJsNATO4tbx9VqgwiHPLWtGptpEZ3y6rz+aDhkcUb4O42L8dbDA+qTG0az+EhWZqYk5DwT3xHjWQC105jXIwNt0g+rrsDE2z9F1uNJvGu3plyKpaLZU0/J9n0TLUg5v5/pFo1ua0lY9AUSwI39+KiAFZVKHop73UhEI691lujxBBsQBkbTJ9SsDvWoUWrGmdJ3EwBlcZmw/vklqnFOdbmNMovPp5pRzHuIk2GWn9lMU+EJzOef4SqTHaROIqhrAwTLrui/ZF4KCKJABMzcgf8jqd10KXAiZ1tfly5IzGAkuOlvBS6fkXYSo8K7U5pmpTAgCY1/tGc86QOZ0QjJyJdzyCf9hCYZmYInyGnei0aQzwmAIv19USu4gQ58RkGZ95QncLjuZMRn59Qo/of7MVKrNJkmIiJjbkgueQbM3Muda2Ztkug3huy4AZgi3MQFmjwwiCLNEnUTfyBBy2CH76Bz24yZLQAcoRq3DiIuNc4TfE0jYic4vAHksigZGwyECEotSWnYO0KBjRmYvF5mdYnNFoU2uuL5CIOnsI7KLiZI6Inyoi8GxHXROTpXaQLboUw43izgGm356p1ogSB9yt0aEd3d5QqMkkDIGJ5gAkbcjfMFUT5GOCe9/2JrHJtaMcQQBd3XpmfRZ4ikXFpJI7ILRtc38lhzGtHzHjEXGGNB2Ny46AfhLP4uo44jE5ADIDQLDw4zlk+pLZflaUaRkUmzpY+lpO5Ue8AT72V0qZAAJEme5BrusADec7ePvcLq+IymJm6E9jTYievoiRIsTF4QyZPv3CQGSDu7uc4eQNlSJgKiXUdsLCtSFIVhAitqkKwxAB6MErosYG5oHDcOBBOnimA65sI01tzTug9MvqGDCy2QAP5uborm7eJCtrRvPNIZlrPZVO2z3iwHhryWnrMIAHTAnL7x3KywxnnJUi4jUgHojxlyQBhgJcNQdOgJ70etTxR0jJCd7iyjK7gZJBjSCPOc1z+VgySl2iaMU4pUxqnQLS3fXpoY6rFfhosJJ02CrEKj5AIIERIyOtrHqm8RFjE2F9u5c25421dGioyOU7hakQDE5SchuUvxHAvpsBqOAGkSSf55LvPcMTZBIPZEc9+SH8XpBwDQL7A+Odik5yl6w6peHnH1uzikk5NnTnsicNxfy2xgx63cRfUmxlA+I0YeG6CNPHosOMLp8fjxeP7l6Z55GpaNVuIxOEjCBNpm52V449+iA6tyv3K2DVa8cFBdYlUne2GdUMfhKYpMxlYX9Pz/KLVfoNVlsDMhS+SJJt+PSdR+Shge+cei0XTfT1WHO9+iACAdVEMP9x/KidoB7gcNWS02Bi9j4I9egKYxOBLZi2fX7LyhYIGud0yeJcfqcTsCZEdCsS5j6+bLvo7O5wJa82M7iYPLPPu5rqDhmyvK8M8TPvuR/iHGl4uSRyMX3gZqUOZS2tieG3o9KQNhA1K5fxP4mWnDT5S/ODsBuuI/E4C5zsCfPxlEp0ozz1uq8nLbVR0Thgp7N1nvf8AU4nacusZBb4arUbZroBNhp3hUxs9VGtyOgWT6kk7s0dVR6SmDAmCY0Qq3Fta4MOZIy52BOy45+IFtMMbIM3PLO2yrgOFL3ROXac7WZt3/groPk21GC2ZVhq3I7VaPuiU3iFHhJcbiyaJvfyWputlK2PobrjLW5t4JSnUcAM/HL8rf+oMACIzJJ9QnYBmVdRNtRmO8I9Lid5dzEA8pBjneUrSbAAz6Aj1VOaD7+6qyYYZF9yJRk4+HWoV2m8OxNuG2v3g+XkqrUjUvmYk6W1A8vEpChPhce9l0uH+IgfUwj/GCL9YK5vI4cou4K0aMeVPUjj/AB2nFPFFwfwNtFyqzjFl1v8AyXty5mIgCAMrFtwZ0mVw/mSIuZzH2WzjRlHHTKsjTlaDALDydM9FmcrrOHx1K1MqJh3J98lIVgKilQFFU1UWhVnkgA/zQooI9lRO2LRzn5dyr8KKLim4O/Pu+yy7X/H8qKIAPR07lZ+6iiRNBHZjr9kXdUoofJP4A1fqXW+BZP6j0UUWvi/1EZ838h0Sr171Si6pjFEv8R06/lRRRl4Neifw/wD+yf8At913amnUK1EsfjHL0lH6VsKlFNkQXGfQ7ouFUzKiig/SXwUVGZK1EIRGZFDZn3D7qKIYfJG5n3sq08fUqKJDCsyHRRRRTIn/2Q=="/>
          <p:cNvSpPr>
            <a:spLocks noChangeAspect="1" noChangeArrowheads="1"/>
          </p:cNvSpPr>
          <p:nvPr/>
        </p:nvSpPr>
        <p:spPr bwMode="auto">
          <a:xfrm>
            <a:off x="155575" y="836712"/>
            <a:ext cx="4057650" cy="2736304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5363" y="5996002"/>
            <a:ext cx="993549" cy="774439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5943" y="6001231"/>
            <a:ext cx="760196" cy="760196"/>
          </a:xfrm>
          <a:prstGeom prst="rect">
            <a:avLst/>
          </a:prstGeom>
        </p:spPr>
      </p:pic>
      <p:sp>
        <p:nvSpPr>
          <p:cNvPr id="14" name="Segnaposto contenuto 2"/>
          <p:cNvSpPr txBox="1">
            <a:spLocks/>
          </p:cNvSpPr>
          <p:nvPr/>
        </p:nvSpPr>
        <p:spPr>
          <a:xfrm>
            <a:off x="992750" y="1748764"/>
            <a:ext cx="7899730" cy="1680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GB" sz="2200" b="1" dirty="0" smtClean="0">
                <a:solidFill>
                  <a:schemeClr val="tx2">
                    <a:lumMod val="75000"/>
                  </a:schemeClr>
                </a:solidFill>
              </a:rPr>
              <a:t>2.1 - Enhancement of law enforcement</a:t>
            </a:r>
          </a:p>
          <a:p>
            <a:pPr marL="846138" indent="-317500">
              <a:spcAft>
                <a:spcPts val="600"/>
              </a:spcAft>
              <a:buFontTx/>
              <a:buChar char="-"/>
            </a:pP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</a:rPr>
              <a:t>Amendment of laws and hunting regulations</a:t>
            </a:r>
          </a:p>
          <a:p>
            <a:pPr marL="846138" indent="-317500">
              <a:spcAft>
                <a:spcPts val="600"/>
              </a:spcAft>
              <a:buFontTx/>
              <a:buChar char="-"/>
            </a:pP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</a:rPr>
              <a:t>Training of judiciary</a:t>
            </a:r>
            <a:endParaRPr lang="en-GB" sz="22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12700">
              <a:spcAft>
                <a:spcPts val="600"/>
              </a:spcAft>
              <a:buNone/>
            </a:pPr>
            <a:endParaRPr lang="en-GB" sz="2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1331640" y="932625"/>
            <a:ext cx="6408712" cy="6241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2700">
              <a:spcAft>
                <a:spcPts val="600"/>
              </a:spcAft>
              <a:buNone/>
            </a:pPr>
            <a:r>
              <a:rPr lang="en-GB" sz="2200" b="1" dirty="0">
                <a:solidFill>
                  <a:srgbClr val="FF0000"/>
                </a:solidFill>
              </a:rPr>
              <a:t>2</a:t>
            </a:r>
            <a:r>
              <a:rPr lang="en-GB" sz="2200" b="1" dirty="0" smtClean="0">
                <a:solidFill>
                  <a:srgbClr val="FF0000"/>
                </a:solidFill>
              </a:rPr>
              <a:t> - STRENGTHENING </a:t>
            </a:r>
            <a:r>
              <a:rPr lang="en-GB" sz="2200" b="1" smtClean="0">
                <a:solidFill>
                  <a:srgbClr val="FF0000"/>
                </a:solidFill>
              </a:rPr>
              <a:t>OF INDIRECT </a:t>
            </a:r>
            <a:r>
              <a:rPr lang="en-GB" sz="2200" b="1" dirty="0" smtClean="0">
                <a:solidFill>
                  <a:srgbClr val="FF0000"/>
                </a:solidFill>
              </a:rPr>
              <a:t>FIGHT AGAINST IKB</a:t>
            </a:r>
            <a:endParaRPr lang="en-GB" sz="2200" b="1" dirty="0">
              <a:solidFill>
                <a:srgbClr val="FF0000"/>
              </a:solidFill>
            </a:endParaRPr>
          </a:p>
        </p:txBody>
      </p:sp>
      <p:pic>
        <p:nvPicPr>
          <p:cNvPr id="12" name="Picture 6" descr="Osservatorio su norme e leggi della scuola/5"/>
          <p:cNvPicPr>
            <a:picLocks noChangeAspect="1" noChangeArrowheads="1"/>
          </p:cNvPicPr>
          <p:nvPr/>
        </p:nvPicPr>
        <p:blipFill>
          <a:blip r:embed="rId4" cstate="print"/>
          <a:srcRect r="1374"/>
          <a:stretch>
            <a:fillRect/>
          </a:stretch>
        </p:blipFill>
        <p:spPr bwMode="auto">
          <a:xfrm>
            <a:off x="1116204" y="3831666"/>
            <a:ext cx="3312368" cy="1640211"/>
          </a:xfrm>
          <a:prstGeom prst="rect">
            <a:avLst/>
          </a:prstGeom>
          <a:noFill/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1" y="3831666"/>
            <a:ext cx="2808312" cy="1640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903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683568" y="5949280"/>
            <a:ext cx="7560840" cy="707901"/>
            <a:chOff x="683568" y="5949280"/>
            <a:chExt cx="7560840" cy="707901"/>
          </a:xfrm>
        </p:grpSpPr>
        <p:sp>
          <p:nvSpPr>
            <p:cNvPr id="4" name="Rectangle 1"/>
            <p:cNvSpPr>
              <a:spLocks noChangeArrowheads="1"/>
            </p:cNvSpPr>
            <p:nvPr/>
          </p:nvSpPr>
          <p:spPr bwMode="auto">
            <a:xfrm>
              <a:off x="2654292" y="6133961"/>
              <a:ext cx="370627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15D9B"/>
                  </a:solidFill>
                  <a:latin typeface="Calibri" pitchFamily="34" charset="0"/>
                </a:rPr>
                <a:t>Bern SFPS Network and CMS MIKT Joint Meeting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15D9B"/>
                  </a:solidFill>
                  <a:latin typeface="Calibri" pitchFamily="34" charset="0"/>
                </a:rPr>
                <a:t>Malta, 22-32 June 2017 </a:t>
              </a:r>
            </a:p>
          </p:txBody>
        </p:sp>
        <p:cxnSp>
          <p:nvCxnSpPr>
            <p:cNvPr id="8" name="Connettore 1 7"/>
            <p:cNvCxnSpPr/>
            <p:nvPr/>
          </p:nvCxnSpPr>
          <p:spPr>
            <a:xfrm>
              <a:off x="683568" y="5949280"/>
              <a:ext cx="756084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46" name="AutoShape 2" descr="data:image/jpeg;base64,/9j/4AAQSkZJRgABAQAAAQABAAD/2wCEAAkGBxMTEhUTExMWFhUWGBcXFxgYGBoWGhsYGBoXFxgXGBYaHSggGBolGxgYIjEiJSkrLi4uFx8zODMtNygtLisBCgoKDg0OGhAQGy0mICUtLS0vLy0tLS0rLS0tLS0tLS0tLS0tLS0tLS0tLS0tLS0tLS0tLS0tLS0tLS0tLS0tLf/AABEIAPEA0gMBIgACEQEDEQH/xAAbAAACAwEBAQAAAAAAAAAAAAADBAABAgUGB//EADkQAAEDAgQDBgUEAQQCAwAAAAEAAhEDIRIxQVEEYXEigZGhsfAFEzLB0UJS4fFyFCNiggbCMzSi/8QAGgEAAgMBAQAAAAAAAAAAAAAAAAECAwQFBv/EACoRAAICAgMAAQQABgMAAAAAAAABAhEDIQQSMUETIlFxFDIzYYGxI0JS/9oADAMBAAIRAxEAPwD5kXLdNu4I6rZbACxUqf2VUBqqUH5+VlKryRHPoi0eCe9pIFhuInkDN00gFi4k9ctkT5BsL301C6D+GPZa0yB2uUnQSY1S/HOedR0bpsCeibChV0giR7/pM0b3v4z90uykZiMWn1RciYlNCQLTiOeh6cjySAupTyEXPuSoWxGo16Zz73T3AcEWVofSJdhkMeLvnXDPahoeeUA7w/xppvdidSc0ZGAGAwYgiNpBiMu9K6A4jOAqkiG5ndrbf9iLbE2PemqHwx+KA1suuJcCBGnZkk7wIT1ZwdixC++szMg+Xes8NwTn62IcdCYGYiZ1Ue4CfxWl8p3ywWvIALi0HM3iTIIiPFI1aoABIsRppGWvu66/H8PiYP8AcbjGtgSDAAJMSIyJymFyKnAPH1MJGctOPPLKymmBQqtIyMz5brGK0+X8oRcRnY+CtplArAvpzkpTbAIPdmmmtHTzQ4RYGGRqiNchFFY3VDA2CPfNF+ZOSFFs1BAOfvVAGi+Ab/2l7k/aM8kxWjKOq1Uq27IA6XPimqBkpDQtH4WXOWWECTPVaImYttPmhtfAK16bDAorwKJDOeXGfqP28EdsE6xb3CEW3zC7DP8AxriCGyGtxtD2hzsEgzv9Nm6xolbYkqOcazWuBYCY3vr+3pummcY+sW02nA0kNziZm0gar0HAf+FlwLTWpGo8FrGgyB9OIuLsIBE5AzKBV+D/ACa+CA97XENa0BwFwZBJubOgRrnIRdIYrx/BsbRbALoIOO8gEvuL2bZo63NzC4skSJmYjmu5iItqdI/TcG22YQ/9JT+YwtaMOEnDJMvbfD2pP0kOzMgHmkpCsd4PgjU4cNa1rHwHYnQ2/wAwlt85LLDqFlvws0gKpdidTeC9szcQSMQkSOWIWWRWOGXON4nK+fh7yRqmFuHMmGn6oudBAv1G6XYdnR4KtBc1skjFgYTiNm2NmkiTJkZzprzOJe4ziZES2Ii4g4JE79/ij8D8SNJlQAgh8iLSCROIGSRBAvuEtTquwNB+lpc6OZsSTqchJUQAOrXF/piw1i/hOqZdiLWuJgS4E4gTJAOEMmA2D67JQO2zz9BHNG4SnGknb+UmLwsNJuTZthHlJi9vGFdEQcpJMW95JocG90AkBpzHTLqmq9MBkNAsL+IEjuCLGcuowguLnwACS4jFAF+sT65Lg8fVa8yxkAWmAMX/ACcBYdL9V6htLFcHC7Kdp+y858Ta8O+kMaP09nUTiIbYEzpkrIsVCbRKuINvMf2rpkbrbjKkBg09c1McaKitARmkBtpnkrIG3vxQ2DUDvyRA3ZMDDjlZWCGz76Kxc+o+6rDfKyQFmsC3KOZv5K6bxaDM6rI4dp1PO8IzmgCRFhogBc8YBaD5KKw1mwVKQiqD8LsVjBtr3xyXoDxFXiGAk43ScRBOTWggkf4g8uzZcfg+Ec5xLQXRoBJ5dLr0fw3hK1GkeInBILGdoNdDs5BGWGbG+VslF+EgbuDqUywky2NATAMESP0k3MHZN0eGpl7QQQXMnFi7LHkBwMjXOxtkluGrPdje5x7cEm1y2QJjkTfmUwy5MQBa3PvVbEM8TwDXVOyW4e1eYEOdi0uBJ80o5hxOAAwl0t6RayxxFNzJIDTIA292QuG4wzpplb3/AAhDbIOAJzMbIdfgniwyG2d/unmVJOKPZRK5jIouiK2cJzHBpcZgZ255eNky2i4C9pifsF08Ae0h7QRnF8xrZMUy0iIFsu7RGq0M5FCgCLyDpGVtE9SqACw0zGa25jcpIgyecaSt4Bhyg53UaGYfUgC4jKb76rI4y/ayOWp8BokqfEOqOLS0Nw8r3ysbeSaZTAyHfr4rdh4LmlKT0Uzz1pAW1X37Ag5XHmud8S+GEsfVEy2MUfS5oABInIgaSeUWB6fFtJY8DMtPovJl5IAkwMhNh3Kzk4oY1UV6LFJy22B7ve6sFU6Ab6q3thZKLi2kxsi07c9YQGFELkCCmqDyWXuyWGui6vH5+7bIA3VGswVlnEb+OSy6TIHvqFbKQycDPgkAZxjM20ICsvOv3j+EAPgiCY5o9sgUAIOde3qrTuEclFKxUNfDeKFKpMDDcOBGIHaehgyLxO8Lq13HCIcXYzILfoJP1DIQ7LVcGlTLn4WxcjtOsBvJ2uvZcaynR4dlIvJqU3h2EucAZAxPa2CCSQQbgiPGElomxeiGtYG5O3zEctz/AAkqwioRL4iQRfqCAnKVQESN5uPLoqPFhsNIDpmbWPVQEY+W6oGiTJmJn00RBwjKcSSTcQsM+IMpmwgiIzgHkgnjMdQuMgFw0GWsBLdj0aoPuZEeicpUC4Wyz7kEVGFpl0Z55cgIzJ8EbgeMayOdss/BDYJBG8OWi40tdALzNvJdDieJaTE6e/VL/wCmiJskvArYNlQfqBdMawVXzGnKQPHuRXFrZdOQIA5pPhw4mwm5npy3Q2AFzC14Iu0iO+ZkbptK8Nd73HFEjCDpbOE0u5w4yjjXYxZWnLRF5HiqOB7m7XHQ5L1yV4zgGVILsxtqNjyU+Rh+pHXoY59WeZrcL/tte6Zc6ACP0gTPj6hZe2w52LYuBoQu18fmGkDsiSfCMlyTTLiCBOKLDMH72myyTwpdq+KLVk2r+RSNeSLQMrLGGSMvwtBsDEPfVYS+iPbdQciAqDTp4KweUH34hAF0he4+6szplz1VuPvzWMZQBC4o0c0J7wtTqPROxEl/sD8KKfMURYxjh2wcxFjYX5Lu1+MZxPaaD8wwSC4neQ0GxE6Z8l5t1XOw5aRtkhiqQZGdkmrGerbiaB2TblA1I9ClHDEZghY+Hn5YL5OKo1swcmntAT+42PlumalQiSR2jYbjmoxi5S6oi2khWGj6jJFzyG0bx9kV1YWloB2B7j59Eo8AHCDLtdc4zO6fohjRpYXP5XVhxIdaZmlkd6Bl2x9/daNKbyUwaTXX9LI9Ow7QDgMjERbUfqGvuDkzcCS3DaLYZk/ROnXjMXRxXJH1HWUvxNB2IjDloOf2VU+DqkEgG2YmDvMLBsusfbVxCHOgRyPlojcHRggAyNxzuVx6zezZ1xmCIPWdUf4fxkX8R/CAH+OZhqTEYx5jfnB8kNEq1g8Q7I3B1B6/dLuc5v1C37hl37Lr8PkR6qEvTNmxu7QVUoougZynALz3E8C6k437BMg6g6e+S9Eg8VwzajcLhI9DuFCcL2O9UebrAHQ4tYjuN/EjLbYjdRcNJHLXlyV1WOo1C03G520TRDXXC5GWNSejbjdx2JtZfKRn75rL+HgzePMdR906Gcs72VukSWgXjv5SqSyhF3iNwsBhN0Ws0GdJv1j+wsYtrHVAgTyRaPFaZVjRFAlDeyNIlCEbnkFFXyTsPJRFAQx/aJ8qbgCDbPxnWy3RGKbwIJOR6AT1RKdMaCAANTc5lacGDvt+EJ5K0EpcVUwgNsAAJFhYRMqm03nN8dM/E+7I08grXRhhivDK5tmaFPD9Nj4335lNUabnGXO+w8DqgtTNJWqKIWxthO89yO1CwwPZWwN9ffcmA1w1AFjTiIcM4kyDOHFHNXSdsC1zdZBJH3EpOpWwseASA7C8xn/tnFbY69xVO+IYy10doNiNXZRrkc15/PBwyNM3wknFGeMl+JtpIB6wTP2SrOFMtODCTY8yMk+/hxUYHhzQ61m/uOh2QqtF7qbSM29qJ8T1VVEi6IcCQ4EEZ+9kzSqSY3y6RssNM5gm0HXvCCWAODR+qCD/AMhoev3SBhXcI5v0RhJ+kmI/xO3L+lTHSPsmqdSwNpOm26XqMIednXHUQD9l0+HyJOXSX+DPmxpK0UoooV0zML8ZwraghwB271yqnw75bSQHEDSR3mTER7C7atVzxRn6SjJx8POl4F8hvyVOdAM693eE98R+DU3AuBwRM37P8LkCmGdkVD3iWzyt91zMnHcHRrjlTQwx8593v3khcQ3Xymff8q2u3iYv+RyUYM5yKolBxdMmpKStAm0bkGQY0geZ+yHUaZkze86JssbOcjTlzWK1GYgXFs7d40KgOgGLn5BRT5R5qJ0IZa1xgfLYDeT39UyxkCFtUu7GCiYXKyKKKKZE2xspqlTI5d9vRa4RojTS26cZTkxPZ2Bgd51VObkY8S+70ljxyn4CD8ttPfeERhtJM7lR4bgDhoS2MyNVhokZSJ8FHBkc8fb17JTj1lRZLXOALcbRJIB1tF/FJ8Oxrye0cTWkuDQc5+lo2yFk62B79FKZNOSwC+Y0I1jYrNyeLLIu/wD2J48ii6+AdGKTcfav+kiZ1z5TmmTVmYENcMQadtR73VVwwky7Ge+IPQZ2PRKvLmvYA2RBvI7MDKNQVyk2a2jo0CAwEAGCGmT+m+qV4ujgeM9HArVHUZNc2OhnXlqg1MRNziwy0EC1tBZAmy6jXAtdNnSYPW90xxLHANcchfPe1vHySxk/uJtEXneyIyvIwESLz36clPHPpJS/BFq1RsrMrNN36TmPMaFbXooyUlaMLVOmUArUUTELU6L8Zc5/Zv2ItGV/XJc341wTrfLaQLkluLPbC31hdtDq0Q4QZ3sSPRVyxpxokpUzyVHgKjjEVJGsEAd7gPVF4Zxd1ynTw0XpWUmNEaXmSTnnmUhU+CUXGRLf8Sss+K60XRy72IPaR71VkmDllfy803X+HObcHEP/ANRz/ckXuudlhyYpQdMvjNSWjA6BRWrVZIcKiipegOaRaaLrKJTCAGCHWuAL2v4pylUb8u36TlBBvzy8ISjC2Y+oi50AAyvAGa3TElwEAZ3MWt5+a4vPX/Lf5NvHf20EZS/2i7QuCLSsCgPrktYz9ov4rV4zW/hRccSKczTkZdWDbm97c+SJdzTIImLT7jdIvdEHQCeZLjA/HeitnITuRmOg9haKsrH+FJp//G6I0zHeNO6Fl9SS08j3Gb+aA15FzFtBKI2CZ12MwsnJ4imrgqZbjytaYenBDouDLfOI97oT6eEFoO5jcif4Ce4d1gbX0tNs/P0S/FQT2ByK5DVOmafUY4RxIJbMATqD5eq3/qu2HPBsCII7xI8UGjxHy3ThEDQ5FafxReYgNJgZi82GfL3ZRGZrk1TLREZcjyVUapnC4Q7yMahZ+e5z5ObcIByMNEN6mAnazQ4AVB2swcj4ha+NyXidfBXkxqX7BKlh/D1W2BaZyBz8ZSlTiagMEssDNsthciV0v4zF+TP9KQ8VT0Ph6kgEnObRBt9kR4V8MkZx7R8K2nF0xJ7N/ZWDSRpUUqQNmaUjUrXGcFjFrFW0JlhSlCMlTBSaZ593B1Z+gnvCteilRZv4PGW/WkcFZKtyorWUlhEaEOU5wvDYh98vMIEboUepG04b9RmjChJzyvGp79eqlKkW/SbZnXvCO8i3W3VZOXhhOFydUXYpuL0DqsEyBZA4hwwwU/Wa2BGov+VzuJIFtjyVuKUXjXXwjJPtsH+oSJGEEDoT77lv5gM5ic5sBCXe7CZ1cIk5CJ0W3uDQGzexjM5xlorCIWo6wAtlpbf7LfDZ7xMxvKVfVh2tiIGmUTI77LLXHtQTJta1oj7eaLA6oEHEBcadc7bo/ZhxaYvMhcvha5ECCBHW6cmbZH3qFk5HFWT7o6f+y3HlcdMIasth0O5+9EB9MkfpOefMRCKYkwAJ05bBU2kCCAANRB8RJ5ei58+Llgra0XrJF6F2taHAk3FyRfSNUxXrS4O7oHrHvVbdwRzP0xe2XeinhgcpHI59R4LMWDdGKrQ42cDG4tMeSLV4ZjQZY1zjftb6SkKDjTeINjc8wF2OJ44AhwEwGyfXyQM8/SdNz9UXtEcgNAtldfjuIpVM2Ane4j/sLrmVODeD2CHDZxg9zsj5Lr4ebja6vX+jLPBL1bEqrYtCGEw5oJhwLXRkbHu37kMs5LcmntFD0YRaQusYUSkmIKorCiAOCVUqwqQI0xsldmhSGECYxW9bc1zuGhtyMXT3kuk6XQQS3URCjkTcGo+jjXZNh3UHTEjuv/SFxPCPDnOAGC3adAAgRac/yjcK8k5jWfEiynG1zUIBgMbkANVwc2XJN1J+G+EYpaFabwWkAHFMgnpIEJPibvH4zI2PeF1+H4WCXCNZJykTnfLkuPxlYGoGti2Ik9TYfdbOBN04lOdfICsZcf2sEHm4wT4ZIVWrALphxIAOZyjPxW6jAJbILQS42mbh0+qXwzc7mF0Sg3RZkATJJvHmT3ea2+sAHE3Em87e/NVHh4WS1dwyA3tlaYHvkh6QLYV1c6a+AF7Jnh/ipywwBrckA5E7nVIOzNjMD8dymG2nMlLYaOxSrNLS7EfG/Q7WTDHgC7tJA16rk0oJ7N41Fu4nX+U83LJpPPLrzCdWgs6nDcYYjMGM8u8pLiJZigzp2bxuhua4AS+ByFz338t03RYGQbmIN9RqPBc/Jwf/ACXxz/kUbxuIGxtb7ozHOiD7HJa+IUxiPyzFzYjPqiFhBAi0SYzI5fhc0vBscWk39/dOfNn6Z0tkLbJb5BxcjyFk29uEQTAAzEiNdEqsadCvF9qzrwfZGx5pcPewXGNo/UPqj/k38IlHjw9wLw3CdTbDrcxr5SnXtaHS3LS56+C0wnl47/ZBqOQRa8PEtII5eihEFMcVScXY2xYdob7X3CVqPkNI5+4XVwciOWNr0yzxuLNfNOyirEotBWchUAooAgQ5Rtcp3h62LQpChTyXRo4sjEcpn+EwQ1SpOAxRDbui0n6QO6QfBA4rj/Cc7TdZ4WlUL6oa/wDS3CD+nO48UzX+CdnHMAQZE2A3HXUbrz2f+rL9nQh/KiqxLgWkyDJ6AQc+4rz5aCXH7k+crrUThD7zLdzqIt4rktBdinU78o2HgtvA8ZTmAYdW5HwKunkt1ngOOwg5cllrpEx0XQSVlDMvfHXRBwnMmXGDl4Aefmil17eP480Nrbkk5+gER73Q/REA78vKPwrtr7hUCW5RylZosgAEzmTpcoAapVjmAIGmR77rf+pkAZHn10jRADloPHaxaa2jRDAfpvE4s8gJ3jQdJ8U2OIuRe2ZjLa64/C8SM8wNdrc0UFxAw2EzrJlF2hnRN9RuTPrKjav7XTHsdEuMoJDicyTlOlgnMIANuWo02PNYM/Dj1lKJdDK7SYJtaM5giIy70TianYvqPETAU+G8HjaS+IJ6WyROLow454REW0ztzlZeGlLJv4LMtqJzXWyHQmyaoNEXCHUEyDlraO6cvBCpVS0nTqu1S+TLZ1+Gd2TMmDE6nI++iWri7oOx7x/ELDeKBP7Tzi/csvrTIAzmTlmseLj9MzkvC2WS4JEbkrVBWtpTRyi5QKpuoEyJ0uDF09K4/CuM3dYe7hdQOBESht0NIFTa/HiBa0ZSSBInzXZqOc9jg13ZcLXF40uuW5wwYSLiwNzOW2X8JPhKP+3hPauYB+m8X8vd1w3x5zzNPVm1ZFGBr5hDahN8JAjI6n/1KWotgbCSfOc1pvD4uyD2Zv0H25GyDxlbswNxv1Ero8bC8MWmZ8kuz0AkF7yJiQB4D8rTtlKTCM+uUI7KWwzK1JaKmLOEAnZZwwJOSbfSiBaEN1MnMnp/VzmgBXEM/L7KG2eeuyI8gQAbztJ/CrCcz6eGvkkMxKy6nOeWy2G3MharUzI9PPPu80NAmZc1uEkx2RN+dgq+fUA7Ds9725T1WatIuhs2kEjeMh0R6TfBKrYXQxwtR4+p0crCTn76J9pLrnLw71z2sIy13Mro0Wm05qXX4FY3w7wKVQam48b27j4pZsh0Nyd+NkQtJsNATO4tbx9VqgwiHPLWtGptpEZ3y6rz+aDhkcUb4O42L8dbDA+qTG0az+EhWZqYk5DwT3xHjWQC105jXIwNt0g+rrsDE2z9F1uNJvGu3plyKpaLZU0/J9n0TLUg5v5/pFo1ua0lY9AUSwI39+KiAFZVKHop73UhEI691lujxBBsQBkbTJ9SsDvWoUWrGmdJ3EwBlcZmw/vklqnFOdbmNMovPp5pRzHuIk2GWn9lMU+EJzOef4SqTHaROIqhrAwTLrui/ZF4KCKJABMzcgf8jqd10KXAiZ1tfly5IzGAkuOlvBS6fkXYSo8K7U5pmpTAgCY1/tGc86QOZ0QjJyJdzyCf9hCYZmYInyGnei0aQzwmAIv19USu4gQ58RkGZ95QncLjuZMRn59Qo/of7MVKrNJkmIiJjbkgueQbM3Muda2Ztkug3huy4AZgi3MQFmjwwiCLNEnUTfyBBy2CH76Bz24yZLQAcoRq3DiIuNc4TfE0jYic4vAHksigZGwyECEotSWnYO0KBjRmYvF5mdYnNFoU2uuL5CIOnsI7KLiZI6Inyoi8GxHXROTpXaQLboUw43izgGm356p1ogSB9yt0aEd3d5QqMkkDIGJ5gAkbcjfMFUT5GOCe9/2JrHJtaMcQQBd3XpmfRZ4ikXFpJI7ILRtc38lhzGtHzHjEXGGNB2Ny46AfhLP4uo44jE5ADIDQLDw4zlk+pLZflaUaRkUmzpY+lpO5Ue8AT72V0qZAAJEme5BrusADec7ePvcLq+IymJm6E9jTYievoiRIsTF4QyZPv3CQGSDu7uc4eQNlSJgKiXUdsLCtSFIVhAitqkKwxAB6MErosYG5oHDcOBBOnimA65sI01tzTug9MvqGDCy2QAP5uborm7eJCtrRvPNIZlrPZVO2z3iwHhryWnrMIAHTAnL7x3KywxnnJUi4jUgHojxlyQBhgJcNQdOgJ70etTxR0jJCd7iyjK7gZJBjSCPOc1z+VgySl2iaMU4pUxqnQLS3fXpoY6rFfhosJJ02CrEKj5AIIERIyOtrHqm8RFjE2F9u5c25421dGioyOU7hakQDE5SchuUvxHAvpsBqOAGkSSf55LvPcMTZBIPZEc9+SH8XpBwDQL7A+Odik5yl6w6peHnH1uzikk5NnTnsicNxfy2xgx63cRfUmxlA+I0YeG6CNPHosOMLp8fjxeP7l6Z55GpaNVuIxOEjCBNpm52V449+iA6tyv3K2DVa8cFBdYlUne2GdUMfhKYpMxlYX9Pz/KLVfoNVlsDMhS+SJJt+PSdR+Shge+cei0XTfT1WHO9+iACAdVEMP9x/KidoB7gcNWS02Bi9j4I9egKYxOBLZi2fX7LyhYIGud0yeJcfqcTsCZEdCsS5j6+bLvo7O5wJa82M7iYPLPPu5rqDhmyvK8M8TPvuR/iHGl4uSRyMX3gZqUOZS2tieG3o9KQNhA1K5fxP4mWnDT5S/ODsBuuI/E4C5zsCfPxlEp0ozz1uq8nLbVR0Thgp7N1nvf8AU4nacusZBb4arUbZroBNhp3hUxs9VGtyOgWT6kk7s0dVR6SmDAmCY0Qq3Fta4MOZIy52BOy45+IFtMMbIM3PLO2yrgOFL3ROXac7WZt3/groPk21GC2ZVhq3I7VaPuiU3iFHhJcbiyaJvfyWputlK2PobrjLW5t4JSnUcAM/HL8rf+oMACIzJJ9QnYBmVdRNtRmO8I9Lid5dzEA8pBjneUrSbAAz6Aj1VOaD7+6qyYYZF9yJRk4+HWoV2m8OxNuG2v3g+XkqrUjUvmYk6W1A8vEpChPhce9l0uH+IgfUwj/GCL9YK5vI4cou4K0aMeVPUjj/AB2nFPFFwfwNtFyqzjFl1v8AyXty5mIgCAMrFtwZ0mVw/mSIuZzH2WzjRlHHTKsjTlaDALDydM9FmcrrOHx1K1MqJh3J98lIVgKilQFFU1UWhVnkgA/zQooI9lRO2LRzn5dyr8KKLim4O/Pu+yy7X/H8qKIAPR07lZ+6iiRNBHZjr9kXdUoofJP4A1fqXW+BZP6j0UUWvi/1EZ838h0Sr171Si6pjFEv8R06/lRRRl4Neifw/wD+yf8At913amnUK1EsfjHL0lH6VsKlFNkQXGfQ7ouFUzKiig/SXwUVGZK1EIRGZFDZn3D7qKIYfJG5n3sq08fUqKJDCsyHRRRRTIn/2Q=="/>
          <p:cNvSpPr>
            <a:spLocks noChangeAspect="1" noChangeArrowheads="1"/>
          </p:cNvSpPr>
          <p:nvPr/>
        </p:nvSpPr>
        <p:spPr bwMode="auto">
          <a:xfrm>
            <a:off x="155575" y="836712"/>
            <a:ext cx="4057650" cy="2736304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5363" y="5996002"/>
            <a:ext cx="993549" cy="774439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5943" y="6001231"/>
            <a:ext cx="760196" cy="760196"/>
          </a:xfrm>
          <a:prstGeom prst="rect">
            <a:avLst/>
          </a:prstGeom>
        </p:spPr>
      </p:pic>
      <p:sp>
        <p:nvSpPr>
          <p:cNvPr id="14" name="Segnaposto contenuto 2"/>
          <p:cNvSpPr txBox="1">
            <a:spLocks/>
          </p:cNvSpPr>
          <p:nvPr/>
        </p:nvSpPr>
        <p:spPr>
          <a:xfrm>
            <a:off x="992750" y="1484784"/>
            <a:ext cx="7323666" cy="3048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GB" sz="2200" b="1" dirty="0" smtClean="0">
                <a:solidFill>
                  <a:schemeClr val="tx2">
                    <a:lumMod val="75000"/>
                  </a:schemeClr>
                </a:solidFill>
              </a:rPr>
              <a:t>2.2 - Combatting the drivers of IKB</a:t>
            </a:r>
          </a:p>
          <a:p>
            <a:pPr marL="846138" indent="-317500">
              <a:spcAft>
                <a:spcPts val="600"/>
              </a:spcAft>
              <a:buFontTx/>
              <a:buChar char="-"/>
            </a:pP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</a:rPr>
              <a:t>Improvement of controls on trade, captive-breeding centres and  restaurants in areas where birds are traditional food</a:t>
            </a:r>
          </a:p>
          <a:p>
            <a:pPr marL="846138" indent="-317500">
              <a:spcAft>
                <a:spcPts val="600"/>
              </a:spcAft>
              <a:buFontTx/>
              <a:buChar char="-"/>
            </a:pP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</a:rPr>
              <a:t>Improvement </a:t>
            </a: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</a:rPr>
              <a:t>of </a:t>
            </a: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</a:rPr>
              <a:t>compensation procedures for damages </a:t>
            </a: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</a:rPr>
              <a:t>caused by wild birds</a:t>
            </a:r>
            <a:endParaRPr lang="en-GB" sz="22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12700">
              <a:spcAft>
                <a:spcPts val="600"/>
              </a:spcAft>
              <a:buNone/>
            </a:pPr>
            <a:endParaRPr lang="en-GB" sz="2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1331640" y="932625"/>
            <a:ext cx="6408712" cy="6241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2700">
              <a:spcAft>
                <a:spcPts val="600"/>
              </a:spcAft>
              <a:buNone/>
            </a:pPr>
            <a:r>
              <a:rPr lang="en-GB" sz="2200" b="1" dirty="0">
                <a:solidFill>
                  <a:srgbClr val="FF0000"/>
                </a:solidFill>
              </a:rPr>
              <a:t>2</a:t>
            </a:r>
            <a:r>
              <a:rPr lang="en-GB" sz="2200" b="1" dirty="0" smtClean="0">
                <a:solidFill>
                  <a:srgbClr val="FF0000"/>
                </a:solidFill>
              </a:rPr>
              <a:t> - STRENGTHENING </a:t>
            </a:r>
            <a:r>
              <a:rPr lang="en-GB" sz="2200" b="1" smtClean="0">
                <a:solidFill>
                  <a:srgbClr val="FF0000"/>
                </a:solidFill>
              </a:rPr>
              <a:t>OF INDIRECT </a:t>
            </a:r>
            <a:r>
              <a:rPr lang="en-GB" sz="2200" b="1" dirty="0" smtClean="0">
                <a:solidFill>
                  <a:srgbClr val="FF0000"/>
                </a:solidFill>
              </a:rPr>
              <a:t>FIGHT AGAINST IKB</a:t>
            </a:r>
            <a:endParaRPr lang="en-GB" sz="2200" b="1" dirty="0">
              <a:solidFill>
                <a:srgbClr val="FF0000"/>
              </a:solidFill>
            </a:endParaRPr>
          </a:p>
        </p:txBody>
      </p:sp>
      <p:pic>
        <p:nvPicPr>
          <p:cNvPr id="16" name="Picture 3" descr="polenta CABS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585038" y="4221088"/>
            <a:ext cx="1995074" cy="1498408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39926" y="4221088"/>
            <a:ext cx="1772434" cy="1498408"/>
          </a:xfrm>
          <a:prstGeom prst="rect">
            <a:avLst/>
          </a:prstGeom>
        </p:spPr>
      </p:pic>
      <p:pic>
        <p:nvPicPr>
          <p:cNvPr id="17" name="Picture 2" descr="http://www.greenreport.it/wp-content/uploads/2014/04/Richiami-vivi.jpg_6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4221088"/>
            <a:ext cx="2026155" cy="15205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253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683568" y="5949280"/>
            <a:ext cx="7560840" cy="707901"/>
            <a:chOff x="683568" y="5949280"/>
            <a:chExt cx="7560840" cy="707901"/>
          </a:xfrm>
        </p:grpSpPr>
        <p:sp>
          <p:nvSpPr>
            <p:cNvPr id="4" name="Rectangle 1"/>
            <p:cNvSpPr>
              <a:spLocks noChangeArrowheads="1"/>
            </p:cNvSpPr>
            <p:nvPr/>
          </p:nvSpPr>
          <p:spPr bwMode="auto">
            <a:xfrm>
              <a:off x="2654292" y="6133961"/>
              <a:ext cx="370627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15D9B"/>
                  </a:solidFill>
                  <a:latin typeface="Calibri" pitchFamily="34" charset="0"/>
                </a:rPr>
                <a:t>Bern SFPS Network and CMS MIKT Joint Meeting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15D9B"/>
                  </a:solidFill>
                  <a:latin typeface="Calibri" pitchFamily="34" charset="0"/>
                </a:rPr>
                <a:t>Malta, 22-32 June 2017 </a:t>
              </a:r>
            </a:p>
          </p:txBody>
        </p:sp>
        <p:cxnSp>
          <p:nvCxnSpPr>
            <p:cNvPr id="8" name="Connettore 1 7"/>
            <p:cNvCxnSpPr/>
            <p:nvPr/>
          </p:nvCxnSpPr>
          <p:spPr>
            <a:xfrm>
              <a:off x="683568" y="5949280"/>
              <a:ext cx="756084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46" name="AutoShape 2" descr="data:image/jpeg;base64,/9j/4AAQSkZJRgABAQAAAQABAAD/2wCEAAkGBxMTEhUTExMWFhUWGBcXFxgYGBoWGhsYGBoXFxgXGBYaHSggGBolGxgYIjEiJSkrLi4uFx8zODMtNygtLisBCgoKDg0OGhAQGy0mICUtLS0vLy0tLS0rLS0tLS0tLS0tLS0tLS0tLS0tLS0tLS0tLS0tLS0tLS0tLS0tLS0tLf/AABEIAPEA0gMBIgACEQEDEQH/xAAbAAACAwEBAQAAAAAAAAAAAAADBAABAgUGB//EADkQAAEDAgQDBgUEAQQCAwAAAAEAAhEDIRIxQVEEYXEigZGhsfAFEzLB0UJS4fFyFCNiggbCMzSi/8QAGgEAAgMBAQAAAAAAAAAAAAAAAAECAwQFBv/EACoRAAICAgMAAQQABgMAAAAAAAABAhEDIQQSMUETIlFxFDIzYYGxI0JS/9oADAMBAAIRAxEAPwD5kXLdNu4I6rZbACxUqf2VUBqqUH5+VlKryRHPoi0eCe9pIFhuInkDN00gFi4k9ctkT5BsL301C6D+GPZa0yB2uUnQSY1S/HOedR0bpsCeibChV0giR7/pM0b3v4z90uykZiMWn1RciYlNCQLTiOeh6cjySAupTyEXPuSoWxGo16Zz73T3AcEWVofSJdhkMeLvnXDPahoeeUA7w/xppvdidSc0ZGAGAwYgiNpBiMu9K6A4jOAqkiG5ndrbf9iLbE2PemqHwx+KA1suuJcCBGnZkk7wIT1ZwdixC++szMg+Xes8NwTn62IcdCYGYiZ1Ue4CfxWl8p3ywWvIALi0HM3iTIIiPFI1aoABIsRppGWvu66/H8PiYP8AcbjGtgSDAAJMSIyJymFyKnAPH1MJGctOPPLKymmBQqtIyMz5brGK0+X8oRcRnY+CtplArAvpzkpTbAIPdmmmtHTzQ4RYGGRqiNchFFY3VDA2CPfNF+ZOSFFs1BAOfvVAGi+Ab/2l7k/aM8kxWjKOq1Uq27IA6XPimqBkpDQtH4WXOWWECTPVaImYttPmhtfAK16bDAorwKJDOeXGfqP28EdsE6xb3CEW3zC7DP8AxriCGyGtxtD2hzsEgzv9Nm6xolbYkqOcazWuBYCY3vr+3pummcY+sW02nA0kNziZm0gar0HAf+FlwLTWpGo8FrGgyB9OIuLsIBE5AzKBV+D/ACa+CA97XENa0BwFwZBJubOgRrnIRdIYrx/BsbRbALoIOO8gEvuL2bZo63NzC4skSJmYjmu5iItqdI/TcG22YQ/9JT+YwtaMOEnDJMvbfD2pP0kOzMgHmkpCsd4PgjU4cNa1rHwHYnQ2/wAwlt85LLDqFlvws0gKpdidTeC9szcQSMQkSOWIWWRWOGXON4nK+fh7yRqmFuHMmGn6oudBAv1G6XYdnR4KtBc1skjFgYTiNm2NmkiTJkZzprzOJe4ziZES2Ii4g4JE79/ij8D8SNJlQAgh8iLSCROIGSRBAvuEtTquwNB+lpc6OZsSTqchJUQAOrXF/piw1i/hOqZdiLWuJgS4E4gTJAOEMmA2D67JQO2zz9BHNG4SnGknb+UmLwsNJuTZthHlJi9vGFdEQcpJMW95JocG90AkBpzHTLqmq9MBkNAsL+IEjuCLGcuowguLnwACS4jFAF+sT65Lg8fVa8yxkAWmAMX/ACcBYdL9V6htLFcHC7Kdp+y858Ta8O+kMaP09nUTiIbYEzpkrIsVCbRKuINvMf2rpkbrbjKkBg09c1McaKitARmkBtpnkrIG3vxQ2DUDvyRA3ZMDDjlZWCGz76Kxc+o+6rDfKyQFmsC3KOZv5K6bxaDM6rI4dp1PO8IzmgCRFhogBc8YBaD5KKw1mwVKQiqD8LsVjBtr3xyXoDxFXiGAk43ScRBOTWggkf4g8uzZcfg+Ec5xLQXRoBJ5dLr0fw3hK1GkeInBILGdoNdDs5BGWGbG+VslF+EgbuDqUywky2NATAMESP0k3MHZN0eGpl7QQQXMnFi7LHkBwMjXOxtkluGrPdje5x7cEm1y2QJjkTfmUwy5MQBa3PvVbEM8TwDXVOyW4e1eYEOdi0uBJ80o5hxOAAwl0t6RayxxFNzJIDTIA292QuG4wzpplb3/AAhDbIOAJzMbIdfgniwyG2d/unmVJOKPZRK5jIouiK2cJzHBpcZgZ255eNky2i4C9pifsF08Ae0h7QRnF8xrZMUy0iIFsu7RGq0M5FCgCLyDpGVtE9SqACw0zGa25jcpIgyecaSt4Bhyg53UaGYfUgC4jKb76rI4y/ayOWp8BokqfEOqOLS0Nw8r3ysbeSaZTAyHfr4rdh4LmlKT0Uzz1pAW1X37Ag5XHmud8S+GEsfVEy2MUfS5oABInIgaSeUWB6fFtJY8DMtPovJl5IAkwMhNh3Kzk4oY1UV6LFJy22B7ve6sFU6Ab6q3thZKLi2kxsi07c9YQGFELkCCmqDyWXuyWGui6vH5+7bIA3VGswVlnEb+OSy6TIHvqFbKQycDPgkAZxjM20ICsvOv3j+EAPgiCY5o9sgUAIOde3qrTuEclFKxUNfDeKFKpMDDcOBGIHaehgyLxO8Lq13HCIcXYzILfoJP1DIQ7LVcGlTLn4WxcjtOsBvJ2uvZcaynR4dlIvJqU3h2EucAZAxPa2CCSQQbgiPGElomxeiGtYG5O3zEctz/AAkqwioRL4iQRfqCAnKVQESN5uPLoqPFhsNIDpmbWPVQEY+W6oGiTJmJn00RBwjKcSSTcQsM+IMpmwgiIzgHkgnjMdQuMgFw0GWsBLdj0aoPuZEeicpUC4Wyz7kEVGFpl0Z55cgIzJ8EbgeMayOdss/BDYJBG8OWi40tdALzNvJdDieJaTE6e/VL/wCmiJskvArYNlQfqBdMawVXzGnKQPHuRXFrZdOQIA5pPhw4mwm5npy3Q2AFzC14Iu0iO+ZkbptK8Nd73HFEjCDpbOE0u5w4yjjXYxZWnLRF5HiqOB7m7XHQ5L1yV4zgGVILsxtqNjyU+Rh+pHXoY59WeZrcL/tte6Zc6ACP0gTPj6hZe2w52LYuBoQu18fmGkDsiSfCMlyTTLiCBOKLDMH72myyTwpdq+KLVk2r+RSNeSLQMrLGGSMvwtBsDEPfVYS+iPbdQciAqDTp4KweUH34hAF0he4+6szplz1VuPvzWMZQBC4o0c0J7wtTqPROxEl/sD8KKfMURYxjh2wcxFjYX5Lu1+MZxPaaD8wwSC4neQ0GxE6Z8l5t1XOw5aRtkhiqQZGdkmrGerbiaB2TblA1I9ClHDEZghY+Hn5YL5OKo1swcmntAT+42PlumalQiSR2jYbjmoxi5S6oi2khWGj6jJFzyG0bx9kV1YWloB2B7j59Eo8AHCDLtdc4zO6fohjRpYXP5XVhxIdaZmlkd6Bl2x9/daNKbyUwaTXX9LI9Ow7QDgMjERbUfqGvuDkzcCS3DaLYZk/ROnXjMXRxXJH1HWUvxNB2IjDloOf2VU+DqkEgG2YmDvMLBsusfbVxCHOgRyPlojcHRggAyNxzuVx6zezZ1xmCIPWdUf4fxkX8R/CAH+OZhqTEYx5jfnB8kNEq1g8Q7I3B1B6/dLuc5v1C37hl37Lr8PkR6qEvTNmxu7QVUoougZynALz3E8C6k437BMg6g6e+S9Eg8VwzajcLhI9DuFCcL2O9UebrAHQ4tYjuN/EjLbYjdRcNJHLXlyV1WOo1C03G520TRDXXC5GWNSejbjdx2JtZfKRn75rL+HgzePMdR906Gcs72VukSWgXjv5SqSyhF3iNwsBhN0Ws0GdJv1j+wsYtrHVAgTyRaPFaZVjRFAlDeyNIlCEbnkFFXyTsPJRFAQx/aJ8qbgCDbPxnWy3RGKbwIJOR6AT1RKdMaCAANTc5lacGDvt+EJ5K0EpcVUwgNsAAJFhYRMqm03nN8dM/E+7I08grXRhhivDK5tmaFPD9Nj4335lNUabnGXO+w8DqgtTNJWqKIWxthO89yO1CwwPZWwN9ffcmA1w1AFjTiIcM4kyDOHFHNXSdsC1zdZBJH3EpOpWwseASA7C8xn/tnFbY69xVO+IYy10doNiNXZRrkc15/PBwyNM3wknFGeMl+JtpIB6wTP2SrOFMtODCTY8yMk+/hxUYHhzQ61m/uOh2QqtF7qbSM29qJ8T1VVEi6IcCQ4EEZ+9kzSqSY3y6RssNM5gm0HXvCCWAODR+qCD/AMhoev3SBhXcI5v0RhJ+kmI/xO3L+lTHSPsmqdSwNpOm26XqMIednXHUQD9l0+HyJOXSX+DPmxpK0UoooV0zML8ZwraghwB271yqnw75bSQHEDSR3mTER7C7atVzxRn6SjJx8POl4F8hvyVOdAM693eE98R+DU3AuBwRM37P8LkCmGdkVD3iWzyt91zMnHcHRrjlTQwx8593v3khcQ3Xymff8q2u3iYv+RyUYM5yKolBxdMmpKStAm0bkGQY0geZ+yHUaZkze86JssbOcjTlzWK1GYgXFs7d40KgOgGLn5BRT5R5qJ0IZa1xgfLYDeT39UyxkCFtUu7GCiYXKyKKKKZE2xspqlTI5d9vRa4RojTS26cZTkxPZ2Bgd51VObkY8S+70ljxyn4CD8ttPfeERhtJM7lR4bgDhoS2MyNVhokZSJ8FHBkc8fb17JTj1lRZLXOALcbRJIB1tF/FJ8Oxrye0cTWkuDQc5+lo2yFk62B79FKZNOSwC+Y0I1jYrNyeLLIu/wD2J48ii6+AdGKTcfav+kiZ1z5TmmTVmYENcMQadtR73VVwwky7Ge+IPQZ2PRKvLmvYA2RBvI7MDKNQVyk2a2jo0CAwEAGCGmT+m+qV4ujgeM9HArVHUZNc2OhnXlqg1MRNziwy0EC1tBZAmy6jXAtdNnSYPW90xxLHANcchfPe1vHySxk/uJtEXneyIyvIwESLz36clPHPpJS/BFq1RsrMrNN36TmPMaFbXooyUlaMLVOmUArUUTELU6L8Zc5/Zv2ItGV/XJc341wTrfLaQLkluLPbC31hdtDq0Q4QZ3sSPRVyxpxokpUzyVHgKjjEVJGsEAd7gPVF4Zxd1ynTw0XpWUmNEaXmSTnnmUhU+CUXGRLf8Sss+K60XRy72IPaR71VkmDllfy803X+HObcHEP/ANRz/ckXuudlhyYpQdMvjNSWjA6BRWrVZIcKiipegOaRaaLrKJTCAGCHWuAL2v4pylUb8u36TlBBvzy8ISjC2Y+oi50AAyvAGa3TElwEAZ3MWt5+a4vPX/Lf5NvHf20EZS/2i7QuCLSsCgPrktYz9ov4rV4zW/hRccSKczTkZdWDbm97c+SJdzTIImLT7jdIvdEHQCeZLjA/HeitnITuRmOg9haKsrH+FJp//G6I0zHeNO6Fl9SS08j3Gb+aA15FzFtBKI2CZ12MwsnJ4imrgqZbjytaYenBDouDLfOI97oT6eEFoO5jcif4Ce4d1gbX0tNs/P0S/FQT2ByK5DVOmafUY4RxIJbMATqD5eq3/qu2HPBsCII7xI8UGjxHy3ThEDQ5FafxReYgNJgZi82GfL3ZRGZrk1TLREZcjyVUapnC4Q7yMahZ+e5z5ObcIByMNEN6mAnazQ4AVB2swcj4ha+NyXidfBXkxqX7BKlh/D1W2BaZyBz8ZSlTiagMEssDNsthciV0v4zF+TP9KQ8VT0Ph6kgEnObRBt9kR4V8MkZx7R8K2nF0xJ7N/ZWDSRpUUqQNmaUjUrXGcFjFrFW0JlhSlCMlTBSaZ593B1Z+gnvCteilRZv4PGW/WkcFZKtyorWUlhEaEOU5wvDYh98vMIEboUepG04b9RmjChJzyvGp79eqlKkW/SbZnXvCO8i3W3VZOXhhOFydUXYpuL0DqsEyBZA4hwwwU/Wa2BGov+VzuJIFtjyVuKUXjXXwjJPtsH+oSJGEEDoT77lv5gM5ic5sBCXe7CZ1cIk5CJ0W3uDQGzexjM5xlorCIWo6wAtlpbf7LfDZ7xMxvKVfVh2tiIGmUTI77LLXHtQTJta1oj7eaLA6oEHEBcadc7bo/ZhxaYvMhcvha5ECCBHW6cmbZH3qFk5HFWT7o6f+y3HlcdMIasth0O5+9EB9MkfpOefMRCKYkwAJ05bBU2kCCAANRB8RJ5ei58+Llgra0XrJF6F2taHAk3FyRfSNUxXrS4O7oHrHvVbdwRzP0xe2XeinhgcpHI59R4LMWDdGKrQ42cDG4tMeSLV4ZjQZY1zjftb6SkKDjTeINjc8wF2OJ44AhwEwGyfXyQM8/SdNz9UXtEcgNAtldfjuIpVM2Ane4j/sLrmVODeD2CHDZxg9zsj5Lr4ebja6vX+jLPBL1bEqrYtCGEw5oJhwLXRkbHu37kMs5LcmntFD0YRaQusYUSkmIKorCiAOCVUqwqQI0xsldmhSGECYxW9bc1zuGhtyMXT3kuk6XQQS3URCjkTcGo+jjXZNh3UHTEjuv/SFxPCPDnOAGC3adAAgRac/yjcK8k5jWfEiynG1zUIBgMbkANVwc2XJN1J+G+EYpaFabwWkAHFMgnpIEJPibvH4zI2PeF1+H4WCXCNZJykTnfLkuPxlYGoGti2Ik9TYfdbOBN04lOdfICsZcf2sEHm4wT4ZIVWrALphxIAOZyjPxW6jAJbILQS42mbh0+qXwzc7mF0Sg3RZkATJJvHmT3ea2+sAHE3Em87e/NVHh4WS1dwyA3tlaYHvkh6QLYV1c6a+AF7Jnh/ipywwBrckA5E7nVIOzNjMD8dymG2nMlLYaOxSrNLS7EfG/Q7WTDHgC7tJA16rk0oJ7N41Fu4nX+U83LJpPPLrzCdWgs6nDcYYjMGM8u8pLiJZigzp2bxuhua4AS+ByFz338t03RYGQbmIN9RqPBc/Jwf/ACXxz/kUbxuIGxtb7ozHOiD7HJa+IUxiPyzFzYjPqiFhBAi0SYzI5fhc0vBscWk39/dOfNn6Z0tkLbJb5BxcjyFk29uEQTAAzEiNdEqsadCvF9qzrwfZGx5pcPewXGNo/UPqj/k38IlHjw9wLw3CdTbDrcxr5SnXtaHS3LS56+C0wnl47/ZBqOQRa8PEtII5eihEFMcVScXY2xYdob7X3CVqPkNI5+4XVwciOWNr0yzxuLNfNOyirEotBWchUAooAgQ5Rtcp3h62LQpChTyXRo4sjEcpn+EwQ1SpOAxRDbui0n6QO6QfBA4rj/Cc7TdZ4WlUL6oa/wDS3CD+nO48UzX+CdnHMAQZE2A3HXUbrz2f+rL9nQh/KiqxLgWkyDJ6AQc+4rz5aCXH7k+crrUThD7zLdzqIt4rktBdinU78o2HgtvA8ZTmAYdW5HwKunkt1ngOOwg5cllrpEx0XQSVlDMvfHXRBwnMmXGDl4Aefmil17eP480Nrbkk5+gER73Q/REA78vKPwrtr7hUCW5RylZosgAEzmTpcoAapVjmAIGmR77rf+pkAZHn10jRADloPHaxaa2jRDAfpvE4s8gJ3jQdJ8U2OIuRe2ZjLa64/C8SM8wNdrc0UFxAw2EzrJlF2hnRN9RuTPrKjav7XTHsdEuMoJDicyTlOlgnMIANuWo02PNYM/Dj1lKJdDK7SYJtaM5giIy70TianYvqPETAU+G8HjaS+IJ6WyROLow454REW0ztzlZeGlLJv4LMtqJzXWyHQmyaoNEXCHUEyDlraO6cvBCpVS0nTqu1S+TLZ1+Gd2TMmDE6nI++iWri7oOx7x/ELDeKBP7Tzi/csvrTIAzmTlmseLj9MzkvC2WS4JEbkrVBWtpTRyi5QKpuoEyJ0uDF09K4/CuM3dYe7hdQOBESht0NIFTa/HiBa0ZSSBInzXZqOc9jg13ZcLXF40uuW5wwYSLiwNzOW2X8JPhKP+3hPauYB+m8X8vd1w3x5zzNPVm1ZFGBr5hDahN8JAjI6n/1KWotgbCSfOc1pvD4uyD2Zv0H25GyDxlbswNxv1Ero8bC8MWmZ8kuz0AkF7yJiQB4D8rTtlKTCM+uUI7KWwzK1JaKmLOEAnZZwwJOSbfSiBaEN1MnMnp/VzmgBXEM/L7KG2eeuyI8gQAbztJ/CrCcz6eGvkkMxKy6nOeWy2G3MharUzI9PPPu80NAmZc1uEkx2RN+dgq+fUA7Ds9725T1WatIuhs2kEjeMh0R6TfBKrYXQxwtR4+p0crCTn76J9pLrnLw71z2sIy13Mro0Wm05qXX4FY3w7wKVQam48b27j4pZsh0Nyd+NkQtJsNATO4tbx9VqgwiHPLWtGptpEZ3y6rz+aDhkcUb4O42L8dbDA+qTG0az+EhWZqYk5DwT3xHjWQC105jXIwNt0g+rrsDE2z9F1uNJvGu3plyKpaLZU0/J9n0TLUg5v5/pFo1ua0lY9AUSwI39+KiAFZVKHop73UhEI691lujxBBsQBkbTJ9SsDvWoUWrGmdJ3EwBlcZmw/vklqnFOdbmNMovPp5pRzHuIk2GWn9lMU+EJzOef4SqTHaROIqhrAwTLrui/ZF4KCKJABMzcgf8jqd10KXAiZ1tfly5IzGAkuOlvBS6fkXYSo8K7U5pmpTAgCY1/tGc86QOZ0QjJyJdzyCf9hCYZmYInyGnei0aQzwmAIv19USu4gQ58RkGZ95QncLjuZMRn59Qo/of7MVKrNJkmIiJjbkgueQbM3Muda2Ztkug3huy4AZgi3MQFmjwwiCLNEnUTfyBBy2CH76Bz24yZLQAcoRq3DiIuNc4TfE0jYic4vAHksigZGwyECEotSWnYO0KBjRmYvF5mdYnNFoU2uuL5CIOnsI7KLiZI6Inyoi8GxHXROTpXaQLboUw43izgGm356p1ogSB9yt0aEd3d5QqMkkDIGJ5gAkbcjfMFUT5GOCe9/2JrHJtaMcQQBd3XpmfRZ4ikXFpJI7ILRtc38lhzGtHzHjEXGGNB2Ny46AfhLP4uo44jE5ADIDQLDw4zlk+pLZflaUaRkUmzpY+lpO5Ue8AT72V0qZAAJEme5BrusADec7ePvcLq+IymJm6E9jTYievoiRIsTF4QyZPv3CQGSDu7uc4eQNlSJgKiXUdsLCtSFIVhAitqkKwxAB6MErosYG5oHDcOBBOnimA65sI01tzTug9MvqGDCy2QAP5uborm7eJCtrRvPNIZlrPZVO2z3iwHhryWnrMIAHTAnL7x3KywxnnJUi4jUgHojxlyQBhgJcNQdOgJ70etTxR0jJCd7iyjK7gZJBjSCPOc1z+VgySl2iaMU4pUxqnQLS3fXpoY6rFfhosJJ02CrEKj5AIIERIyOtrHqm8RFjE2F9u5c25421dGioyOU7hakQDE5SchuUvxHAvpsBqOAGkSSf55LvPcMTZBIPZEc9+SH8XpBwDQL7A+Odik5yl6w6peHnH1uzikk5NnTnsicNxfy2xgx63cRfUmxlA+I0YeG6CNPHosOMLp8fjxeP7l6Z55GpaNVuIxOEjCBNpm52V449+iA6tyv3K2DVa8cFBdYlUne2GdUMfhKYpMxlYX9Pz/KLVfoNVlsDMhS+SJJt+PSdR+Shge+cei0XTfT1WHO9+iACAdVEMP9x/KidoB7gcNWS02Bi9j4I9egKYxOBLZi2fX7LyhYIGud0yeJcfqcTsCZEdCsS5j6+bLvo7O5wJa82M7iYPLPPu5rqDhmyvK8M8TPvuR/iHGl4uSRyMX3gZqUOZS2tieG3o9KQNhA1K5fxP4mWnDT5S/ODsBuuI/E4C5zsCfPxlEp0ozz1uq8nLbVR0Thgp7N1nvf8AU4nacusZBb4arUbZroBNhp3hUxs9VGtyOgWT6kk7s0dVR6SmDAmCY0Qq3Fta4MOZIy52BOy45+IFtMMbIM3PLO2yrgOFL3ROXac7WZt3/groPk21GC2ZVhq3I7VaPuiU3iFHhJcbiyaJvfyWputlK2PobrjLW5t4JSnUcAM/HL8rf+oMACIzJJ9QnYBmVdRNtRmO8I9Lid5dzEA8pBjneUrSbAAz6Aj1VOaD7+6qyYYZF9yJRk4+HWoV2m8OxNuG2v3g+XkqrUjUvmYk6W1A8vEpChPhce9l0uH+IgfUwj/GCL9YK5vI4cou4K0aMeVPUjj/AB2nFPFFwfwNtFyqzjFl1v8AyXty5mIgCAMrFtwZ0mVw/mSIuZzH2WzjRlHHTKsjTlaDALDydM9FmcrrOHx1K1MqJh3J98lIVgKilQFFU1UWhVnkgA/zQooI9lRO2LRzn5dyr8KKLim4O/Pu+yy7X/H8qKIAPR07lZ+6iiRNBHZjr9kXdUoofJP4A1fqXW+BZP6j0UUWvi/1EZ838h0Sr171Si6pjFEv8R06/lRRRl4Neifw/wD+yf8At913amnUK1EsfjHL0lH6VsKlFNkQXGfQ7ouFUzKiig/SXwUVGZK1EIRGZFDZn3D7qKIYfJG5n3sq08fUqKJDCsyHRRRRTIn/2Q=="/>
          <p:cNvSpPr>
            <a:spLocks noChangeAspect="1" noChangeArrowheads="1"/>
          </p:cNvSpPr>
          <p:nvPr/>
        </p:nvSpPr>
        <p:spPr bwMode="auto">
          <a:xfrm>
            <a:off x="155575" y="836712"/>
            <a:ext cx="4057650" cy="2736304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5363" y="5996002"/>
            <a:ext cx="993549" cy="774439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5943" y="6001231"/>
            <a:ext cx="760196" cy="760196"/>
          </a:xfrm>
          <a:prstGeom prst="rect">
            <a:avLst/>
          </a:prstGeom>
        </p:spPr>
      </p:pic>
      <p:sp>
        <p:nvSpPr>
          <p:cNvPr id="14" name="Segnaposto contenuto 2"/>
          <p:cNvSpPr txBox="1">
            <a:spLocks/>
          </p:cNvSpPr>
          <p:nvPr/>
        </p:nvSpPr>
        <p:spPr>
          <a:xfrm>
            <a:off x="992750" y="3717032"/>
            <a:ext cx="7611698" cy="2134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GB" sz="2200" b="1" dirty="0" smtClean="0">
                <a:solidFill>
                  <a:schemeClr val="tx2">
                    <a:lumMod val="75000"/>
                  </a:schemeClr>
                </a:solidFill>
              </a:rPr>
              <a:t>3.1 - Launch of awareness campaigns 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</a:rPr>
              <a:t>on specific issues (</a:t>
            </a: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</a:rPr>
              <a:t>poison </a:t>
            </a: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</a:rPr>
              <a:t>baits)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</a:rPr>
              <a:t>in specific areas (</a:t>
            </a: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</a:rPr>
              <a:t>black-spots</a:t>
            </a: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</a:rPr>
              <a:t>among specific categories of persons (hunters, shepherds) </a:t>
            </a:r>
          </a:p>
          <a:p>
            <a:pPr>
              <a:spcAft>
                <a:spcPts val="600"/>
              </a:spcAft>
              <a:buFontTx/>
              <a:buChar char="-"/>
            </a:pPr>
            <a:endParaRPr lang="en-GB" sz="22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12700">
              <a:spcAft>
                <a:spcPts val="600"/>
              </a:spcAft>
              <a:buNone/>
            </a:pPr>
            <a:endParaRPr lang="en-GB" sz="2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3491880" y="932625"/>
            <a:ext cx="2160240" cy="6241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2700">
              <a:spcAft>
                <a:spcPts val="600"/>
              </a:spcAft>
              <a:buNone/>
            </a:pPr>
            <a:r>
              <a:rPr lang="en-GB" sz="2200" b="1" dirty="0">
                <a:solidFill>
                  <a:srgbClr val="FF0000"/>
                </a:solidFill>
              </a:rPr>
              <a:t>3</a:t>
            </a:r>
            <a:r>
              <a:rPr lang="en-GB" sz="2200" b="1" dirty="0" smtClean="0">
                <a:solidFill>
                  <a:srgbClr val="FF0000"/>
                </a:solidFill>
              </a:rPr>
              <a:t> </a:t>
            </a:r>
            <a:r>
              <a:rPr lang="en-GB" sz="2200" b="1" smtClean="0">
                <a:solidFill>
                  <a:srgbClr val="FF0000"/>
                </a:solidFill>
              </a:rPr>
              <a:t>- PREVENTION</a:t>
            </a:r>
            <a:endParaRPr lang="en-GB" sz="2200" b="1" dirty="0">
              <a:solidFill>
                <a:srgbClr val="FF0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47185" y="1506096"/>
            <a:ext cx="3861651" cy="20303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5287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683568" y="5949280"/>
            <a:ext cx="7560840" cy="707901"/>
            <a:chOff x="683568" y="5949280"/>
            <a:chExt cx="7560840" cy="707901"/>
          </a:xfrm>
        </p:grpSpPr>
        <p:sp>
          <p:nvSpPr>
            <p:cNvPr id="4" name="Rectangle 1"/>
            <p:cNvSpPr>
              <a:spLocks noChangeArrowheads="1"/>
            </p:cNvSpPr>
            <p:nvPr/>
          </p:nvSpPr>
          <p:spPr bwMode="auto">
            <a:xfrm>
              <a:off x="2654292" y="6133961"/>
              <a:ext cx="370627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15D9B"/>
                  </a:solidFill>
                  <a:latin typeface="Calibri" pitchFamily="34" charset="0"/>
                </a:rPr>
                <a:t>Bern SFPS Network and CMS MIKT Joint Meeting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15D9B"/>
                  </a:solidFill>
                  <a:latin typeface="Calibri" pitchFamily="34" charset="0"/>
                </a:rPr>
                <a:t>Malta, 22-32 June 2017 </a:t>
              </a:r>
            </a:p>
          </p:txBody>
        </p:sp>
        <p:cxnSp>
          <p:nvCxnSpPr>
            <p:cNvPr id="8" name="Connettore 1 7"/>
            <p:cNvCxnSpPr/>
            <p:nvPr/>
          </p:nvCxnSpPr>
          <p:spPr>
            <a:xfrm>
              <a:off x="683568" y="5949280"/>
              <a:ext cx="756084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46" name="AutoShape 2" descr="data:image/jpeg;base64,/9j/4AAQSkZJRgABAQAAAQABAAD/2wCEAAkGBxMTEhUTExMWFhUWGBcXFxgYGBoWGhsYGBoXFxgXGBYaHSggGBolGxgYIjEiJSkrLi4uFx8zODMtNygtLisBCgoKDg0OGhAQGy0mICUtLS0vLy0tLS0rLS0tLS0tLS0tLS0tLS0tLS0tLS0tLS0tLS0tLS0tLS0tLS0tLS0tLf/AABEIAPEA0gMBIgACEQEDEQH/xAAbAAACAwEBAQAAAAAAAAAAAAADBAABAgUGB//EADkQAAEDAgQDBgUEAQQCAwAAAAEAAhEDIRIxQVEEYXEigZGhsfAFEzLB0UJS4fFyFCNiggbCMzSi/8QAGgEAAgMBAQAAAAAAAAAAAAAAAAECAwQFBv/EACoRAAICAgMAAQQABgMAAAAAAAABAhEDIQQSMUETIlFxFDIzYYGxI0JS/9oADAMBAAIRAxEAPwD5kXLdNu4I6rZbACxUqf2VUBqqUH5+VlKryRHPoi0eCe9pIFhuInkDN00gFi4k9ctkT5BsL301C6D+GPZa0yB2uUnQSY1S/HOedR0bpsCeibChV0giR7/pM0b3v4z90uykZiMWn1RciYlNCQLTiOeh6cjySAupTyEXPuSoWxGo16Zz73T3AcEWVofSJdhkMeLvnXDPahoeeUA7w/xppvdidSc0ZGAGAwYgiNpBiMu9K6A4jOAqkiG5ndrbf9iLbE2PemqHwx+KA1suuJcCBGnZkk7wIT1ZwdixC++szMg+Xes8NwTn62IcdCYGYiZ1Ue4CfxWl8p3ywWvIALi0HM3iTIIiPFI1aoABIsRppGWvu66/H8PiYP8AcbjGtgSDAAJMSIyJymFyKnAPH1MJGctOPPLKymmBQqtIyMz5brGK0+X8oRcRnY+CtplArAvpzkpTbAIPdmmmtHTzQ4RYGGRqiNchFFY3VDA2CPfNF+ZOSFFs1BAOfvVAGi+Ab/2l7k/aM8kxWjKOq1Uq27IA6XPimqBkpDQtH4WXOWWECTPVaImYttPmhtfAK16bDAorwKJDOeXGfqP28EdsE6xb3CEW3zC7DP8AxriCGyGtxtD2hzsEgzv9Nm6xolbYkqOcazWuBYCY3vr+3pummcY+sW02nA0kNziZm0gar0HAf+FlwLTWpGo8FrGgyB9OIuLsIBE5AzKBV+D/ACa+CA97XENa0BwFwZBJubOgRrnIRdIYrx/BsbRbALoIOO8gEvuL2bZo63NzC4skSJmYjmu5iItqdI/TcG22YQ/9JT+YwtaMOEnDJMvbfD2pP0kOzMgHmkpCsd4PgjU4cNa1rHwHYnQ2/wAwlt85LLDqFlvws0gKpdidTeC9szcQSMQkSOWIWWRWOGXON4nK+fh7yRqmFuHMmGn6oudBAv1G6XYdnR4KtBc1skjFgYTiNm2NmkiTJkZzprzOJe4ziZES2Ii4g4JE79/ij8D8SNJlQAgh8iLSCROIGSRBAvuEtTquwNB+lpc6OZsSTqchJUQAOrXF/piw1i/hOqZdiLWuJgS4E4gTJAOEMmA2D67JQO2zz9BHNG4SnGknb+UmLwsNJuTZthHlJi9vGFdEQcpJMW95JocG90AkBpzHTLqmq9MBkNAsL+IEjuCLGcuowguLnwACS4jFAF+sT65Lg8fVa8yxkAWmAMX/ACcBYdL9V6htLFcHC7Kdp+y858Ta8O+kMaP09nUTiIbYEzpkrIsVCbRKuINvMf2rpkbrbjKkBg09c1McaKitARmkBtpnkrIG3vxQ2DUDvyRA3ZMDDjlZWCGz76Kxc+o+6rDfKyQFmsC3KOZv5K6bxaDM6rI4dp1PO8IzmgCRFhogBc8YBaD5KKw1mwVKQiqD8LsVjBtr3xyXoDxFXiGAk43ScRBOTWggkf4g8uzZcfg+Ec5xLQXRoBJ5dLr0fw3hK1GkeInBILGdoNdDs5BGWGbG+VslF+EgbuDqUywky2NATAMESP0k3MHZN0eGpl7QQQXMnFi7LHkBwMjXOxtkluGrPdje5x7cEm1y2QJjkTfmUwy5MQBa3PvVbEM8TwDXVOyW4e1eYEOdi0uBJ80o5hxOAAwl0t6RayxxFNzJIDTIA292QuG4wzpplb3/AAhDbIOAJzMbIdfgniwyG2d/unmVJOKPZRK5jIouiK2cJzHBpcZgZ255eNky2i4C9pifsF08Ae0h7QRnF8xrZMUy0iIFsu7RGq0M5FCgCLyDpGVtE9SqACw0zGa25jcpIgyecaSt4Bhyg53UaGYfUgC4jKb76rI4y/ayOWp8BokqfEOqOLS0Nw8r3ysbeSaZTAyHfr4rdh4LmlKT0Uzz1pAW1X37Ag5XHmud8S+GEsfVEy2MUfS5oABInIgaSeUWB6fFtJY8DMtPovJl5IAkwMhNh3Kzk4oY1UV6LFJy22B7ve6sFU6Ab6q3thZKLi2kxsi07c9YQGFELkCCmqDyWXuyWGui6vH5+7bIA3VGswVlnEb+OSy6TIHvqFbKQycDPgkAZxjM20ICsvOv3j+EAPgiCY5o9sgUAIOde3qrTuEclFKxUNfDeKFKpMDDcOBGIHaehgyLxO8Lq13HCIcXYzILfoJP1DIQ7LVcGlTLn4WxcjtOsBvJ2uvZcaynR4dlIvJqU3h2EucAZAxPa2CCSQQbgiPGElomxeiGtYG5O3zEctz/AAkqwioRL4iQRfqCAnKVQESN5uPLoqPFhsNIDpmbWPVQEY+W6oGiTJmJn00RBwjKcSSTcQsM+IMpmwgiIzgHkgnjMdQuMgFw0GWsBLdj0aoPuZEeicpUC4Wyz7kEVGFpl0Z55cgIzJ8EbgeMayOdss/BDYJBG8OWi40tdALzNvJdDieJaTE6e/VL/wCmiJskvArYNlQfqBdMawVXzGnKQPHuRXFrZdOQIA5pPhw4mwm5npy3Q2AFzC14Iu0iO+ZkbptK8Nd73HFEjCDpbOE0u5w4yjjXYxZWnLRF5HiqOB7m7XHQ5L1yV4zgGVILsxtqNjyU+Rh+pHXoY59WeZrcL/tte6Zc6ACP0gTPj6hZe2w52LYuBoQu18fmGkDsiSfCMlyTTLiCBOKLDMH72myyTwpdq+KLVk2r+RSNeSLQMrLGGSMvwtBsDEPfVYS+iPbdQciAqDTp4KweUH34hAF0he4+6szplz1VuPvzWMZQBC4o0c0J7wtTqPROxEl/sD8KKfMURYxjh2wcxFjYX5Lu1+MZxPaaD8wwSC4neQ0GxE6Z8l5t1XOw5aRtkhiqQZGdkmrGerbiaB2TblA1I9ClHDEZghY+Hn5YL5OKo1swcmntAT+42PlumalQiSR2jYbjmoxi5S6oi2khWGj6jJFzyG0bx9kV1YWloB2B7j59Eo8AHCDLtdc4zO6fohjRpYXP5XVhxIdaZmlkd6Bl2x9/daNKbyUwaTXX9LI9Ow7QDgMjERbUfqGvuDkzcCS3DaLYZk/ROnXjMXRxXJH1HWUvxNB2IjDloOf2VU+DqkEgG2YmDvMLBsusfbVxCHOgRyPlojcHRggAyNxzuVx6zezZ1xmCIPWdUf4fxkX8R/CAH+OZhqTEYx5jfnB8kNEq1g8Q7I3B1B6/dLuc5v1C37hl37Lr8PkR6qEvTNmxu7QVUoougZynALz3E8C6k437BMg6g6e+S9Eg8VwzajcLhI9DuFCcL2O9UebrAHQ4tYjuN/EjLbYjdRcNJHLXlyV1WOo1C03G520TRDXXC5GWNSejbjdx2JtZfKRn75rL+HgzePMdR906Gcs72VukSWgXjv5SqSyhF3iNwsBhN0Ws0GdJv1j+wsYtrHVAgTyRaPFaZVjRFAlDeyNIlCEbnkFFXyTsPJRFAQx/aJ8qbgCDbPxnWy3RGKbwIJOR6AT1RKdMaCAANTc5lacGDvt+EJ5K0EpcVUwgNsAAJFhYRMqm03nN8dM/E+7I08grXRhhivDK5tmaFPD9Nj4335lNUabnGXO+w8DqgtTNJWqKIWxthO89yO1CwwPZWwN9ffcmA1w1AFjTiIcM4kyDOHFHNXSdsC1zdZBJH3EpOpWwseASA7C8xn/tnFbY69xVO+IYy10doNiNXZRrkc15/PBwyNM3wknFGeMl+JtpIB6wTP2SrOFMtODCTY8yMk+/hxUYHhzQ61m/uOh2QqtF7qbSM29qJ8T1VVEi6IcCQ4EEZ+9kzSqSY3y6RssNM5gm0HXvCCWAODR+qCD/AMhoev3SBhXcI5v0RhJ+kmI/xO3L+lTHSPsmqdSwNpOm26XqMIednXHUQD9l0+HyJOXSX+DPmxpK0UoooV0zML8ZwraghwB271yqnw75bSQHEDSR3mTER7C7atVzxRn6SjJx8POl4F8hvyVOdAM693eE98R+DU3AuBwRM37P8LkCmGdkVD3iWzyt91zMnHcHRrjlTQwx8593v3khcQ3Xymff8q2u3iYv+RyUYM5yKolBxdMmpKStAm0bkGQY0geZ+yHUaZkze86JssbOcjTlzWK1GYgXFs7d40KgOgGLn5BRT5R5qJ0IZa1xgfLYDeT39UyxkCFtUu7GCiYXKyKKKKZE2xspqlTI5d9vRa4RojTS26cZTkxPZ2Bgd51VObkY8S+70ljxyn4CD8ttPfeERhtJM7lR4bgDhoS2MyNVhokZSJ8FHBkc8fb17JTj1lRZLXOALcbRJIB1tF/FJ8Oxrye0cTWkuDQc5+lo2yFk62B79FKZNOSwC+Y0I1jYrNyeLLIu/wD2J48ii6+AdGKTcfav+kiZ1z5TmmTVmYENcMQadtR73VVwwky7Ge+IPQZ2PRKvLmvYA2RBvI7MDKNQVyk2a2jo0CAwEAGCGmT+m+qV4ujgeM9HArVHUZNc2OhnXlqg1MRNziwy0EC1tBZAmy6jXAtdNnSYPW90xxLHANcchfPe1vHySxk/uJtEXneyIyvIwESLz36clPHPpJS/BFq1RsrMrNN36TmPMaFbXooyUlaMLVOmUArUUTELU6L8Zc5/Zv2ItGV/XJc341wTrfLaQLkluLPbC31hdtDq0Q4QZ3sSPRVyxpxokpUzyVHgKjjEVJGsEAd7gPVF4Zxd1ynTw0XpWUmNEaXmSTnnmUhU+CUXGRLf8Sss+K60XRy72IPaR71VkmDllfy803X+HObcHEP/ANRz/ckXuudlhyYpQdMvjNSWjA6BRWrVZIcKiipegOaRaaLrKJTCAGCHWuAL2v4pylUb8u36TlBBvzy8ISjC2Y+oi50AAyvAGa3TElwEAZ3MWt5+a4vPX/Lf5NvHf20EZS/2i7QuCLSsCgPrktYz9ov4rV4zW/hRccSKczTkZdWDbm97c+SJdzTIImLT7jdIvdEHQCeZLjA/HeitnITuRmOg9haKsrH+FJp//G6I0zHeNO6Fl9SS08j3Gb+aA15FzFtBKI2CZ12MwsnJ4imrgqZbjytaYenBDouDLfOI97oT6eEFoO5jcif4Ce4d1gbX0tNs/P0S/FQT2ByK5DVOmafUY4RxIJbMATqD5eq3/qu2HPBsCII7xI8UGjxHy3ThEDQ5FafxReYgNJgZi82GfL3ZRGZrk1TLREZcjyVUapnC4Q7yMahZ+e5z5ObcIByMNEN6mAnazQ4AVB2swcj4ha+NyXidfBXkxqX7BKlh/D1W2BaZyBz8ZSlTiagMEssDNsthciV0v4zF+TP9KQ8VT0Ph6kgEnObRBt9kR4V8MkZx7R8K2nF0xJ7N/ZWDSRpUUqQNmaUjUrXGcFjFrFW0JlhSlCMlTBSaZ593B1Z+gnvCteilRZv4PGW/WkcFZKtyorWUlhEaEOU5wvDYh98vMIEboUepG04b9RmjChJzyvGp79eqlKkW/SbZnXvCO8i3W3VZOXhhOFydUXYpuL0DqsEyBZA4hwwwU/Wa2BGov+VzuJIFtjyVuKUXjXXwjJPtsH+oSJGEEDoT77lv5gM5ic5sBCXe7CZ1cIk5CJ0W3uDQGzexjM5xlorCIWo6wAtlpbf7LfDZ7xMxvKVfVh2tiIGmUTI77LLXHtQTJta1oj7eaLA6oEHEBcadc7bo/ZhxaYvMhcvha5ECCBHW6cmbZH3qFk5HFWT7o6f+y3HlcdMIasth0O5+9EB9MkfpOefMRCKYkwAJ05bBU2kCCAANRB8RJ5ei58+Llgra0XrJF6F2taHAk3FyRfSNUxXrS4O7oHrHvVbdwRzP0xe2XeinhgcpHI59R4LMWDdGKrQ42cDG4tMeSLV4ZjQZY1zjftb6SkKDjTeINjc8wF2OJ44AhwEwGyfXyQM8/SdNz9UXtEcgNAtldfjuIpVM2Ane4j/sLrmVODeD2CHDZxg9zsj5Lr4ebja6vX+jLPBL1bEqrYtCGEw5oJhwLXRkbHu37kMs5LcmntFD0YRaQusYUSkmIKorCiAOCVUqwqQI0xsldmhSGECYxW9bc1zuGhtyMXT3kuk6XQQS3URCjkTcGo+jjXZNh3UHTEjuv/SFxPCPDnOAGC3adAAgRac/yjcK8k5jWfEiynG1zUIBgMbkANVwc2XJN1J+G+EYpaFabwWkAHFMgnpIEJPibvH4zI2PeF1+H4WCXCNZJykTnfLkuPxlYGoGti2Ik9TYfdbOBN04lOdfICsZcf2sEHm4wT4ZIVWrALphxIAOZyjPxW6jAJbILQS42mbh0+qXwzc7mF0Sg3RZkATJJvHmT3ea2+sAHE3Em87e/NVHh4WS1dwyA3tlaYHvkh6QLYV1c6a+AF7Jnh/ipywwBrckA5E7nVIOzNjMD8dymG2nMlLYaOxSrNLS7EfG/Q7WTDHgC7tJA16rk0oJ7N41Fu4nX+U83LJpPPLrzCdWgs6nDcYYjMGM8u8pLiJZigzp2bxuhua4AS+ByFz338t03RYGQbmIN9RqPBc/Jwf/ACXxz/kUbxuIGxtb7ozHOiD7HJa+IUxiPyzFzYjPqiFhBAi0SYzI5fhc0vBscWk39/dOfNn6Z0tkLbJb5BxcjyFk29uEQTAAzEiNdEqsadCvF9qzrwfZGx5pcPewXGNo/UPqj/k38IlHjw9wLw3CdTbDrcxr5SnXtaHS3LS56+C0wnl47/ZBqOQRa8PEtII5eihEFMcVScXY2xYdob7X3CVqPkNI5+4XVwciOWNr0yzxuLNfNOyirEotBWchUAooAgQ5Rtcp3h62LQpChTyXRo4sjEcpn+EwQ1SpOAxRDbui0n6QO6QfBA4rj/Cc7TdZ4WlUL6oa/wDS3CD+nO48UzX+CdnHMAQZE2A3HXUbrz2f+rL9nQh/KiqxLgWkyDJ6AQc+4rz5aCXH7k+crrUThD7zLdzqIt4rktBdinU78o2HgtvA8ZTmAYdW5HwKunkt1ngOOwg5cllrpEx0XQSVlDMvfHXRBwnMmXGDl4Aefmil17eP480Nrbkk5+gER73Q/REA78vKPwrtr7hUCW5RylZosgAEzmTpcoAapVjmAIGmR77rf+pkAZHn10jRADloPHaxaa2jRDAfpvE4s8gJ3jQdJ8U2OIuRe2ZjLa64/C8SM8wNdrc0UFxAw2EzrJlF2hnRN9RuTPrKjav7XTHsdEuMoJDicyTlOlgnMIANuWo02PNYM/Dj1lKJdDK7SYJtaM5giIy70TianYvqPETAU+G8HjaS+IJ6WyROLow454REW0ztzlZeGlLJv4LMtqJzXWyHQmyaoNEXCHUEyDlraO6cvBCpVS0nTqu1S+TLZ1+Gd2TMmDE6nI++iWri7oOx7x/ELDeKBP7Tzi/csvrTIAzmTlmseLj9MzkvC2WS4JEbkrVBWtpTRyi5QKpuoEyJ0uDF09K4/CuM3dYe7hdQOBESht0NIFTa/HiBa0ZSSBInzXZqOc9jg13ZcLXF40uuW5wwYSLiwNzOW2X8JPhKP+3hPauYB+m8X8vd1w3x5zzNPVm1ZFGBr5hDahN8JAjI6n/1KWotgbCSfOc1pvD4uyD2Zv0H25GyDxlbswNxv1Ero8bC8MWmZ8kuz0AkF7yJiQB4D8rTtlKTCM+uUI7KWwzK1JaKmLOEAnZZwwJOSbfSiBaEN1MnMnp/VzmgBXEM/L7KG2eeuyI8gQAbztJ/CrCcz6eGvkkMxKy6nOeWy2G3MharUzI9PPPu80NAmZc1uEkx2RN+dgq+fUA7Ds9725T1WatIuhs2kEjeMh0R6TfBKrYXQxwtR4+p0crCTn76J9pLrnLw71z2sIy13Mro0Wm05qXX4FY3w7wKVQam48b27j4pZsh0Nyd+NkQtJsNATO4tbx9VqgwiHPLWtGptpEZ3y6rz+aDhkcUb4O42L8dbDA+qTG0az+EhWZqYk5DwT3xHjWQC105jXIwNt0g+rrsDE2z9F1uNJvGu3plyKpaLZU0/J9n0TLUg5v5/pFo1ua0lY9AUSwI39+KiAFZVKHop73UhEI691lujxBBsQBkbTJ9SsDvWoUWrGmdJ3EwBlcZmw/vklqnFOdbmNMovPp5pRzHuIk2GWn9lMU+EJzOef4SqTHaROIqhrAwTLrui/ZF4KCKJABMzcgf8jqd10KXAiZ1tfly5IzGAkuOlvBS6fkXYSo8K7U5pmpTAgCY1/tGc86QOZ0QjJyJdzyCf9hCYZmYInyGnei0aQzwmAIv19USu4gQ58RkGZ95QncLjuZMRn59Qo/of7MVKrNJkmIiJjbkgueQbM3Muda2Ztkug3huy4AZgi3MQFmjwwiCLNEnUTfyBBy2CH76Bz24yZLQAcoRq3DiIuNc4TfE0jYic4vAHksigZGwyECEotSWnYO0KBjRmYvF5mdYnNFoU2uuL5CIOnsI7KLiZI6Inyoi8GxHXROTpXaQLboUw43izgGm356p1ogSB9yt0aEd3d5QqMkkDIGJ5gAkbcjfMFUT5GOCe9/2JrHJtaMcQQBd3XpmfRZ4ikXFpJI7ILRtc38lhzGtHzHjEXGGNB2Ny46AfhLP4uo44jE5ADIDQLDw4zlk+pLZflaUaRkUmzpY+lpO5Ue8AT72V0qZAAJEme5BrusADec7ePvcLq+IymJm6E9jTYievoiRIsTF4QyZPv3CQGSDu7uc4eQNlSJgKiXUdsLCtSFIVhAitqkKwxAB6MErosYG5oHDcOBBOnimA65sI01tzTug9MvqGDCy2QAP5uborm7eJCtrRvPNIZlrPZVO2z3iwHhryWnrMIAHTAnL7x3KywxnnJUi4jUgHojxlyQBhgJcNQdOgJ70etTxR0jJCd7iyjK7gZJBjSCPOc1z+VgySl2iaMU4pUxqnQLS3fXpoY6rFfhosJJ02CrEKj5AIIERIyOtrHqm8RFjE2F9u5c25421dGioyOU7hakQDE5SchuUvxHAvpsBqOAGkSSf55LvPcMTZBIPZEc9+SH8XpBwDQL7A+Odik5yl6w6peHnH1uzikk5NnTnsicNxfy2xgx63cRfUmxlA+I0YeG6CNPHosOMLp8fjxeP7l6Z55GpaNVuIxOEjCBNpm52V449+iA6tyv3K2DVa8cFBdYlUne2GdUMfhKYpMxlYX9Pz/KLVfoNVlsDMhS+SJJt+PSdR+Shge+cei0XTfT1WHO9+iACAdVEMP9x/KidoB7gcNWS02Bi9j4I9egKYxOBLZi2fX7LyhYIGud0yeJcfqcTsCZEdCsS5j6+bLvo7O5wJa82M7iYPLPPu5rqDhmyvK8M8TPvuR/iHGl4uSRyMX3gZqUOZS2tieG3o9KQNhA1K5fxP4mWnDT5S/ODsBuuI/E4C5zsCfPxlEp0ozz1uq8nLbVR0Thgp7N1nvf8AU4nacusZBb4arUbZroBNhp3hUxs9VGtyOgWT6kk7s0dVR6SmDAmCY0Qq3Fta4MOZIy52BOy45+IFtMMbIM3PLO2yrgOFL3ROXac7WZt3/groPk21GC2ZVhq3I7VaPuiU3iFHhJcbiyaJvfyWputlK2PobrjLW5t4JSnUcAM/HL8rf+oMACIzJJ9QnYBmVdRNtRmO8I9Lid5dzEA8pBjneUrSbAAz6Aj1VOaD7+6qyYYZF9yJRk4+HWoV2m8OxNuG2v3g+XkqrUjUvmYk6W1A8vEpChPhce9l0uH+IgfUwj/GCL9YK5vI4cou4K0aMeVPUjj/AB2nFPFFwfwNtFyqzjFl1v8AyXty5mIgCAMrFtwZ0mVw/mSIuZzH2WzjRlHHTKsjTlaDALDydM9FmcrrOHx1K1MqJh3J98lIVgKilQFFU1UWhVnkgA/zQooI9lRO2LRzn5dyr8KKLim4O/Pu+yy7X/H8qKIAPR07lZ+6iiRNBHZjr9kXdUoofJP4A1fqXW+BZP6j0UUWvi/1EZ838h0Sr171Si6pjFEv8R06/lRRRl4Neifw/wD+yf8At913amnUK1EsfjHL0lH6VsKlFNkQXGfQ7ouFUzKiig/SXwUVGZK1EIRGZFDZn3D7qKIYfJG5n3sq08fUqKJDCsyHRRRRTIn/2Q=="/>
          <p:cNvSpPr>
            <a:spLocks noChangeAspect="1" noChangeArrowheads="1"/>
          </p:cNvSpPr>
          <p:nvPr/>
        </p:nvSpPr>
        <p:spPr bwMode="auto">
          <a:xfrm>
            <a:off x="155575" y="836712"/>
            <a:ext cx="4057650" cy="2736304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5363" y="5996002"/>
            <a:ext cx="993549" cy="774439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5943" y="6001231"/>
            <a:ext cx="760196" cy="760196"/>
          </a:xfrm>
          <a:prstGeom prst="rect">
            <a:avLst/>
          </a:prstGeom>
        </p:spPr>
      </p:pic>
      <p:sp>
        <p:nvSpPr>
          <p:cNvPr id="14" name="Segnaposto contenuto 2"/>
          <p:cNvSpPr txBox="1">
            <a:spLocks/>
          </p:cNvSpPr>
          <p:nvPr/>
        </p:nvSpPr>
        <p:spPr>
          <a:xfrm>
            <a:off x="992750" y="1484784"/>
            <a:ext cx="7611698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GB" sz="2200" b="1" dirty="0">
                <a:solidFill>
                  <a:schemeClr val="tx2">
                    <a:lumMod val="75000"/>
                  </a:schemeClr>
                </a:solidFill>
              </a:rPr>
              <a:t>4</a:t>
            </a:r>
            <a:r>
              <a:rPr lang="en-GB" sz="2200" b="1" dirty="0" smtClean="0">
                <a:solidFill>
                  <a:schemeClr val="tx2">
                    <a:lumMod val="75000"/>
                  </a:schemeClr>
                </a:solidFill>
              </a:rPr>
              <a:t>.1 - Implementation of national/regional data banks </a:t>
            </a: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</a:rPr>
              <a:t>on: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en-GB" sz="2200" dirty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</a:rPr>
              <a:t>rimes against birds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en-GB" sz="2200" dirty="0">
                <a:solidFill>
                  <a:schemeClr val="tx2">
                    <a:lumMod val="75000"/>
                  </a:schemeClr>
                </a:solidFill>
              </a:rPr>
              <a:t>m</a:t>
            </a: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</a:rPr>
              <a:t>ortality causes (from wildlife rescue centres)</a:t>
            </a:r>
            <a:endParaRPr lang="en-GB" sz="22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12700">
              <a:spcAft>
                <a:spcPts val="600"/>
              </a:spcAft>
              <a:buNone/>
            </a:pPr>
            <a:endParaRPr lang="en-GB" sz="2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1259632" y="932625"/>
            <a:ext cx="6595029" cy="6241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2700">
              <a:spcAft>
                <a:spcPts val="600"/>
              </a:spcAft>
              <a:buNone/>
            </a:pPr>
            <a:r>
              <a:rPr lang="en-GB" sz="2200" b="1" dirty="0" smtClean="0">
                <a:solidFill>
                  <a:srgbClr val="FF0000"/>
                </a:solidFill>
              </a:rPr>
              <a:t>4 - MONITORING OF ACTION PLAN IMPLEMENTATION</a:t>
            </a:r>
            <a:endParaRPr lang="en-GB" sz="2200" b="1" dirty="0">
              <a:solidFill>
                <a:srgbClr val="FF0000"/>
              </a:solidFill>
            </a:endParaRPr>
          </a:p>
        </p:txBody>
      </p:sp>
      <p:sp>
        <p:nvSpPr>
          <p:cNvPr id="12" name="Segnaposto contenuto 2"/>
          <p:cNvSpPr txBox="1">
            <a:spLocks/>
          </p:cNvSpPr>
          <p:nvPr/>
        </p:nvSpPr>
        <p:spPr>
          <a:xfrm>
            <a:off x="992750" y="5040575"/>
            <a:ext cx="7611698" cy="701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GB" sz="2200" b="1" dirty="0" smtClean="0">
                <a:solidFill>
                  <a:schemeClr val="tx2">
                    <a:lumMod val="75000"/>
                  </a:schemeClr>
                </a:solidFill>
              </a:rPr>
              <a:t>4.2 -Drafting of annual reports</a:t>
            </a:r>
            <a:endParaRPr lang="en-GB" sz="22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12700">
              <a:spcAft>
                <a:spcPts val="600"/>
              </a:spcAft>
              <a:buNone/>
            </a:pPr>
            <a:endParaRPr lang="en-GB" sz="2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5" name="Picture 3" descr="F:\expo\foto locandina\Pettirosso_Frosoni mort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53744" y="3281227"/>
            <a:ext cx="3190664" cy="2392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magine 15" descr="Radiografia lanario"/>
          <p:cNvPicPr/>
          <p:nvPr/>
        </p:nvPicPr>
        <p:blipFill>
          <a:blip r:embed="rId6" cstate="print"/>
          <a:srcRect t="16138" b="9383"/>
          <a:stretch>
            <a:fillRect/>
          </a:stretch>
        </p:blipFill>
        <p:spPr bwMode="auto">
          <a:xfrm>
            <a:off x="1188226" y="3262943"/>
            <a:ext cx="3205019" cy="149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7079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683568" y="5949280"/>
            <a:ext cx="7560840" cy="707901"/>
            <a:chOff x="683568" y="5949280"/>
            <a:chExt cx="7560840" cy="707901"/>
          </a:xfrm>
        </p:grpSpPr>
        <p:sp>
          <p:nvSpPr>
            <p:cNvPr id="4" name="Rectangle 1"/>
            <p:cNvSpPr>
              <a:spLocks noChangeArrowheads="1"/>
            </p:cNvSpPr>
            <p:nvPr/>
          </p:nvSpPr>
          <p:spPr bwMode="auto">
            <a:xfrm>
              <a:off x="2654292" y="6133961"/>
              <a:ext cx="370627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15D9B"/>
                  </a:solidFill>
                  <a:latin typeface="Calibri" pitchFamily="34" charset="0"/>
                </a:rPr>
                <a:t>Bern SFPS Network and CMS MIKT Joint Meeting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15D9B"/>
                  </a:solidFill>
                  <a:latin typeface="Calibri" pitchFamily="34" charset="0"/>
                </a:rPr>
                <a:t>Malta, 22-32 June 2017 </a:t>
              </a:r>
            </a:p>
          </p:txBody>
        </p:sp>
        <p:cxnSp>
          <p:nvCxnSpPr>
            <p:cNvPr id="8" name="Connettore 1 7"/>
            <p:cNvCxnSpPr/>
            <p:nvPr/>
          </p:nvCxnSpPr>
          <p:spPr>
            <a:xfrm>
              <a:off x="683568" y="5949280"/>
              <a:ext cx="756084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46" name="AutoShape 2" descr="data:image/jpeg;base64,/9j/4AAQSkZJRgABAQAAAQABAAD/2wCEAAkGBxMTEhUTExMWFhUWGBcXFxgYGBoWGhsYGBoXFxgXGBYaHSggGBolGxgYIjEiJSkrLi4uFx8zODMtNygtLisBCgoKDg0OGhAQGy0mICUtLS0vLy0tLS0rLS0tLS0tLS0tLS0tLS0tLS0tLS0tLS0tLS0tLS0tLS0tLS0tLS0tLf/AABEIAPEA0gMBIgACEQEDEQH/xAAbAAACAwEBAQAAAAAAAAAAAAADBAABAgUGB//EADkQAAEDAgQDBgUEAQQCAwAAAAEAAhEDIRIxQVEEYXEigZGhsfAFEzLB0UJS4fFyFCNiggbCMzSi/8QAGgEAAgMBAQAAAAAAAAAAAAAAAAECAwQFBv/EACoRAAICAgMAAQQABgMAAAAAAAABAhEDIQQSMUETIlFxFDIzYYGxI0JS/9oADAMBAAIRAxEAPwD5kXLdNu4I6rZbACxUqf2VUBqqUH5+VlKryRHPoi0eCe9pIFhuInkDN00gFi4k9ctkT5BsL301C6D+GPZa0yB2uUnQSY1S/HOedR0bpsCeibChV0giR7/pM0b3v4z90uykZiMWn1RciYlNCQLTiOeh6cjySAupTyEXPuSoWxGo16Zz73T3AcEWVofSJdhkMeLvnXDPahoeeUA7w/xppvdidSc0ZGAGAwYgiNpBiMu9K6A4jOAqkiG5ndrbf9iLbE2PemqHwx+KA1suuJcCBGnZkk7wIT1ZwdixC++szMg+Xes8NwTn62IcdCYGYiZ1Ue4CfxWl8p3ywWvIALi0HM3iTIIiPFI1aoABIsRppGWvu66/H8PiYP8AcbjGtgSDAAJMSIyJymFyKnAPH1MJGctOPPLKymmBQqtIyMz5brGK0+X8oRcRnY+CtplArAvpzkpTbAIPdmmmtHTzQ4RYGGRqiNchFFY3VDA2CPfNF+ZOSFFs1BAOfvVAGi+Ab/2l7k/aM8kxWjKOq1Uq27IA6XPimqBkpDQtH4WXOWWECTPVaImYttPmhtfAK16bDAorwKJDOeXGfqP28EdsE6xb3CEW3zC7DP8AxriCGyGtxtD2hzsEgzv9Nm6xolbYkqOcazWuBYCY3vr+3pummcY+sW02nA0kNziZm0gar0HAf+FlwLTWpGo8FrGgyB9OIuLsIBE5AzKBV+D/ACa+CA97XENa0BwFwZBJubOgRrnIRdIYrx/BsbRbALoIOO8gEvuL2bZo63NzC4skSJmYjmu5iItqdI/TcG22YQ/9JT+YwtaMOEnDJMvbfD2pP0kOzMgHmkpCsd4PgjU4cNa1rHwHYnQ2/wAwlt85LLDqFlvws0gKpdidTeC9szcQSMQkSOWIWWRWOGXON4nK+fh7yRqmFuHMmGn6oudBAv1G6XYdnR4KtBc1skjFgYTiNm2NmkiTJkZzprzOJe4ziZES2Ii4g4JE79/ij8D8SNJlQAgh8iLSCROIGSRBAvuEtTquwNB+lpc6OZsSTqchJUQAOrXF/piw1i/hOqZdiLWuJgS4E4gTJAOEMmA2D67JQO2zz9BHNG4SnGknb+UmLwsNJuTZthHlJi9vGFdEQcpJMW95JocG90AkBpzHTLqmq9MBkNAsL+IEjuCLGcuowguLnwACS4jFAF+sT65Lg8fVa8yxkAWmAMX/ACcBYdL9V6htLFcHC7Kdp+y858Ta8O+kMaP09nUTiIbYEzpkrIsVCbRKuINvMf2rpkbrbjKkBg09c1McaKitARmkBtpnkrIG3vxQ2DUDvyRA3ZMDDjlZWCGz76Kxc+o+6rDfKyQFmsC3KOZv5K6bxaDM6rI4dp1PO8IzmgCRFhogBc8YBaD5KKw1mwVKQiqD8LsVjBtr3xyXoDxFXiGAk43ScRBOTWggkf4g8uzZcfg+Ec5xLQXRoBJ5dLr0fw3hK1GkeInBILGdoNdDs5BGWGbG+VslF+EgbuDqUywky2NATAMESP0k3MHZN0eGpl7QQQXMnFi7LHkBwMjXOxtkluGrPdje5x7cEm1y2QJjkTfmUwy5MQBa3PvVbEM8TwDXVOyW4e1eYEOdi0uBJ80o5hxOAAwl0t6RayxxFNzJIDTIA292QuG4wzpplb3/AAhDbIOAJzMbIdfgniwyG2d/unmVJOKPZRK5jIouiK2cJzHBpcZgZ255eNky2i4C9pifsF08Ae0h7QRnF8xrZMUy0iIFsu7RGq0M5FCgCLyDpGVtE9SqACw0zGa25jcpIgyecaSt4Bhyg53UaGYfUgC4jKb76rI4y/ayOWp8BokqfEOqOLS0Nw8r3ysbeSaZTAyHfr4rdh4LmlKT0Uzz1pAW1X37Ag5XHmud8S+GEsfVEy2MUfS5oABInIgaSeUWB6fFtJY8DMtPovJl5IAkwMhNh3Kzk4oY1UV6LFJy22B7ve6sFU6Ab6q3thZKLi2kxsi07c9YQGFELkCCmqDyWXuyWGui6vH5+7bIA3VGswVlnEb+OSy6TIHvqFbKQycDPgkAZxjM20ICsvOv3j+EAPgiCY5o9sgUAIOde3qrTuEclFKxUNfDeKFKpMDDcOBGIHaehgyLxO8Lq13HCIcXYzILfoJP1DIQ7LVcGlTLn4WxcjtOsBvJ2uvZcaynR4dlIvJqU3h2EucAZAxPa2CCSQQbgiPGElomxeiGtYG5O3zEctz/AAkqwioRL4iQRfqCAnKVQESN5uPLoqPFhsNIDpmbWPVQEY+W6oGiTJmJn00RBwjKcSSTcQsM+IMpmwgiIzgHkgnjMdQuMgFw0GWsBLdj0aoPuZEeicpUC4Wyz7kEVGFpl0Z55cgIzJ8EbgeMayOdss/BDYJBG8OWi40tdALzNvJdDieJaTE6e/VL/wCmiJskvArYNlQfqBdMawVXzGnKQPHuRXFrZdOQIA5pPhw4mwm5npy3Q2AFzC14Iu0iO+ZkbptK8Nd73HFEjCDpbOE0u5w4yjjXYxZWnLRF5HiqOB7m7XHQ5L1yV4zgGVILsxtqNjyU+Rh+pHXoY59WeZrcL/tte6Zc6ACP0gTPj6hZe2w52LYuBoQu18fmGkDsiSfCMlyTTLiCBOKLDMH72myyTwpdq+KLVk2r+RSNeSLQMrLGGSMvwtBsDEPfVYS+iPbdQciAqDTp4KweUH34hAF0he4+6szplz1VuPvzWMZQBC4o0c0J7wtTqPROxEl/sD8KKfMURYxjh2wcxFjYX5Lu1+MZxPaaD8wwSC4neQ0GxE6Z8l5t1XOw5aRtkhiqQZGdkmrGerbiaB2TblA1I9ClHDEZghY+Hn5YL5OKo1swcmntAT+42PlumalQiSR2jYbjmoxi5S6oi2khWGj6jJFzyG0bx9kV1YWloB2B7j59Eo8AHCDLtdc4zO6fohjRpYXP5XVhxIdaZmlkd6Bl2x9/daNKbyUwaTXX9LI9Ow7QDgMjERbUfqGvuDkzcCS3DaLYZk/ROnXjMXRxXJH1HWUvxNB2IjDloOf2VU+DqkEgG2YmDvMLBsusfbVxCHOgRyPlojcHRggAyNxzuVx6zezZ1xmCIPWdUf4fxkX8R/CAH+OZhqTEYx5jfnB8kNEq1g8Q7I3B1B6/dLuc5v1C37hl37Lr8PkR6qEvTNmxu7QVUoougZynALz3E8C6k437BMg6g6e+S9Eg8VwzajcLhI9DuFCcL2O9UebrAHQ4tYjuN/EjLbYjdRcNJHLXlyV1WOo1C03G520TRDXXC5GWNSejbjdx2JtZfKRn75rL+HgzePMdR906Gcs72VukSWgXjv5SqSyhF3iNwsBhN0Ws0GdJv1j+wsYtrHVAgTyRaPFaZVjRFAlDeyNIlCEbnkFFXyTsPJRFAQx/aJ8qbgCDbPxnWy3RGKbwIJOR6AT1RKdMaCAANTc5lacGDvt+EJ5K0EpcVUwgNsAAJFhYRMqm03nN8dM/E+7I08grXRhhivDK5tmaFPD9Nj4335lNUabnGXO+w8DqgtTNJWqKIWxthO89yO1CwwPZWwN9ffcmA1w1AFjTiIcM4kyDOHFHNXSdsC1zdZBJH3EpOpWwseASA7C8xn/tnFbY69xVO+IYy10doNiNXZRrkc15/PBwyNM3wknFGeMl+JtpIB6wTP2SrOFMtODCTY8yMk+/hxUYHhzQ61m/uOh2QqtF7qbSM29qJ8T1VVEi6IcCQ4EEZ+9kzSqSY3y6RssNM5gm0HXvCCWAODR+qCD/AMhoev3SBhXcI5v0RhJ+kmI/xO3L+lTHSPsmqdSwNpOm26XqMIednXHUQD9l0+HyJOXSX+DPmxpK0UoooV0zML8ZwraghwB271yqnw75bSQHEDSR3mTER7C7atVzxRn6SjJx8POl4F8hvyVOdAM693eE98R+DU3AuBwRM37P8LkCmGdkVD3iWzyt91zMnHcHRrjlTQwx8593v3khcQ3Xymff8q2u3iYv+RyUYM5yKolBxdMmpKStAm0bkGQY0geZ+yHUaZkze86JssbOcjTlzWK1GYgXFs7d40KgOgGLn5BRT5R5qJ0IZa1xgfLYDeT39UyxkCFtUu7GCiYXKyKKKKZE2xspqlTI5d9vRa4RojTS26cZTkxPZ2Bgd51VObkY8S+70ljxyn4CD8ttPfeERhtJM7lR4bgDhoS2MyNVhokZSJ8FHBkc8fb17JTj1lRZLXOALcbRJIB1tF/FJ8Oxrye0cTWkuDQc5+lo2yFk62B79FKZNOSwC+Y0I1jYrNyeLLIu/wD2J48ii6+AdGKTcfav+kiZ1z5TmmTVmYENcMQadtR73VVwwky7Ge+IPQZ2PRKvLmvYA2RBvI7MDKNQVyk2a2jo0CAwEAGCGmT+m+qV4ujgeM9HArVHUZNc2OhnXlqg1MRNziwy0EC1tBZAmy6jXAtdNnSYPW90xxLHANcchfPe1vHySxk/uJtEXneyIyvIwESLz36clPHPpJS/BFq1RsrMrNN36TmPMaFbXooyUlaMLVOmUArUUTELU6L8Zc5/Zv2ItGV/XJc341wTrfLaQLkluLPbC31hdtDq0Q4QZ3sSPRVyxpxokpUzyVHgKjjEVJGsEAd7gPVF4Zxd1ynTw0XpWUmNEaXmSTnnmUhU+CUXGRLf8Sss+K60XRy72IPaR71VkmDllfy803X+HObcHEP/ANRz/ckXuudlhyYpQdMvjNSWjA6BRWrVZIcKiipegOaRaaLrKJTCAGCHWuAL2v4pylUb8u36TlBBvzy8ISjC2Y+oi50AAyvAGa3TElwEAZ3MWt5+a4vPX/Lf5NvHf20EZS/2i7QuCLSsCgPrktYz9ov4rV4zW/hRccSKczTkZdWDbm97c+SJdzTIImLT7jdIvdEHQCeZLjA/HeitnITuRmOg9haKsrH+FJp//G6I0zHeNO6Fl9SS08j3Gb+aA15FzFtBKI2CZ12MwsnJ4imrgqZbjytaYenBDouDLfOI97oT6eEFoO5jcif4Ce4d1gbX0tNs/P0S/FQT2ByK5DVOmafUY4RxIJbMATqD5eq3/qu2HPBsCII7xI8UGjxHy3ThEDQ5FafxReYgNJgZi82GfL3ZRGZrk1TLREZcjyVUapnC4Q7yMahZ+e5z5ObcIByMNEN6mAnazQ4AVB2swcj4ha+NyXidfBXkxqX7BKlh/D1W2BaZyBz8ZSlTiagMEssDNsthciV0v4zF+TP9KQ8VT0Ph6kgEnObRBt9kR4V8MkZx7R8K2nF0xJ7N/ZWDSRpUUqQNmaUjUrXGcFjFrFW0JlhSlCMlTBSaZ593B1Z+gnvCteilRZv4PGW/WkcFZKtyorWUlhEaEOU5wvDYh98vMIEboUepG04b9RmjChJzyvGp79eqlKkW/SbZnXvCO8i3W3VZOXhhOFydUXYpuL0DqsEyBZA4hwwwU/Wa2BGov+VzuJIFtjyVuKUXjXXwjJPtsH+oSJGEEDoT77lv5gM5ic5sBCXe7CZ1cIk5CJ0W3uDQGzexjM5xlorCIWo6wAtlpbf7LfDZ7xMxvKVfVh2tiIGmUTI77LLXHtQTJta1oj7eaLA6oEHEBcadc7bo/ZhxaYvMhcvha5ECCBHW6cmbZH3qFk5HFWT7o6f+y3HlcdMIasth0O5+9EB9MkfpOefMRCKYkwAJ05bBU2kCCAANRB8RJ5ei58+Llgra0XrJF6F2taHAk3FyRfSNUxXrS4O7oHrHvVbdwRzP0xe2XeinhgcpHI59R4LMWDdGKrQ42cDG4tMeSLV4ZjQZY1zjftb6SkKDjTeINjc8wF2OJ44AhwEwGyfXyQM8/SdNz9UXtEcgNAtldfjuIpVM2Ane4j/sLrmVODeD2CHDZxg9zsj5Lr4ebja6vX+jLPBL1bEqrYtCGEw5oJhwLXRkbHu37kMs5LcmntFD0YRaQusYUSkmIKorCiAOCVUqwqQI0xsldmhSGECYxW9bc1zuGhtyMXT3kuk6XQQS3URCjkTcGo+jjXZNh3UHTEjuv/SFxPCPDnOAGC3adAAgRac/yjcK8k5jWfEiynG1zUIBgMbkANVwc2XJN1J+G+EYpaFabwWkAHFMgnpIEJPibvH4zI2PeF1+H4WCXCNZJykTnfLkuPxlYGoGti2Ik9TYfdbOBN04lOdfICsZcf2sEHm4wT4ZIVWrALphxIAOZyjPxW6jAJbILQS42mbh0+qXwzc7mF0Sg3RZkATJJvHmT3ea2+sAHE3Em87e/NVHh4WS1dwyA3tlaYHvkh6QLYV1c6a+AF7Jnh/ipywwBrckA5E7nVIOzNjMD8dymG2nMlLYaOxSrNLS7EfG/Q7WTDHgC7tJA16rk0oJ7N41Fu4nX+U83LJpPPLrzCdWgs6nDcYYjMGM8u8pLiJZigzp2bxuhua4AS+ByFz338t03RYGQbmIN9RqPBc/Jwf/ACXxz/kUbxuIGxtb7ozHOiD7HJa+IUxiPyzFzYjPqiFhBAi0SYzI5fhc0vBscWk39/dOfNn6Z0tkLbJb5BxcjyFk29uEQTAAzEiNdEqsadCvF9qzrwfZGx5pcPewXGNo/UPqj/k38IlHjw9wLw3CdTbDrcxr5SnXtaHS3LS56+C0wnl47/ZBqOQRa8PEtII5eihEFMcVScXY2xYdob7X3CVqPkNI5+4XVwciOWNr0yzxuLNfNOyirEotBWchUAooAgQ5Rtcp3h62LQpChTyXRo4sjEcpn+EwQ1SpOAxRDbui0n6QO6QfBA4rj/Cc7TdZ4WlUL6oa/wDS3CD+nO48UzX+CdnHMAQZE2A3HXUbrz2f+rL9nQh/KiqxLgWkyDJ6AQc+4rz5aCXH7k+crrUThD7zLdzqIt4rktBdinU78o2HgtvA8ZTmAYdW5HwKunkt1ngOOwg5cllrpEx0XQSVlDMvfHXRBwnMmXGDl4Aefmil17eP480Nrbkk5+gER73Q/REA78vKPwrtr7hUCW5RylZosgAEzmTpcoAapVjmAIGmR77rf+pkAZHn10jRADloPHaxaa2jRDAfpvE4s8gJ3jQdJ8U2OIuRe2ZjLa64/C8SM8wNdrc0UFxAw2EzrJlF2hnRN9RuTPrKjav7XTHsdEuMoJDicyTlOlgnMIANuWo02PNYM/Dj1lKJdDK7SYJtaM5giIy70TianYvqPETAU+G8HjaS+IJ6WyROLow454REW0ztzlZeGlLJv4LMtqJzXWyHQmyaoNEXCHUEyDlraO6cvBCpVS0nTqu1S+TLZ1+Gd2TMmDE6nI++iWri7oOx7x/ELDeKBP7Tzi/csvrTIAzmTlmseLj9MzkvC2WS4JEbkrVBWtpTRyi5QKpuoEyJ0uDF09K4/CuM3dYe7hdQOBESht0NIFTa/HiBa0ZSSBInzXZqOc9jg13ZcLXF40uuW5wwYSLiwNzOW2X8JPhKP+3hPauYB+m8X8vd1w3x5zzNPVm1ZFGBr5hDahN8JAjI6n/1KWotgbCSfOc1pvD4uyD2Zv0H25GyDxlbswNxv1Ero8bC8MWmZ8kuz0AkF7yJiQB4D8rTtlKTCM+uUI7KWwzK1JaKmLOEAnZZwwJOSbfSiBaEN1MnMnp/VzmgBXEM/L7KG2eeuyI8gQAbztJ/CrCcz6eGvkkMxKy6nOeWy2G3MharUzI9PPPu80NAmZc1uEkx2RN+dgq+fUA7Ds9725T1WatIuhs2kEjeMh0R6TfBKrYXQxwtR4+p0crCTn76J9pLrnLw71z2sIy13Mro0Wm05qXX4FY3w7wKVQam48b27j4pZsh0Nyd+NkQtJsNATO4tbx9VqgwiHPLWtGptpEZ3y6rz+aDhkcUb4O42L8dbDA+qTG0az+EhWZqYk5DwT3xHjWQC105jXIwNt0g+rrsDE2z9F1uNJvGu3plyKpaLZU0/J9n0TLUg5v5/pFo1ua0lY9AUSwI39+KiAFZVKHop73UhEI691lujxBBsQBkbTJ9SsDvWoUWrGmdJ3EwBlcZmw/vklqnFOdbmNMovPp5pRzHuIk2GWn9lMU+EJzOef4SqTHaROIqhrAwTLrui/ZF4KCKJABMzcgf8jqd10KXAiZ1tfly5IzGAkuOlvBS6fkXYSo8K7U5pmpTAgCY1/tGc86QOZ0QjJyJdzyCf9hCYZmYInyGnei0aQzwmAIv19USu4gQ58RkGZ95QncLjuZMRn59Qo/of7MVKrNJkmIiJjbkgueQbM3Muda2Ztkug3huy4AZgi3MQFmjwwiCLNEnUTfyBBy2CH76Bz24yZLQAcoRq3DiIuNc4TfE0jYic4vAHksigZGwyECEotSWnYO0KBjRmYvF5mdYnNFoU2uuL5CIOnsI7KLiZI6Inyoi8GxHXROTpXaQLboUw43izgGm356p1ogSB9yt0aEd3d5QqMkkDIGJ5gAkbcjfMFUT5GOCe9/2JrHJtaMcQQBd3XpmfRZ4ikXFpJI7ILRtc38lhzGtHzHjEXGGNB2Ny46AfhLP4uo44jE5ADIDQLDw4zlk+pLZflaUaRkUmzpY+lpO5Ue8AT72V0qZAAJEme5BrusADec7ePvcLq+IymJm6E9jTYievoiRIsTF4QyZPv3CQGSDu7uc4eQNlSJgKiXUdsLCtSFIVhAitqkKwxAB6MErosYG5oHDcOBBOnimA65sI01tzTug9MvqGDCy2QAP5uborm7eJCtrRvPNIZlrPZVO2z3iwHhryWnrMIAHTAnL7x3KywxnnJUi4jUgHojxlyQBhgJcNQdOgJ70etTxR0jJCd7iyjK7gZJBjSCPOc1z+VgySl2iaMU4pUxqnQLS3fXpoY6rFfhosJJ02CrEKj5AIIERIyOtrHqm8RFjE2F9u5c25421dGioyOU7hakQDE5SchuUvxHAvpsBqOAGkSSf55LvPcMTZBIPZEc9+SH8XpBwDQL7A+Odik5yl6w6peHnH1uzikk5NnTnsicNxfy2xgx63cRfUmxlA+I0YeG6CNPHosOMLp8fjxeP7l6Z55GpaNVuIxOEjCBNpm52V449+iA6tyv3K2DVa8cFBdYlUne2GdUMfhKYpMxlYX9Pz/KLVfoNVlsDMhS+SJJt+PSdR+Shge+cei0XTfT1WHO9+iACAdVEMP9x/KidoB7gcNWS02Bi9j4I9egKYxOBLZi2fX7LyhYIGud0yeJcfqcTsCZEdCsS5j6+bLvo7O5wJa82M7iYPLPPu5rqDhmyvK8M8TPvuR/iHGl4uSRyMX3gZqUOZS2tieG3o9KQNhA1K5fxP4mWnDT5S/ODsBuuI/E4C5zsCfPxlEp0ozz1uq8nLbVR0Thgp7N1nvf8AU4nacusZBb4arUbZroBNhp3hUxs9VGtyOgWT6kk7s0dVR6SmDAmCY0Qq3Fta4MOZIy52BOy45+IFtMMbIM3PLO2yrgOFL3ROXac7WZt3/groPk21GC2ZVhq3I7VaPuiU3iFHhJcbiyaJvfyWputlK2PobrjLW5t4JSnUcAM/HL8rf+oMACIzJJ9QnYBmVdRNtRmO8I9Lid5dzEA8pBjneUrSbAAz6Aj1VOaD7+6qyYYZF9yJRk4+HWoV2m8OxNuG2v3g+XkqrUjUvmYk6W1A8vEpChPhce9l0uH+IgfUwj/GCL9YK5vI4cou4K0aMeVPUjj/AB2nFPFFwfwNtFyqzjFl1v8AyXty5mIgCAMrFtwZ0mVw/mSIuZzH2WzjRlHHTKsjTlaDALDydM9FmcrrOHx1K1MqJh3J98lIVgKilQFFU1UWhVnkgA/zQooI9lRO2LRzn5dyr8KKLim4O/Pu+yy7X/H8qKIAPR07lZ+6iiRNBHZjr9kXdUoofJP4A1fqXW+BZP6j0UUWvi/1EZ838h0Sr171Si6pjFEv8R06/lRRRl4Neifw/wD+yf8At913amnUK1EsfjHL0lH6VsKlFNkQXGfQ7ouFUzKiig/SXwUVGZK1EIRGZFDZn3D7qKIYfJG5n3sq08fUqKJDCsyHRRRRTIn/2Q=="/>
          <p:cNvSpPr>
            <a:spLocks noChangeAspect="1" noChangeArrowheads="1"/>
          </p:cNvSpPr>
          <p:nvPr/>
        </p:nvSpPr>
        <p:spPr bwMode="auto">
          <a:xfrm>
            <a:off x="155575" y="836712"/>
            <a:ext cx="4057650" cy="2736304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5363" y="5996002"/>
            <a:ext cx="993549" cy="774439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5943" y="6001231"/>
            <a:ext cx="760196" cy="760196"/>
          </a:xfrm>
          <a:prstGeom prst="rect">
            <a:avLst/>
          </a:prstGeom>
        </p:spPr>
      </p:pic>
      <p:sp>
        <p:nvSpPr>
          <p:cNvPr id="14" name="Segnaposto contenuto 2"/>
          <p:cNvSpPr txBox="1">
            <a:spLocks/>
          </p:cNvSpPr>
          <p:nvPr/>
        </p:nvSpPr>
        <p:spPr>
          <a:xfrm>
            <a:off x="766151" y="1832181"/>
            <a:ext cx="7611698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GB" sz="2200" b="1" dirty="0" smtClean="0">
                <a:solidFill>
                  <a:schemeClr val="tx2">
                    <a:lumMod val="75000"/>
                  </a:schemeClr>
                </a:solidFill>
              </a:rPr>
              <a:t>5.1 - setting up of a national coordination </a:t>
            </a:r>
            <a:r>
              <a:rPr lang="en-GB" sz="2200" b="1" dirty="0" smtClean="0">
                <a:solidFill>
                  <a:schemeClr val="tx2">
                    <a:lumMod val="75000"/>
                  </a:schemeClr>
                </a:solidFill>
              </a:rPr>
              <a:t>unit</a:t>
            </a:r>
            <a:endParaRPr lang="en-GB" sz="2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  <a:buFontTx/>
              <a:buChar char="-"/>
            </a:pP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</a:rPr>
              <a:t>made </a:t>
            </a:r>
            <a:r>
              <a:rPr lang="en-GB" sz="2200" dirty="0">
                <a:solidFill>
                  <a:schemeClr val="tx2">
                    <a:lumMod val="75000"/>
                  </a:schemeClr>
                </a:solidFill>
              </a:rPr>
              <a:t>of two distinct committees, addressing political and technical </a:t>
            </a: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</a:rPr>
              <a:t>issues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</a:rPr>
              <a:t>supported </a:t>
            </a:r>
            <a:r>
              <a:rPr lang="en-GB" sz="2200" dirty="0">
                <a:solidFill>
                  <a:schemeClr val="tx2">
                    <a:lumMod val="75000"/>
                  </a:schemeClr>
                </a:solidFill>
              </a:rPr>
              <a:t>by an administrative office managed by the Ministry of the Environment with the support of </a:t>
            </a: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</a:rPr>
              <a:t>ISPRA </a:t>
            </a:r>
          </a:p>
          <a:p>
            <a:pPr>
              <a:spcAft>
                <a:spcPts val="600"/>
              </a:spcAft>
              <a:buFontTx/>
              <a:buChar char="-"/>
            </a:pPr>
            <a:endParaRPr lang="en-GB" sz="22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12700">
              <a:spcAft>
                <a:spcPts val="600"/>
              </a:spcAft>
              <a:buNone/>
            </a:pPr>
            <a:endParaRPr lang="en-GB" sz="2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755576" y="932625"/>
            <a:ext cx="7611698" cy="6241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2700">
              <a:spcAft>
                <a:spcPts val="600"/>
              </a:spcAft>
              <a:buNone/>
            </a:pPr>
            <a:r>
              <a:rPr lang="en-GB" sz="2200" b="1" dirty="0">
                <a:solidFill>
                  <a:srgbClr val="FF0000"/>
                </a:solidFill>
              </a:rPr>
              <a:t>5</a:t>
            </a:r>
            <a:r>
              <a:rPr lang="en-GB" sz="2200" b="1" dirty="0" smtClean="0">
                <a:solidFill>
                  <a:srgbClr val="FF0000"/>
                </a:solidFill>
              </a:rPr>
              <a:t> </a:t>
            </a:r>
            <a:r>
              <a:rPr lang="en-GB" sz="2200" b="1" dirty="0">
                <a:solidFill>
                  <a:srgbClr val="FF0000"/>
                </a:solidFill>
              </a:rPr>
              <a:t>- </a:t>
            </a:r>
            <a:r>
              <a:rPr lang="en-GB" sz="2200" b="1" dirty="0" smtClean="0">
                <a:solidFill>
                  <a:srgbClr val="FF0000"/>
                </a:solidFill>
              </a:rPr>
              <a:t>SETTING UP OF A COORDINATION UNIT (CABINA DI REGIA)</a:t>
            </a:r>
            <a:endParaRPr lang="en-GB" sz="2200" b="1" dirty="0">
              <a:solidFill>
                <a:srgbClr val="FF0000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 rot="19897134">
            <a:off x="4560768" y="4410825"/>
            <a:ext cx="1730273" cy="769441"/>
          </a:xfrm>
          <a:prstGeom prst="rect">
            <a:avLst/>
          </a:prstGeom>
          <a:solidFill>
            <a:schemeClr val="bg1"/>
          </a:solidFill>
          <a:ln>
            <a:solidFill>
              <a:srgbClr val="007F3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 smtClean="0">
                <a:solidFill>
                  <a:srgbClr val="007F3D"/>
                </a:solidFill>
              </a:rPr>
              <a:t>WORK IN PROGRESS</a:t>
            </a:r>
            <a:endParaRPr lang="en-GB" sz="2200" b="1" dirty="0">
              <a:solidFill>
                <a:srgbClr val="007F3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121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data:image/jpeg;base64,/9j/4AAQSkZJRgABAQAAAQABAAD/2wCEAAkGBxMTEhUTExMWFhUWGBcXFxgYGBoWGhsYGBoXFxgXGBYaHSggGBolGxgYIjEiJSkrLi4uFx8zODMtNygtLisBCgoKDg0OGhAQGy0mICUtLS0vLy0tLS0rLS0tLS0tLS0tLS0tLS0tLS0tLS0tLS0tLS0tLS0tLS0tLS0tLS0tLf/AABEIAPEA0gMBIgACEQEDEQH/xAAbAAACAwEBAQAAAAAAAAAAAAADBAABAgUGB//EADkQAAEDAgQDBgUEAQQCAwAAAAEAAhEDIRIxQVEEYXEigZGhsfAFEzLB0UJS4fFyFCNiggbCMzSi/8QAGgEAAgMBAQAAAAAAAAAAAAAAAAECAwQFBv/EACoRAAICAgMAAQQABgMAAAAAAAABAhEDIQQSMUETIlFxFDIzYYGxI0JS/9oADAMBAAIRAxEAPwD5kXLdNu4I6rZbACxUqf2VUBqqUH5+VlKryRHPoi0eCe9pIFhuInkDN00gFi4k9ctkT5BsL301C6D+GPZa0yB2uUnQSY1S/HOedR0bpsCeibChV0giR7/pM0b3v4z90uykZiMWn1RciYlNCQLTiOeh6cjySAupTyEXPuSoWxGo16Zz73T3AcEWVofSJdhkMeLvnXDPahoeeUA7w/xppvdidSc0ZGAGAwYgiNpBiMu9K6A4jOAqkiG5ndrbf9iLbE2PemqHwx+KA1suuJcCBGnZkk7wIT1ZwdixC++szMg+Xes8NwTn62IcdCYGYiZ1Ue4CfxWl8p3ywWvIALi0HM3iTIIiPFI1aoABIsRppGWvu66/H8PiYP8AcbjGtgSDAAJMSIyJymFyKnAPH1MJGctOPPLKymmBQqtIyMz5brGK0+X8oRcRnY+CtplArAvpzkpTbAIPdmmmtHTzQ4RYGGRqiNchFFY3VDA2CPfNF+ZOSFFs1BAOfvVAGi+Ab/2l7k/aM8kxWjKOq1Uq27IA6XPimqBkpDQtH4WXOWWECTPVaImYttPmhtfAK16bDAorwKJDOeXGfqP28EdsE6xb3CEW3zC7DP8AxriCGyGtxtD2hzsEgzv9Nm6xolbYkqOcazWuBYCY3vr+3pummcY+sW02nA0kNziZm0gar0HAf+FlwLTWpGo8FrGgyB9OIuLsIBE5AzKBV+D/ACa+CA97XENa0BwFwZBJubOgRrnIRdIYrx/BsbRbALoIOO8gEvuL2bZo63NzC4skSJmYjmu5iItqdI/TcG22YQ/9JT+YwtaMOEnDJMvbfD2pP0kOzMgHmkpCsd4PgjU4cNa1rHwHYnQ2/wAwlt85LLDqFlvws0gKpdidTeC9szcQSMQkSOWIWWRWOGXON4nK+fh7yRqmFuHMmGn6oudBAv1G6XYdnR4KtBc1skjFgYTiNm2NmkiTJkZzprzOJe4ziZES2Ii4g4JE79/ij8D8SNJlQAgh8iLSCROIGSRBAvuEtTquwNB+lpc6OZsSTqchJUQAOrXF/piw1i/hOqZdiLWuJgS4E4gTJAOEMmA2D67JQO2zz9BHNG4SnGknb+UmLwsNJuTZthHlJi9vGFdEQcpJMW95JocG90AkBpzHTLqmq9MBkNAsL+IEjuCLGcuowguLnwACS4jFAF+sT65Lg8fVa8yxkAWmAMX/ACcBYdL9V6htLFcHC7Kdp+y858Ta8O+kMaP09nUTiIbYEzpkrIsVCbRKuINvMf2rpkbrbjKkBg09c1McaKitARmkBtpnkrIG3vxQ2DUDvyRA3ZMDDjlZWCGz76Kxc+o+6rDfKyQFmsC3KOZv5K6bxaDM6rI4dp1PO8IzmgCRFhogBc8YBaD5KKw1mwVKQiqD8LsVjBtr3xyXoDxFXiGAk43ScRBOTWggkf4g8uzZcfg+Ec5xLQXRoBJ5dLr0fw3hK1GkeInBILGdoNdDs5BGWGbG+VslF+EgbuDqUywky2NATAMESP0k3MHZN0eGpl7QQQXMnFi7LHkBwMjXOxtkluGrPdje5x7cEm1y2QJjkTfmUwy5MQBa3PvVbEM8TwDXVOyW4e1eYEOdi0uBJ80o5hxOAAwl0t6RayxxFNzJIDTIA292QuG4wzpplb3/AAhDbIOAJzMbIdfgniwyG2d/unmVJOKPZRK5jIouiK2cJzHBpcZgZ255eNky2i4C9pifsF08Ae0h7QRnF8xrZMUy0iIFsu7RGq0M5FCgCLyDpGVtE9SqACw0zGa25jcpIgyecaSt4Bhyg53UaGYfUgC4jKb76rI4y/ayOWp8BokqfEOqOLS0Nw8r3ysbeSaZTAyHfr4rdh4LmlKT0Uzz1pAW1X37Ag5XHmud8S+GEsfVEy2MUfS5oABInIgaSeUWB6fFtJY8DMtPovJl5IAkwMhNh3Kzk4oY1UV6LFJy22B7ve6sFU6Ab6q3thZKLi2kxsi07c9YQGFELkCCmqDyWXuyWGui6vH5+7bIA3VGswVlnEb+OSy6TIHvqFbKQycDPgkAZxjM20ICsvOv3j+EAPgiCY5o9sgUAIOde3qrTuEclFKxUNfDeKFKpMDDcOBGIHaehgyLxO8Lq13HCIcXYzILfoJP1DIQ7LVcGlTLn4WxcjtOsBvJ2uvZcaynR4dlIvJqU3h2EucAZAxPa2CCSQQbgiPGElomxeiGtYG5O3zEctz/AAkqwioRL4iQRfqCAnKVQESN5uPLoqPFhsNIDpmbWPVQEY+W6oGiTJmJn00RBwjKcSSTcQsM+IMpmwgiIzgHkgnjMdQuMgFw0GWsBLdj0aoPuZEeicpUC4Wyz7kEVGFpl0Z55cgIzJ8EbgeMayOdss/BDYJBG8OWi40tdALzNvJdDieJaTE6e/VL/wCmiJskvArYNlQfqBdMawVXzGnKQPHuRXFrZdOQIA5pPhw4mwm5npy3Q2AFzC14Iu0iO+ZkbptK8Nd73HFEjCDpbOE0u5w4yjjXYxZWnLRF5HiqOB7m7XHQ5L1yV4zgGVILsxtqNjyU+Rh+pHXoY59WeZrcL/tte6Zc6ACP0gTPj6hZe2w52LYuBoQu18fmGkDsiSfCMlyTTLiCBOKLDMH72myyTwpdq+KLVk2r+RSNeSLQMrLGGSMvwtBsDEPfVYS+iPbdQciAqDTp4KweUH34hAF0he4+6szplz1VuPvzWMZQBC4o0c0J7wtTqPROxEl/sD8KKfMURYxjh2wcxFjYX5Lu1+MZxPaaD8wwSC4neQ0GxE6Z8l5t1XOw5aRtkhiqQZGdkmrGerbiaB2TblA1I9ClHDEZghY+Hn5YL5OKo1swcmntAT+42PlumalQiSR2jYbjmoxi5S6oi2khWGj6jJFzyG0bx9kV1YWloB2B7j59Eo8AHCDLtdc4zO6fohjRpYXP5XVhxIdaZmlkd6Bl2x9/daNKbyUwaTXX9LI9Ow7QDgMjERbUfqGvuDkzcCS3DaLYZk/ROnXjMXRxXJH1HWUvxNB2IjDloOf2VU+DqkEgG2YmDvMLBsusfbVxCHOgRyPlojcHRggAyNxzuVx6zezZ1xmCIPWdUf4fxkX8R/CAH+OZhqTEYx5jfnB8kNEq1g8Q7I3B1B6/dLuc5v1C37hl37Lr8PkR6qEvTNmxu7QVUoougZynALz3E8C6k437BMg6g6e+S9Eg8VwzajcLhI9DuFCcL2O9UebrAHQ4tYjuN/EjLbYjdRcNJHLXlyV1WOo1C03G520TRDXXC5GWNSejbjdx2JtZfKRn75rL+HgzePMdR906Gcs72VukSWgXjv5SqSyhF3iNwsBhN0Ws0GdJv1j+wsYtrHVAgTyRaPFaZVjRFAlDeyNIlCEbnkFFXyTsPJRFAQx/aJ8qbgCDbPxnWy3RGKbwIJOR6AT1RKdMaCAANTc5lacGDvt+EJ5K0EpcVUwgNsAAJFhYRMqm03nN8dM/E+7I08grXRhhivDK5tmaFPD9Nj4335lNUabnGXO+w8DqgtTNJWqKIWxthO89yO1CwwPZWwN9ffcmA1w1AFjTiIcM4kyDOHFHNXSdsC1zdZBJH3EpOpWwseASA7C8xn/tnFbY69xVO+IYy10doNiNXZRrkc15/PBwyNM3wknFGeMl+JtpIB6wTP2SrOFMtODCTY8yMk+/hxUYHhzQ61m/uOh2QqtF7qbSM29qJ8T1VVEi6IcCQ4EEZ+9kzSqSY3y6RssNM5gm0HXvCCWAODR+qCD/AMhoev3SBhXcI5v0RhJ+kmI/xO3L+lTHSPsmqdSwNpOm26XqMIednXHUQD9l0+HyJOXSX+DPmxpK0UoooV0zML8ZwraghwB271yqnw75bSQHEDSR3mTER7C7atVzxRn6SjJx8POl4F8hvyVOdAM693eE98R+DU3AuBwRM37P8LkCmGdkVD3iWzyt91zMnHcHRrjlTQwx8593v3khcQ3Xymff8q2u3iYv+RyUYM5yKolBxdMmpKStAm0bkGQY0geZ+yHUaZkze86JssbOcjTlzWK1GYgXFs7d40KgOgGLn5BRT5R5qJ0IZa1xgfLYDeT39UyxkCFtUu7GCiYXKyKKKKZE2xspqlTI5d9vRa4RojTS26cZTkxPZ2Bgd51VObkY8S+70ljxyn4CD8ttPfeERhtJM7lR4bgDhoS2MyNVhokZSJ8FHBkc8fb17JTj1lRZLXOALcbRJIB1tF/FJ8Oxrye0cTWkuDQc5+lo2yFk62B79FKZNOSwC+Y0I1jYrNyeLLIu/wD2J48ii6+AdGKTcfav+kiZ1z5TmmTVmYENcMQadtR73VVwwky7Ge+IPQZ2PRKvLmvYA2RBvI7MDKNQVyk2a2jo0CAwEAGCGmT+m+qV4ujgeM9HArVHUZNc2OhnXlqg1MRNziwy0EC1tBZAmy6jXAtdNnSYPW90xxLHANcchfPe1vHySxk/uJtEXneyIyvIwESLz36clPHPpJS/BFq1RsrMrNN36TmPMaFbXooyUlaMLVOmUArUUTELU6L8Zc5/Zv2ItGV/XJc341wTrfLaQLkluLPbC31hdtDq0Q4QZ3sSPRVyxpxokpUzyVHgKjjEVJGsEAd7gPVF4Zxd1ynTw0XpWUmNEaXmSTnnmUhU+CUXGRLf8Sss+K60XRy72IPaR71VkmDllfy803X+HObcHEP/ANRz/ckXuudlhyYpQdMvjNSWjA6BRWrVZIcKiipegOaRaaLrKJTCAGCHWuAL2v4pylUb8u36TlBBvzy8ISjC2Y+oi50AAyvAGa3TElwEAZ3MWt5+a4vPX/Lf5NvHf20EZS/2i7QuCLSsCgPrktYz9ov4rV4zW/hRccSKczTkZdWDbm97c+SJdzTIImLT7jdIvdEHQCeZLjA/HeitnITuRmOg9haKsrH+FJp//G6I0zHeNO6Fl9SS08j3Gb+aA15FzFtBKI2CZ12MwsnJ4imrgqZbjytaYenBDouDLfOI97oT6eEFoO5jcif4Ce4d1gbX0tNs/P0S/FQT2ByK5DVOmafUY4RxIJbMATqD5eq3/qu2HPBsCII7xI8UGjxHy3ThEDQ5FafxReYgNJgZi82GfL3ZRGZrk1TLREZcjyVUapnC4Q7yMahZ+e5z5ObcIByMNEN6mAnazQ4AVB2swcj4ha+NyXidfBXkxqX7BKlh/D1W2BaZyBz8ZSlTiagMEssDNsthciV0v4zF+TP9KQ8VT0Ph6kgEnObRBt9kR4V8MkZx7R8K2nF0xJ7N/ZWDSRpUUqQNmaUjUrXGcFjFrFW0JlhSlCMlTBSaZ593B1Z+gnvCteilRZv4PGW/WkcFZKtyorWUlhEaEOU5wvDYh98vMIEboUepG04b9RmjChJzyvGp79eqlKkW/SbZnXvCO8i3W3VZOXhhOFydUXYpuL0DqsEyBZA4hwwwU/Wa2BGov+VzuJIFtjyVuKUXjXXwjJPtsH+oSJGEEDoT77lv5gM5ic5sBCXe7CZ1cIk5CJ0W3uDQGzexjM5xlorCIWo6wAtlpbf7LfDZ7xMxvKVfVh2tiIGmUTI77LLXHtQTJta1oj7eaLA6oEHEBcadc7bo/ZhxaYvMhcvha5ECCBHW6cmbZH3qFk5HFWT7o6f+y3HlcdMIasth0O5+9EB9MkfpOefMRCKYkwAJ05bBU2kCCAANRB8RJ5ei58+Llgra0XrJF6F2taHAk3FyRfSNUxXrS4O7oHrHvVbdwRzP0xe2XeinhgcpHI59R4LMWDdGKrQ42cDG4tMeSLV4ZjQZY1zjftb6SkKDjTeINjc8wF2OJ44AhwEwGyfXyQM8/SdNz9UXtEcgNAtldfjuIpVM2Ane4j/sLrmVODeD2CHDZxg9zsj5Lr4ebja6vX+jLPBL1bEqrYtCGEw5oJhwLXRkbHu37kMs5LcmntFD0YRaQusYUSkmIKorCiAOCVUqwqQI0xsldmhSGECYxW9bc1zuGhtyMXT3kuk6XQQS3URCjkTcGo+jjXZNh3UHTEjuv/SFxPCPDnOAGC3adAAgRac/yjcK8k5jWfEiynG1zUIBgMbkANVwc2XJN1J+G+EYpaFabwWkAHFMgnpIEJPibvH4zI2PeF1+H4WCXCNZJykTnfLkuPxlYGoGti2Ik9TYfdbOBN04lOdfICsZcf2sEHm4wT4ZIVWrALphxIAOZyjPxW6jAJbILQS42mbh0+qXwzc7mF0Sg3RZkATJJvHmT3ea2+sAHE3Em87e/NVHh4WS1dwyA3tlaYHvkh6QLYV1c6a+AF7Jnh/ipywwBrckA5E7nVIOzNjMD8dymG2nMlLYaOxSrNLS7EfG/Q7WTDHgC7tJA16rk0oJ7N41Fu4nX+U83LJpPPLrzCdWgs6nDcYYjMGM8u8pLiJZigzp2bxuhua4AS+ByFz338t03RYGQbmIN9RqPBc/Jwf/ACXxz/kUbxuIGxtb7ozHOiD7HJa+IUxiPyzFzYjPqiFhBAi0SYzI5fhc0vBscWk39/dOfNn6Z0tkLbJb5BxcjyFk29uEQTAAzEiNdEqsadCvF9qzrwfZGx5pcPewXGNo/UPqj/k38IlHjw9wLw3CdTbDrcxr5SnXtaHS3LS56+C0wnl47/ZBqOQRa8PEtII5eihEFMcVScXY2xYdob7X3CVqPkNI5+4XVwciOWNr0yzxuLNfNOyirEotBWchUAooAgQ5Rtcp3h62LQpChTyXRo4sjEcpn+EwQ1SpOAxRDbui0n6QO6QfBA4rj/Cc7TdZ4WlUL6oa/wDS3CD+nO48UzX+CdnHMAQZE2A3HXUbrz2f+rL9nQh/KiqxLgWkyDJ6AQc+4rz5aCXH7k+crrUThD7zLdzqIt4rktBdinU78o2HgtvA8ZTmAYdW5HwKunkt1ngOOwg5cllrpEx0XQSVlDMvfHXRBwnMmXGDl4Aefmil17eP480Nrbkk5+gER73Q/REA78vKPwrtr7hUCW5RylZosgAEzmTpcoAapVjmAIGmR77rf+pkAZHn10jRADloPHaxaa2jRDAfpvE4s8gJ3jQdJ8U2OIuRe2ZjLa64/C8SM8wNdrc0UFxAw2EzrJlF2hnRN9RuTPrKjav7XTHsdEuMoJDicyTlOlgnMIANuWo02PNYM/Dj1lKJdDK7SYJtaM5giIy70TianYvqPETAU+G8HjaS+IJ6WyROLow454REW0ztzlZeGlLJv4LMtqJzXWyHQmyaoNEXCHUEyDlraO6cvBCpVS0nTqu1S+TLZ1+Gd2TMmDE6nI++iWri7oOx7x/ELDeKBP7Tzi/csvrTIAzmTlmseLj9MzkvC2WS4JEbkrVBWtpTRyi5QKpuoEyJ0uDF09K4/CuM3dYe7hdQOBESht0NIFTa/HiBa0ZSSBInzXZqOc9jg13ZcLXF40uuW5wwYSLiwNzOW2X8JPhKP+3hPauYB+m8X8vd1w3x5zzNPVm1ZFGBr5hDahN8JAjI6n/1KWotgbCSfOc1pvD4uyD2Zv0H25GyDxlbswNxv1Ero8bC8MWmZ8kuz0AkF7yJiQB4D8rTtlKTCM+uUI7KWwzK1JaKmLOEAnZZwwJOSbfSiBaEN1MnMnp/VzmgBXEM/L7KG2eeuyI8gQAbztJ/CrCcz6eGvkkMxKy6nOeWy2G3MharUzI9PPPu80NAmZc1uEkx2RN+dgq+fUA7Ds9725T1WatIuhs2kEjeMh0R6TfBKrYXQxwtR4+p0crCTn76J9pLrnLw71z2sIy13Mro0Wm05qXX4FY3w7wKVQam48b27j4pZsh0Nyd+NkQtJsNATO4tbx9VqgwiHPLWtGptpEZ3y6rz+aDhkcUb4O42L8dbDA+qTG0az+EhWZqYk5DwT3xHjWQC105jXIwNt0g+rrsDE2z9F1uNJvGu3plyKpaLZU0/J9n0TLUg5v5/pFo1ua0lY9AUSwI39+KiAFZVKHop73UhEI691lujxBBsQBkbTJ9SsDvWoUWrGmdJ3EwBlcZmw/vklqnFOdbmNMovPp5pRzHuIk2GWn9lMU+EJzOef4SqTHaROIqhrAwTLrui/ZF4KCKJABMzcgf8jqd10KXAiZ1tfly5IzGAkuOlvBS6fkXYSo8K7U5pmpTAgCY1/tGc86QOZ0QjJyJdzyCf9hCYZmYInyGnei0aQzwmAIv19USu4gQ58RkGZ95QncLjuZMRn59Qo/of7MVKrNJkmIiJjbkgueQbM3Muda2Ztkug3huy4AZgi3MQFmjwwiCLNEnUTfyBBy2CH76Bz24yZLQAcoRq3DiIuNc4TfE0jYic4vAHksigZGwyECEotSWnYO0KBjRmYvF5mdYnNFoU2uuL5CIOnsI7KLiZI6Inyoi8GxHXROTpXaQLboUw43izgGm356p1ogSB9yt0aEd3d5QqMkkDIGJ5gAkbcjfMFUT5GOCe9/2JrHJtaMcQQBd3XpmfRZ4ikXFpJI7ILRtc38lhzGtHzHjEXGGNB2Ny46AfhLP4uo44jE5ADIDQLDw4zlk+pLZflaUaRkUmzpY+lpO5Ue8AT72V0qZAAJEme5BrusADec7ePvcLq+IymJm6E9jTYievoiRIsTF4QyZPv3CQGSDu7uc4eQNlSJgKiXUdsLCtSFIVhAitqkKwxAB6MErosYG5oHDcOBBOnimA65sI01tzTug9MvqGDCy2QAP5uborm7eJCtrRvPNIZlrPZVO2z3iwHhryWnrMIAHTAnL7x3KywxnnJUi4jUgHojxlyQBhgJcNQdOgJ70etTxR0jJCd7iyjK7gZJBjSCPOc1z+VgySl2iaMU4pUxqnQLS3fXpoY6rFfhosJJ02CrEKj5AIIERIyOtrHqm8RFjE2F9u5c25421dGioyOU7hakQDE5SchuUvxHAvpsBqOAGkSSf55LvPcMTZBIPZEc9+SH8XpBwDQL7A+Odik5yl6w6peHnH1uzikk5NnTnsicNxfy2xgx63cRfUmxlA+I0YeG6CNPHosOMLp8fjxeP7l6Z55GpaNVuIxOEjCBNpm52V449+iA6tyv3K2DVa8cFBdYlUne2GdUMfhKYpMxlYX9Pz/KLVfoNVlsDMhS+SJJt+PSdR+Shge+cei0XTfT1WHO9+iACAdVEMP9x/KidoB7gcNWS02Bi9j4I9egKYxOBLZi2fX7LyhYIGud0yeJcfqcTsCZEdCsS5j6+bLvo7O5wJa82M7iYPLPPu5rqDhmyvK8M8TPvuR/iHGl4uSRyMX3gZqUOZS2tieG3o9KQNhA1K5fxP4mWnDT5S/ODsBuuI/E4C5zsCfPxlEp0ozz1uq8nLbVR0Thgp7N1nvf8AU4nacusZBb4arUbZroBNhp3hUxs9VGtyOgWT6kk7s0dVR6SmDAmCY0Qq3Fta4MOZIy52BOy45+IFtMMbIM3PLO2yrgOFL3ROXac7WZt3/groPk21GC2ZVhq3I7VaPuiU3iFHhJcbiyaJvfyWputlK2PobrjLW5t4JSnUcAM/HL8rf+oMACIzJJ9QnYBmVdRNtRmO8I9Lid5dzEA8pBjneUrSbAAz6Aj1VOaD7+6qyYYZF9yJRk4+HWoV2m8OxNuG2v3g+XkqrUjUvmYk6W1A8vEpChPhce9l0uH+IgfUwj/GCL9YK5vI4cou4K0aMeVPUjj/AB2nFPFFwfwNtFyqzjFl1v8AyXty5mIgCAMrFtwZ0mVw/mSIuZzH2WzjRlHHTKsjTlaDALDydM9FmcrrOHx1K1MqJh3J98lIVgKilQFFU1UWhVnkgA/zQooI9lRO2LRzn5dyr8KKLim4O/Pu+yy7X/H8qKIAPR07lZ+6iiRNBHZjr9kXdUoofJP4A1fqXW+BZP6j0UUWvi/1EZ838h0Sr171Si6pjFEv8R06/lRRRl4Neifw/wD+yf8At913amnUK1EsfjHL0lH6VsKlFNkQXGfQ7ouFUzKiig/SXwUVGZK1EIRGZFDZn3D7qKIYfJG5n3sq08fUqKJDCsyHRRRRTIn/2Q=="/>
          <p:cNvSpPr>
            <a:spLocks noChangeAspect="1" noChangeArrowheads="1"/>
          </p:cNvSpPr>
          <p:nvPr/>
        </p:nvSpPr>
        <p:spPr bwMode="auto">
          <a:xfrm>
            <a:off x="155575" y="836712"/>
            <a:ext cx="4057650" cy="2736304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7" name="Gruppo 6"/>
          <p:cNvGrpSpPr/>
          <p:nvPr/>
        </p:nvGrpSpPr>
        <p:grpSpPr>
          <a:xfrm>
            <a:off x="683568" y="5949280"/>
            <a:ext cx="7560840" cy="821161"/>
            <a:chOff x="683568" y="5949280"/>
            <a:chExt cx="7560840" cy="821161"/>
          </a:xfrm>
        </p:grpSpPr>
        <p:grpSp>
          <p:nvGrpSpPr>
            <p:cNvPr id="9" name="Gruppo 8"/>
            <p:cNvGrpSpPr/>
            <p:nvPr/>
          </p:nvGrpSpPr>
          <p:grpSpPr>
            <a:xfrm>
              <a:off x="683568" y="5949280"/>
              <a:ext cx="7560840" cy="707901"/>
              <a:chOff x="683568" y="5949280"/>
              <a:chExt cx="7560840" cy="707901"/>
            </a:xfrm>
          </p:grpSpPr>
          <p:sp>
            <p:nvSpPr>
              <p:cNvPr id="4" name="Rectangle 1"/>
              <p:cNvSpPr>
                <a:spLocks noChangeArrowheads="1"/>
              </p:cNvSpPr>
              <p:nvPr/>
            </p:nvSpPr>
            <p:spPr bwMode="auto">
              <a:xfrm>
                <a:off x="2654292" y="6133961"/>
                <a:ext cx="3706271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i="1" dirty="0">
                    <a:solidFill>
                      <a:srgbClr val="115D9B"/>
                    </a:solidFill>
                    <a:latin typeface="Calibri" pitchFamily="34" charset="0"/>
                  </a:rPr>
                  <a:t>Bern SFPS Network and CMS MIKT Joint Meeting</a:t>
                </a:r>
              </a:p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i="1" dirty="0">
                    <a:solidFill>
                      <a:srgbClr val="115D9B"/>
                    </a:solidFill>
                    <a:latin typeface="Calibri" pitchFamily="34" charset="0"/>
                  </a:rPr>
                  <a:t>Malta, 22-32 June 2017 </a:t>
                </a:r>
              </a:p>
            </p:txBody>
          </p:sp>
          <p:cxnSp>
            <p:nvCxnSpPr>
              <p:cNvPr id="8" name="Connettore 1 7"/>
              <p:cNvCxnSpPr/>
              <p:nvPr/>
            </p:nvCxnSpPr>
            <p:spPr>
              <a:xfrm>
                <a:off x="683568" y="5949280"/>
                <a:ext cx="7560840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5363" y="5996002"/>
              <a:ext cx="993549" cy="774439"/>
            </a:xfrm>
            <a:prstGeom prst="rect">
              <a:avLst/>
            </a:prstGeom>
          </p:spPr>
        </p:pic>
        <p:pic>
          <p:nvPicPr>
            <p:cNvPr id="13" name="Immagine 1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15943" y="6001231"/>
              <a:ext cx="760196" cy="760196"/>
            </a:xfrm>
            <a:prstGeom prst="rect">
              <a:avLst/>
            </a:prstGeom>
          </p:spPr>
        </p:pic>
      </p:grpSp>
      <p:pic>
        <p:nvPicPr>
          <p:cNvPr id="14" name="Picture 2" descr="http://www.parcoappenninolucano.it/apl/multimedia/___37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8366" y="530839"/>
            <a:ext cx="2165375" cy="14417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  <p:sp>
        <p:nvSpPr>
          <p:cNvPr id="15" name="Segnaposto contenuto 2"/>
          <p:cNvSpPr>
            <a:spLocks noGrp="1"/>
          </p:cNvSpPr>
          <p:nvPr>
            <p:ph idx="1"/>
          </p:nvPr>
        </p:nvSpPr>
        <p:spPr>
          <a:xfrm>
            <a:off x="551122" y="530716"/>
            <a:ext cx="5947652" cy="1984880"/>
          </a:xfrm>
        </p:spPr>
        <p:txBody>
          <a:bodyPr>
            <a:normAutofit fontScale="85000" lnSpcReduction="10000"/>
          </a:bodyPr>
          <a:lstStyle/>
          <a:p>
            <a:pPr marL="0" indent="17463">
              <a:lnSpc>
                <a:spcPct val="120000"/>
              </a:lnSpc>
              <a:spcAft>
                <a:spcPts val="1800"/>
              </a:spcAft>
              <a:buNone/>
            </a:pPr>
            <a:r>
              <a:rPr lang="en-GB" sz="2600" b="1" dirty="0" smtClean="0">
                <a:solidFill>
                  <a:schemeClr val="tx2">
                    <a:lumMod val="75000"/>
                  </a:schemeClr>
                </a:solidFill>
              </a:rPr>
              <a:t>In 2014, the Italian Ministry for the Environment (MATTM) decided to launch a national strategy to strengthen the fight against IKB through the approval of a national </a:t>
            </a:r>
            <a:r>
              <a:rPr lang="en-GB" sz="2600" b="1" dirty="0" smtClean="0">
                <a:solidFill>
                  <a:srgbClr val="FF0000"/>
                </a:solidFill>
              </a:rPr>
              <a:t>action plan</a:t>
            </a:r>
          </a:p>
          <a:p>
            <a:pPr marL="0" indent="17463">
              <a:spcAft>
                <a:spcPts val="1800"/>
              </a:spcAft>
              <a:buNone/>
            </a:pPr>
            <a:endParaRPr lang="en-GB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17463">
              <a:spcAft>
                <a:spcPts val="1800"/>
              </a:spcAft>
              <a:buNone/>
            </a:pPr>
            <a:endParaRPr lang="en-GB" sz="24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Segnaposto contenuto 2"/>
          <p:cNvSpPr txBox="1">
            <a:spLocks/>
          </p:cNvSpPr>
          <p:nvPr/>
        </p:nvSpPr>
        <p:spPr>
          <a:xfrm>
            <a:off x="551122" y="2539618"/>
            <a:ext cx="8229600" cy="3456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2700">
              <a:spcAft>
                <a:spcPts val="600"/>
              </a:spcAft>
              <a:buFont typeface="Arial" pitchFamily="34" charset="0"/>
              <a:buNone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ISPRA was committed to prepare a </a:t>
            </a:r>
            <a:r>
              <a:rPr lang="en-US" sz="2200" dirty="0" smtClean="0">
                <a:solidFill>
                  <a:srgbClr val="FF0000"/>
                </a:solidFill>
              </a:rPr>
              <a:t>background document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, with updated information on:</a:t>
            </a:r>
          </a:p>
          <a:p>
            <a:pPr>
              <a:buFont typeface="Arial" pitchFamily="34" charset="0"/>
              <a:buNone/>
            </a:pP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	typologies and frequencies of illegal activities</a:t>
            </a:r>
          </a:p>
          <a:p>
            <a:pPr>
              <a:buFont typeface="Arial" pitchFamily="34" charset="0"/>
              <a:buChar char="-"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their geographical and temporal distribution</a:t>
            </a:r>
          </a:p>
          <a:p>
            <a:pPr>
              <a:buFont typeface="Arial" pitchFamily="34" charset="0"/>
              <a:buChar char="-"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black-spots</a:t>
            </a:r>
          </a:p>
          <a:p>
            <a:pPr>
              <a:buFont typeface="Arial" pitchFamily="34" charset="0"/>
              <a:buChar char="-"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drivers of IKB</a:t>
            </a:r>
          </a:p>
          <a:p>
            <a:pPr>
              <a:buFont typeface="Arial" pitchFamily="34" charset="0"/>
              <a:buChar char="-"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weakness of law enforcement</a:t>
            </a:r>
          </a:p>
        </p:txBody>
      </p:sp>
      <p:sp>
        <p:nvSpPr>
          <p:cNvPr id="10" name="CasellaDiTesto 9"/>
          <p:cNvSpPr txBox="1"/>
          <p:nvPr/>
        </p:nvSpPr>
        <p:spPr>
          <a:xfrm rot="19897134">
            <a:off x="5784471" y="4248828"/>
            <a:ext cx="2432127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 smtClean="0">
                <a:solidFill>
                  <a:srgbClr val="FF0000"/>
                </a:solidFill>
              </a:rPr>
              <a:t>FINAL DRAFT</a:t>
            </a:r>
          </a:p>
          <a:p>
            <a:pPr algn="ctr"/>
            <a:r>
              <a:rPr lang="en-GB" sz="2200" b="1" dirty="0" smtClean="0">
                <a:solidFill>
                  <a:srgbClr val="FF0000"/>
                </a:solidFill>
              </a:rPr>
              <a:t>DECEMBER 2015</a:t>
            </a:r>
            <a:endParaRPr lang="en-GB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07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8"/>
          <p:cNvGrpSpPr/>
          <p:nvPr/>
        </p:nvGrpSpPr>
        <p:grpSpPr>
          <a:xfrm>
            <a:off x="683568" y="5949280"/>
            <a:ext cx="7560840" cy="707901"/>
            <a:chOff x="683568" y="5949280"/>
            <a:chExt cx="7560840" cy="707901"/>
          </a:xfrm>
        </p:grpSpPr>
        <p:sp>
          <p:nvSpPr>
            <p:cNvPr id="4" name="Rectangle 1"/>
            <p:cNvSpPr>
              <a:spLocks noChangeArrowheads="1"/>
            </p:cNvSpPr>
            <p:nvPr/>
          </p:nvSpPr>
          <p:spPr bwMode="auto">
            <a:xfrm>
              <a:off x="2654292" y="6133961"/>
              <a:ext cx="370627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15D9B"/>
                  </a:solidFill>
                  <a:latin typeface="Calibri" pitchFamily="34" charset="0"/>
                </a:rPr>
                <a:t>Bern SFPS Network and CMS MIKT Joint Meeting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15D9B"/>
                  </a:solidFill>
                  <a:latin typeface="Calibri" pitchFamily="34" charset="0"/>
                </a:rPr>
                <a:t>Malta, 22-32 June 2017 </a:t>
              </a:r>
            </a:p>
          </p:txBody>
        </p:sp>
        <p:cxnSp>
          <p:nvCxnSpPr>
            <p:cNvPr id="8" name="Connettore 1 7"/>
            <p:cNvCxnSpPr/>
            <p:nvPr/>
          </p:nvCxnSpPr>
          <p:spPr>
            <a:xfrm>
              <a:off x="683568" y="5949280"/>
              <a:ext cx="756084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46" name="AutoShape 2" descr="data:image/jpeg;base64,/9j/4AAQSkZJRgABAQAAAQABAAD/2wCEAAkGBxMTEhUTExMWFhUWGBcXFxgYGBoWGhsYGBoXFxgXGBYaHSggGBolGxgYIjEiJSkrLi4uFx8zODMtNygtLisBCgoKDg0OGhAQGy0mICUtLS0vLy0tLS0rLS0tLS0tLS0tLS0tLS0tLS0tLS0tLS0tLS0tLS0tLS0tLS0tLS0tLf/AABEIAPEA0gMBIgACEQEDEQH/xAAbAAACAwEBAQAAAAAAAAAAAAADBAABAgUGB//EADkQAAEDAgQDBgUEAQQCAwAAAAEAAhEDIRIxQVEEYXEigZGhsfAFEzLB0UJS4fFyFCNiggbCMzSi/8QAGgEAAgMBAQAAAAAAAAAAAAAAAAECAwQFBv/EACoRAAICAgMAAQQABgMAAAAAAAABAhEDIQQSMUETIlFxFDIzYYGxI0JS/9oADAMBAAIRAxEAPwD5kXLdNu4I6rZbACxUqf2VUBqqUH5+VlKryRHPoi0eCe9pIFhuInkDN00gFi4k9ctkT5BsL301C6D+GPZa0yB2uUnQSY1S/HOedR0bpsCeibChV0giR7/pM0b3v4z90uykZiMWn1RciYlNCQLTiOeh6cjySAupTyEXPuSoWxGo16Zz73T3AcEWVofSJdhkMeLvnXDPahoeeUA7w/xppvdidSc0ZGAGAwYgiNpBiMu9K6A4jOAqkiG5ndrbf9iLbE2PemqHwx+KA1suuJcCBGnZkk7wIT1ZwdixC++szMg+Xes8NwTn62IcdCYGYiZ1Ue4CfxWl8p3ywWvIALi0HM3iTIIiPFI1aoABIsRppGWvu66/H8PiYP8AcbjGtgSDAAJMSIyJymFyKnAPH1MJGctOPPLKymmBQqtIyMz5brGK0+X8oRcRnY+CtplArAvpzkpTbAIPdmmmtHTzQ4RYGGRqiNchFFY3VDA2CPfNF+ZOSFFs1BAOfvVAGi+Ab/2l7k/aM8kxWjKOq1Uq27IA6XPimqBkpDQtH4WXOWWECTPVaImYttPmhtfAK16bDAorwKJDOeXGfqP28EdsE6xb3CEW3zC7DP8AxriCGyGtxtD2hzsEgzv9Nm6xolbYkqOcazWuBYCY3vr+3pummcY+sW02nA0kNziZm0gar0HAf+FlwLTWpGo8FrGgyB9OIuLsIBE5AzKBV+D/ACa+CA97XENa0BwFwZBJubOgRrnIRdIYrx/BsbRbALoIOO8gEvuL2bZo63NzC4skSJmYjmu5iItqdI/TcG22YQ/9JT+YwtaMOEnDJMvbfD2pP0kOzMgHmkpCsd4PgjU4cNa1rHwHYnQ2/wAwlt85LLDqFlvws0gKpdidTeC9szcQSMQkSOWIWWRWOGXON4nK+fh7yRqmFuHMmGn6oudBAv1G6XYdnR4KtBc1skjFgYTiNm2NmkiTJkZzprzOJe4ziZES2Ii4g4JE79/ij8D8SNJlQAgh8iLSCROIGSRBAvuEtTquwNB+lpc6OZsSTqchJUQAOrXF/piw1i/hOqZdiLWuJgS4E4gTJAOEMmA2D67JQO2zz9BHNG4SnGknb+UmLwsNJuTZthHlJi9vGFdEQcpJMW95JocG90AkBpzHTLqmq9MBkNAsL+IEjuCLGcuowguLnwACS4jFAF+sT65Lg8fVa8yxkAWmAMX/ACcBYdL9V6htLFcHC7Kdp+y858Ta8O+kMaP09nUTiIbYEzpkrIsVCbRKuINvMf2rpkbrbjKkBg09c1McaKitARmkBtpnkrIG3vxQ2DUDvyRA3ZMDDjlZWCGz76Kxc+o+6rDfKyQFmsC3KOZv5K6bxaDM6rI4dp1PO8IzmgCRFhogBc8YBaD5KKw1mwVKQiqD8LsVjBtr3xyXoDxFXiGAk43ScRBOTWggkf4g8uzZcfg+Ec5xLQXRoBJ5dLr0fw3hK1GkeInBILGdoNdDs5BGWGbG+VslF+EgbuDqUywky2NATAMESP0k3MHZN0eGpl7QQQXMnFi7LHkBwMjXOxtkluGrPdje5x7cEm1y2QJjkTfmUwy5MQBa3PvVbEM8TwDXVOyW4e1eYEOdi0uBJ80o5hxOAAwl0t6RayxxFNzJIDTIA292QuG4wzpplb3/AAhDbIOAJzMbIdfgniwyG2d/unmVJOKPZRK5jIouiK2cJzHBpcZgZ255eNky2i4C9pifsF08Ae0h7QRnF8xrZMUy0iIFsu7RGq0M5FCgCLyDpGVtE9SqACw0zGa25jcpIgyecaSt4Bhyg53UaGYfUgC4jKb76rI4y/ayOWp8BokqfEOqOLS0Nw8r3ysbeSaZTAyHfr4rdh4LmlKT0Uzz1pAW1X37Ag5XHmud8S+GEsfVEy2MUfS5oABInIgaSeUWB6fFtJY8DMtPovJl5IAkwMhNh3Kzk4oY1UV6LFJy22B7ve6sFU6Ab6q3thZKLi2kxsi07c9YQGFELkCCmqDyWXuyWGui6vH5+7bIA3VGswVlnEb+OSy6TIHvqFbKQycDPgkAZxjM20ICsvOv3j+EAPgiCY5o9sgUAIOde3qrTuEclFKxUNfDeKFKpMDDcOBGIHaehgyLxO8Lq13HCIcXYzILfoJP1DIQ7LVcGlTLn4WxcjtOsBvJ2uvZcaynR4dlIvJqU3h2EucAZAxPa2CCSQQbgiPGElomxeiGtYG5O3zEctz/AAkqwioRL4iQRfqCAnKVQESN5uPLoqPFhsNIDpmbWPVQEY+W6oGiTJmJn00RBwjKcSSTcQsM+IMpmwgiIzgHkgnjMdQuMgFw0GWsBLdj0aoPuZEeicpUC4Wyz7kEVGFpl0Z55cgIzJ8EbgeMayOdss/BDYJBG8OWi40tdALzNvJdDieJaTE6e/VL/wCmiJskvArYNlQfqBdMawVXzGnKQPHuRXFrZdOQIA5pPhw4mwm5npy3Q2AFzC14Iu0iO+ZkbptK8Nd73HFEjCDpbOE0u5w4yjjXYxZWnLRF5HiqOB7m7XHQ5L1yV4zgGVILsxtqNjyU+Rh+pHXoY59WeZrcL/tte6Zc6ACP0gTPj6hZe2w52LYuBoQu18fmGkDsiSfCMlyTTLiCBOKLDMH72myyTwpdq+KLVk2r+RSNeSLQMrLGGSMvwtBsDEPfVYS+iPbdQciAqDTp4KweUH34hAF0he4+6szplz1VuPvzWMZQBC4o0c0J7wtTqPROxEl/sD8KKfMURYxjh2wcxFjYX5Lu1+MZxPaaD8wwSC4neQ0GxE6Z8l5t1XOw5aRtkhiqQZGdkmrGerbiaB2TblA1I9ClHDEZghY+Hn5YL5OKo1swcmntAT+42PlumalQiSR2jYbjmoxi5S6oi2khWGj6jJFzyG0bx9kV1YWloB2B7j59Eo8AHCDLtdc4zO6fohjRpYXP5XVhxIdaZmlkd6Bl2x9/daNKbyUwaTXX9LI9Ow7QDgMjERbUfqGvuDkzcCS3DaLYZk/ROnXjMXRxXJH1HWUvxNB2IjDloOf2VU+DqkEgG2YmDvMLBsusfbVxCHOgRyPlojcHRggAyNxzuVx6zezZ1xmCIPWdUf4fxkX8R/CAH+OZhqTEYx5jfnB8kNEq1g8Q7I3B1B6/dLuc5v1C37hl37Lr8PkR6qEvTNmxu7QVUoougZynALz3E8C6k437BMg6g6e+S9Eg8VwzajcLhI9DuFCcL2O9UebrAHQ4tYjuN/EjLbYjdRcNJHLXlyV1WOo1C03G520TRDXXC5GWNSejbjdx2JtZfKRn75rL+HgzePMdR906Gcs72VukSWgXjv5SqSyhF3iNwsBhN0Ws0GdJv1j+wsYtrHVAgTyRaPFaZVjRFAlDeyNIlCEbnkFFXyTsPJRFAQx/aJ8qbgCDbPxnWy3RGKbwIJOR6AT1RKdMaCAANTc5lacGDvt+EJ5K0EpcVUwgNsAAJFhYRMqm03nN8dM/E+7I08grXRhhivDK5tmaFPD9Nj4335lNUabnGXO+w8DqgtTNJWqKIWxthO89yO1CwwPZWwN9ffcmA1w1AFjTiIcM4kyDOHFHNXSdsC1zdZBJH3EpOpWwseASA7C8xn/tnFbY69xVO+IYy10doNiNXZRrkc15/PBwyNM3wknFGeMl+JtpIB6wTP2SrOFMtODCTY8yMk+/hxUYHhzQ61m/uOh2QqtF7qbSM29qJ8T1VVEi6IcCQ4EEZ+9kzSqSY3y6RssNM5gm0HXvCCWAODR+qCD/AMhoev3SBhXcI5v0RhJ+kmI/xO3L+lTHSPsmqdSwNpOm26XqMIednXHUQD9l0+HyJOXSX+DPmxpK0UoooV0zML8ZwraghwB271yqnw75bSQHEDSR3mTER7C7atVzxRn6SjJx8POl4F8hvyVOdAM693eE98R+DU3AuBwRM37P8LkCmGdkVD3iWzyt91zMnHcHRrjlTQwx8593v3khcQ3Xymff8q2u3iYv+RyUYM5yKolBxdMmpKStAm0bkGQY0geZ+yHUaZkze86JssbOcjTlzWK1GYgXFs7d40KgOgGLn5BRT5R5qJ0IZa1xgfLYDeT39UyxkCFtUu7GCiYXKyKKKKZE2xspqlTI5d9vRa4RojTS26cZTkxPZ2Bgd51VObkY8S+70ljxyn4CD8ttPfeERhtJM7lR4bgDhoS2MyNVhokZSJ8FHBkc8fb17JTj1lRZLXOALcbRJIB1tF/FJ8Oxrye0cTWkuDQc5+lo2yFk62B79FKZNOSwC+Y0I1jYrNyeLLIu/wD2J48ii6+AdGKTcfav+kiZ1z5TmmTVmYENcMQadtR73VVwwky7Ge+IPQZ2PRKvLmvYA2RBvI7MDKNQVyk2a2jo0CAwEAGCGmT+m+qV4ujgeM9HArVHUZNc2OhnXlqg1MRNziwy0EC1tBZAmy6jXAtdNnSYPW90xxLHANcchfPe1vHySxk/uJtEXneyIyvIwESLz36clPHPpJS/BFq1RsrMrNN36TmPMaFbXooyUlaMLVOmUArUUTELU6L8Zc5/Zv2ItGV/XJc341wTrfLaQLkluLPbC31hdtDq0Q4QZ3sSPRVyxpxokpUzyVHgKjjEVJGsEAd7gPVF4Zxd1ynTw0XpWUmNEaXmSTnnmUhU+CUXGRLf8Sss+K60XRy72IPaR71VkmDllfy803X+HObcHEP/ANRz/ckXuudlhyYpQdMvjNSWjA6BRWrVZIcKiipegOaRaaLrKJTCAGCHWuAL2v4pylUb8u36TlBBvzy8ISjC2Y+oi50AAyvAGa3TElwEAZ3MWt5+a4vPX/Lf5NvHf20EZS/2i7QuCLSsCgPrktYz9ov4rV4zW/hRccSKczTkZdWDbm97c+SJdzTIImLT7jdIvdEHQCeZLjA/HeitnITuRmOg9haKsrH+FJp//G6I0zHeNO6Fl9SS08j3Gb+aA15FzFtBKI2CZ12MwsnJ4imrgqZbjytaYenBDouDLfOI97oT6eEFoO5jcif4Ce4d1gbX0tNs/P0S/FQT2ByK5DVOmafUY4RxIJbMATqD5eq3/qu2HPBsCII7xI8UGjxHy3ThEDQ5FafxReYgNJgZi82GfL3ZRGZrk1TLREZcjyVUapnC4Q7yMahZ+e5z5ObcIByMNEN6mAnazQ4AVB2swcj4ha+NyXidfBXkxqX7BKlh/D1W2BaZyBz8ZSlTiagMEssDNsthciV0v4zF+TP9KQ8VT0Ph6kgEnObRBt9kR4V8MkZx7R8K2nF0xJ7N/ZWDSRpUUqQNmaUjUrXGcFjFrFW0JlhSlCMlTBSaZ593B1Z+gnvCteilRZv4PGW/WkcFZKtyorWUlhEaEOU5wvDYh98vMIEboUepG04b9RmjChJzyvGp79eqlKkW/SbZnXvCO8i3W3VZOXhhOFydUXYpuL0DqsEyBZA4hwwwU/Wa2BGov+VzuJIFtjyVuKUXjXXwjJPtsH+oSJGEEDoT77lv5gM5ic5sBCXe7CZ1cIk5CJ0W3uDQGzexjM5xlorCIWo6wAtlpbf7LfDZ7xMxvKVfVh2tiIGmUTI77LLXHtQTJta1oj7eaLA6oEHEBcadc7bo/ZhxaYvMhcvha5ECCBHW6cmbZH3qFk5HFWT7o6f+y3HlcdMIasth0O5+9EB9MkfpOefMRCKYkwAJ05bBU2kCCAANRB8RJ5ei58+Llgra0XrJF6F2taHAk3FyRfSNUxXrS4O7oHrHvVbdwRzP0xe2XeinhgcpHI59R4LMWDdGKrQ42cDG4tMeSLV4ZjQZY1zjftb6SkKDjTeINjc8wF2OJ44AhwEwGyfXyQM8/SdNz9UXtEcgNAtldfjuIpVM2Ane4j/sLrmVODeD2CHDZxg9zsj5Lr4ebja6vX+jLPBL1bEqrYtCGEw5oJhwLXRkbHu37kMs5LcmntFD0YRaQusYUSkmIKorCiAOCVUqwqQI0xsldmhSGECYxW9bc1zuGhtyMXT3kuk6XQQS3URCjkTcGo+jjXZNh3UHTEjuv/SFxPCPDnOAGC3adAAgRac/yjcK8k5jWfEiynG1zUIBgMbkANVwc2XJN1J+G+EYpaFabwWkAHFMgnpIEJPibvH4zI2PeF1+H4WCXCNZJykTnfLkuPxlYGoGti2Ik9TYfdbOBN04lOdfICsZcf2sEHm4wT4ZIVWrALphxIAOZyjPxW6jAJbILQS42mbh0+qXwzc7mF0Sg3RZkATJJvHmT3ea2+sAHE3Em87e/NVHh4WS1dwyA3tlaYHvkh6QLYV1c6a+AF7Jnh/ipywwBrckA5E7nVIOzNjMD8dymG2nMlLYaOxSrNLS7EfG/Q7WTDHgC7tJA16rk0oJ7N41Fu4nX+U83LJpPPLrzCdWgs6nDcYYjMGM8u8pLiJZigzp2bxuhua4AS+ByFz338t03RYGQbmIN9RqPBc/Jwf/ACXxz/kUbxuIGxtb7ozHOiD7HJa+IUxiPyzFzYjPqiFhBAi0SYzI5fhc0vBscWk39/dOfNn6Z0tkLbJb5BxcjyFk29uEQTAAzEiNdEqsadCvF9qzrwfZGx5pcPewXGNo/UPqj/k38IlHjw9wLw3CdTbDrcxr5SnXtaHS3LS56+C0wnl47/ZBqOQRa8PEtII5eihEFMcVScXY2xYdob7X3CVqPkNI5+4XVwciOWNr0yzxuLNfNOyirEotBWchUAooAgQ5Rtcp3h62LQpChTyXRo4sjEcpn+EwQ1SpOAxRDbui0n6QO6QfBA4rj/Cc7TdZ4WlUL6oa/wDS3CD+nO48UzX+CdnHMAQZE2A3HXUbrz2f+rL9nQh/KiqxLgWkyDJ6AQc+4rz5aCXH7k+crrUThD7zLdzqIt4rktBdinU78o2HgtvA8ZTmAYdW5HwKunkt1ngOOwg5cllrpEx0XQSVlDMvfHXRBwnMmXGDl4Aefmil17eP480Nrbkk5+gER73Q/REA78vKPwrtr7hUCW5RylZosgAEzmTpcoAapVjmAIGmR77rf+pkAZHn10jRADloPHaxaa2jRDAfpvE4s8gJ3jQdJ8U2OIuRe2ZjLa64/C8SM8wNdrc0UFxAw2EzrJlF2hnRN9RuTPrKjav7XTHsdEuMoJDicyTlOlgnMIANuWo02PNYM/Dj1lKJdDK7SYJtaM5giIy70TianYvqPETAU+G8HjaS+IJ6WyROLow454REW0ztzlZeGlLJv4LMtqJzXWyHQmyaoNEXCHUEyDlraO6cvBCpVS0nTqu1S+TLZ1+Gd2TMmDE6nI++iWri7oOx7x/ELDeKBP7Tzi/csvrTIAzmTlmseLj9MzkvC2WS4JEbkrVBWtpTRyi5QKpuoEyJ0uDF09K4/CuM3dYe7hdQOBESht0NIFTa/HiBa0ZSSBInzXZqOc9jg13ZcLXF40uuW5wwYSLiwNzOW2X8JPhKP+3hPauYB+m8X8vd1w3x5zzNPVm1ZFGBr5hDahN8JAjI6n/1KWotgbCSfOc1pvD4uyD2Zv0H25GyDxlbswNxv1Ero8bC8MWmZ8kuz0AkF7yJiQB4D8rTtlKTCM+uUI7KWwzK1JaKmLOEAnZZwwJOSbfSiBaEN1MnMnp/VzmgBXEM/L7KG2eeuyI8gQAbztJ/CrCcz6eGvkkMxKy6nOeWy2G3MharUzI9PPPu80NAmZc1uEkx2RN+dgq+fUA7Ds9725T1WatIuhs2kEjeMh0R6TfBKrYXQxwtR4+p0crCTn76J9pLrnLw71z2sIy13Mro0Wm05qXX4FY3w7wKVQam48b27j4pZsh0Nyd+NkQtJsNATO4tbx9VqgwiHPLWtGptpEZ3y6rz+aDhkcUb4O42L8dbDA+qTG0az+EhWZqYk5DwT3xHjWQC105jXIwNt0g+rrsDE2z9F1uNJvGu3plyKpaLZU0/J9n0TLUg5v5/pFo1ua0lY9AUSwI39+KiAFZVKHop73UhEI691lujxBBsQBkbTJ9SsDvWoUWrGmdJ3EwBlcZmw/vklqnFOdbmNMovPp5pRzHuIk2GWn9lMU+EJzOef4SqTHaROIqhrAwTLrui/ZF4KCKJABMzcgf8jqd10KXAiZ1tfly5IzGAkuOlvBS6fkXYSo8K7U5pmpTAgCY1/tGc86QOZ0QjJyJdzyCf9hCYZmYInyGnei0aQzwmAIv19USu4gQ58RkGZ95QncLjuZMRn59Qo/of7MVKrNJkmIiJjbkgueQbM3Muda2Ztkug3huy4AZgi3MQFmjwwiCLNEnUTfyBBy2CH76Bz24yZLQAcoRq3DiIuNc4TfE0jYic4vAHksigZGwyECEotSWnYO0KBjRmYvF5mdYnNFoU2uuL5CIOnsI7KLiZI6Inyoi8GxHXROTpXaQLboUw43izgGm356p1ogSB9yt0aEd3d5QqMkkDIGJ5gAkbcjfMFUT5GOCe9/2JrHJtaMcQQBd3XpmfRZ4ikXFpJI7ILRtc38lhzGtHzHjEXGGNB2Ny46AfhLP4uo44jE5ADIDQLDw4zlk+pLZflaUaRkUmzpY+lpO5Ue8AT72V0qZAAJEme5BrusADec7ePvcLq+IymJm6E9jTYievoiRIsTF4QyZPv3CQGSDu7uc4eQNlSJgKiXUdsLCtSFIVhAitqkKwxAB6MErosYG5oHDcOBBOnimA65sI01tzTug9MvqGDCy2QAP5uborm7eJCtrRvPNIZlrPZVO2z3iwHhryWnrMIAHTAnL7x3KywxnnJUi4jUgHojxlyQBhgJcNQdOgJ70etTxR0jJCd7iyjK7gZJBjSCPOc1z+VgySl2iaMU4pUxqnQLS3fXpoY6rFfhosJJ02CrEKj5AIIERIyOtrHqm8RFjE2F9u5c25421dGioyOU7hakQDE5SchuUvxHAvpsBqOAGkSSf55LvPcMTZBIPZEc9+SH8XpBwDQL7A+Odik5yl6w6peHnH1uzikk5NnTnsicNxfy2xgx63cRfUmxlA+I0YeG6CNPHosOMLp8fjxeP7l6Z55GpaNVuIxOEjCBNpm52V449+iA6tyv3K2DVa8cFBdYlUne2GdUMfhKYpMxlYX9Pz/KLVfoNVlsDMhS+SJJt+PSdR+Shge+cei0XTfT1WHO9+iACAdVEMP9x/KidoB7gcNWS02Bi9j4I9egKYxOBLZi2fX7LyhYIGud0yeJcfqcTsCZEdCsS5j6+bLvo7O5wJa82M7iYPLPPu5rqDhmyvK8M8TPvuR/iHGl4uSRyMX3gZqUOZS2tieG3o9KQNhA1K5fxP4mWnDT5S/ODsBuuI/E4C5zsCfPxlEp0ozz1uq8nLbVR0Thgp7N1nvf8AU4nacusZBb4arUbZroBNhp3hUxs9VGtyOgWT6kk7s0dVR6SmDAmCY0Qq3Fta4MOZIy52BOy45+IFtMMbIM3PLO2yrgOFL3ROXac7WZt3/groPk21GC2ZVhq3I7VaPuiU3iFHhJcbiyaJvfyWputlK2PobrjLW5t4JSnUcAM/HL8rf+oMACIzJJ9QnYBmVdRNtRmO8I9Lid5dzEA8pBjneUrSbAAz6Aj1VOaD7+6qyYYZF9yJRk4+HWoV2m8OxNuG2v3g+XkqrUjUvmYk6W1A8vEpChPhce9l0uH+IgfUwj/GCL9YK5vI4cou4K0aMeVPUjj/AB2nFPFFwfwNtFyqzjFl1v8AyXty5mIgCAMrFtwZ0mVw/mSIuZzH2WzjRlHHTKsjTlaDALDydM9FmcrrOHx1K1MqJh3J98lIVgKilQFFU1UWhVnkgA/zQooI9lRO2LRzn5dyr8KKLim4O/Pu+yy7X/H8qKIAPR07lZ+6iiRNBHZjr9kXdUoofJP4A1fqXW+BZP6j0UUWvi/1EZ838h0Sr171Si6pjFEv8R06/lRRRl4Neifw/wD+yf8At913amnUK1EsfjHL0lH6VsKlFNkQXGfQ7ouFUzKiig/SXwUVGZK1EIRGZFDZn3D7qKIYfJG5n3sq08fUqKJDCsyHRRRRTIn/2Q=="/>
          <p:cNvSpPr>
            <a:spLocks noChangeAspect="1" noChangeArrowheads="1"/>
          </p:cNvSpPr>
          <p:nvPr/>
        </p:nvSpPr>
        <p:spPr bwMode="auto">
          <a:xfrm>
            <a:off x="155575" y="836712"/>
            <a:ext cx="4057650" cy="2736304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5363" y="5996002"/>
            <a:ext cx="993549" cy="774439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5943" y="6001231"/>
            <a:ext cx="760196" cy="760196"/>
          </a:xfrm>
          <a:prstGeom prst="rect">
            <a:avLst/>
          </a:prstGeom>
        </p:spPr>
      </p:pic>
      <p:sp>
        <p:nvSpPr>
          <p:cNvPr id="12" name="Segnaposto contenuto 2"/>
          <p:cNvSpPr txBox="1">
            <a:spLocks/>
          </p:cNvSpPr>
          <p:nvPr/>
        </p:nvSpPr>
        <p:spPr>
          <a:xfrm>
            <a:off x="2699792" y="932625"/>
            <a:ext cx="3760253" cy="480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2700" algn="ctr">
              <a:spcAft>
                <a:spcPts val="600"/>
              </a:spcAft>
              <a:buNone/>
            </a:pPr>
            <a:r>
              <a:rPr lang="en-GB" sz="2200" b="1" dirty="0" smtClean="0">
                <a:solidFill>
                  <a:srgbClr val="FF0000"/>
                </a:solidFill>
              </a:rPr>
              <a:t>KEY ACHIEVEMENTS</a:t>
            </a:r>
          </a:p>
        </p:txBody>
      </p:sp>
      <p:sp>
        <p:nvSpPr>
          <p:cNvPr id="14" name="Segnaposto contenuto 2"/>
          <p:cNvSpPr txBox="1">
            <a:spLocks/>
          </p:cNvSpPr>
          <p:nvPr/>
        </p:nvSpPr>
        <p:spPr>
          <a:xfrm>
            <a:off x="323528" y="1628800"/>
            <a:ext cx="8424936" cy="33843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600"/>
              </a:spcAft>
              <a:buNone/>
            </a:pPr>
            <a:endParaRPr lang="en-GB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</a:rPr>
              <a:t>National </a:t>
            </a: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</a:rPr>
              <a:t>Action Plan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</a:rPr>
              <a:t>Profile of IKB at the national level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</a:rPr>
              <a:t>Awareness on IKB by Authorities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</a:rPr>
              <a:t>Obstacles:</a:t>
            </a:r>
          </a:p>
          <a:p>
            <a:pPr marL="85725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</a:rPr>
              <a:t>Complexity deriving from the administrative/social(?) structure of the country</a:t>
            </a:r>
          </a:p>
          <a:p>
            <a:pPr marL="85725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</a:rPr>
              <a:t>Reluctance from some Authorities to get formally involved</a:t>
            </a:r>
          </a:p>
          <a:p>
            <a:pPr marL="85725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</a:rPr>
              <a:t>Hard positions against the NAP by some stakeholders</a:t>
            </a:r>
          </a:p>
          <a:p>
            <a:pPr marL="857250" lvl="1" indent="-457200">
              <a:spcAft>
                <a:spcPts val="600"/>
              </a:spcAft>
              <a:buFont typeface="+mj-lt"/>
              <a:buAutoNum type="arabicPeriod"/>
            </a:pPr>
            <a:endParaRPr lang="en-GB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857250" lvl="1" indent="-457200">
              <a:spcAft>
                <a:spcPts val="600"/>
              </a:spcAft>
              <a:buFont typeface="+mj-lt"/>
              <a:buAutoNum type="arabicPeriod"/>
            </a:pPr>
            <a:endParaRPr lang="en-GB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12700">
              <a:spcAft>
                <a:spcPts val="600"/>
              </a:spcAft>
              <a:buNone/>
            </a:pPr>
            <a:endParaRPr lang="en-GB" sz="2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970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8"/>
          <p:cNvGrpSpPr/>
          <p:nvPr/>
        </p:nvGrpSpPr>
        <p:grpSpPr>
          <a:xfrm>
            <a:off x="683568" y="5949280"/>
            <a:ext cx="7560840" cy="707901"/>
            <a:chOff x="683568" y="5949280"/>
            <a:chExt cx="7560840" cy="707901"/>
          </a:xfrm>
        </p:grpSpPr>
        <p:sp>
          <p:nvSpPr>
            <p:cNvPr id="4" name="Rectangle 1"/>
            <p:cNvSpPr>
              <a:spLocks noChangeArrowheads="1"/>
            </p:cNvSpPr>
            <p:nvPr/>
          </p:nvSpPr>
          <p:spPr bwMode="auto">
            <a:xfrm>
              <a:off x="2654292" y="6133961"/>
              <a:ext cx="370627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15D9B"/>
                  </a:solidFill>
                  <a:latin typeface="Calibri" pitchFamily="34" charset="0"/>
                </a:rPr>
                <a:t>Bern SFPS Network and CMS MIKT Joint Meeting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15D9B"/>
                  </a:solidFill>
                  <a:latin typeface="Calibri" pitchFamily="34" charset="0"/>
                </a:rPr>
                <a:t>Malta, 22-32 June 2017 </a:t>
              </a:r>
            </a:p>
          </p:txBody>
        </p:sp>
        <p:cxnSp>
          <p:nvCxnSpPr>
            <p:cNvPr id="8" name="Connettore 1 7"/>
            <p:cNvCxnSpPr/>
            <p:nvPr/>
          </p:nvCxnSpPr>
          <p:spPr>
            <a:xfrm>
              <a:off x="683568" y="5949280"/>
              <a:ext cx="756084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46" name="AutoShape 2" descr="data:image/jpeg;base64,/9j/4AAQSkZJRgABAQAAAQABAAD/2wCEAAkGBxMTEhUTExMWFhUWGBcXFxgYGBoWGhsYGBoXFxgXGBYaHSggGBolGxgYIjEiJSkrLi4uFx8zODMtNygtLisBCgoKDg0OGhAQGy0mICUtLS0vLy0tLS0rLS0tLS0tLS0tLS0tLS0tLS0tLS0tLS0tLS0tLS0tLS0tLS0tLS0tLf/AABEIAPEA0gMBIgACEQEDEQH/xAAbAAACAwEBAQAAAAAAAAAAAAADBAABAgUGB//EADkQAAEDAgQDBgUEAQQCAwAAAAEAAhEDIRIxQVEEYXEigZGhsfAFEzLB0UJS4fFyFCNiggbCMzSi/8QAGgEAAgMBAQAAAAAAAAAAAAAAAAECAwQFBv/EACoRAAICAgMAAQQABgMAAAAAAAABAhEDIQQSMUETIlFxFDIzYYGxI0JS/9oADAMBAAIRAxEAPwD5kXLdNu4I6rZbACxUqf2VUBqqUH5+VlKryRHPoi0eCe9pIFhuInkDN00gFi4k9ctkT5BsL301C6D+GPZa0yB2uUnQSY1S/HOedR0bpsCeibChV0giR7/pM0b3v4z90uykZiMWn1RciYlNCQLTiOeh6cjySAupTyEXPuSoWxGo16Zz73T3AcEWVofSJdhkMeLvnXDPahoeeUA7w/xppvdidSc0ZGAGAwYgiNpBiMu9K6A4jOAqkiG5ndrbf9iLbE2PemqHwx+KA1suuJcCBGnZkk7wIT1ZwdixC++szMg+Xes8NwTn62IcdCYGYiZ1Ue4CfxWl8p3ywWvIALi0HM3iTIIiPFI1aoABIsRppGWvu66/H8PiYP8AcbjGtgSDAAJMSIyJymFyKnAPH1MJGctOPPLKymmBQqtIyMz5brGK0+X8oRcRnY+CtplArAvpzkpTbAIPdmmmtHTzQ4RYGGRqiNchFFY3VDA2CPfNF+ZOSFFs1BAOfvVAGi+Ab/2l7k/aM8kxWjKOq1Uq27IA6XPimqBkpDQtH4WXOWWECTPVaImYttPmhtfAK16bDAorwKJDOeXGfqP28EdsE6xb3CEW3zC7DP8AxriCGyGtxtD2hzsEgzv9Nm6xolbYkqOcazWuBYCY3vr+3pummcY+sW02nA0kNziZm0gar0HAf+FlwLTWpGo8FrGgyB9OIuLsIBE5AzKBV+D/ACa+CA97XENa0BwFwZBJubOgRrnIRdIYrx/BsbRbALoIOO8gEvuL2bZo63NzC4skSJmYjmu5iItqdI/TcG22YQ/9JT+YwtaMOEnDJMvbfD2pP0kOzMgHmkpCsd4PgjU4cNa1rHwHYnQ2/wAwlt85LLDqFlvws0gKpdidTeC9szcQSMQkSOWIWWRWOGXON4nK+fh7yRqmFuHMmGn6oudBAv1G6XYdnR4KtBc1skjFgYTiNm2NmkiTJkZzprzOJe4ziZES2Ii4g4JE79/ij8D8SNJlQAgh8iLSCROIGSRBAvuEtTquwNB+lpc6OZsSTqchJUQAOrXF/piw1i/hOqZdiLWuJgS4E4gTJAOEMmA2D67JQO2zz9BHNG4SnGknb+UmLwsNJuTZthHlJi9vGFdEQcpJMW95JocG90AkBpzHTLqmq9MBkNAsL+IEjuCLGcuowguLnwACS4jFAF+sT65Lg8fVa8yxkAWmAMX/ACcBYdL9V6htLFcHC7Kdp+y858Ta8O+kMaP09nUTiIbYEzpkrIsVCbRKuINvMf2rpkbrbjKkBg09c1McaKitARmkBtpnkrIG3vxQ2DUDvyRA3ZMDDjlZWCGz76Kxc+o+6rDfKyQFmsC3KOZv5K6bxaDM6rI4dp1PO8IzmgCRFhogBc8YBaD5KKw1mwVKQiqD8LsVjBtr3xyXoDxFXiGAk43ScRBOTWggkf4g8uzZcfg+Ec5xLQXRoBJ5dLr0fw3hK1GkeInBILGdoNdDs5BGWGbG+VslF+EgbuDqUywky2NATAMESP0k3MHZN0eGpl7QQQXMnFi7LHkBwMjXOxtkluGrPdje5x7cEm1y2QJjkTfmUwy5MQBa3PvVbEM8TwDXVOyW4e1eYEOdi0uBJ80o5hxOAAwl0t6RayxxFNzJIDTIA292QuG4wzpplb3/AAhDbIOAJzMbIdfgniwyG2d/unmVJOKPZRK5jIouiK2cJzHBpcZgZ255eNky2i4C9pifsF08Ae0h7QRnF8xrZMUy0iIFsu7RGq0M5FCgCLyDpGVtE9SqACw0zGa25jcpIgyecaSt4Bhyg53UaGYfUgC4jKb76rI4y/ayOWp8BokqfEOqOLS0Nw8r3ysbeSaZTAyHfr4rdh4LmlKT0Uzz1pAW1X37Ag5XHmud8S+GEsfVEy2MUfS5oABInIgaSeUWB6fFtJY8DMtPovJl5IAkwMhNh3Kzk4oY1UV6LFJy22B7ve6sFU6Ab6q3thZKLi2kxsi07c9YQGFELkCCmqDyWXuyWGui6vH5+7bIA3VGswVlnEb+OSy6TIHvqFbKQycDPgkAZxjM20ICsvOv3j+EAPgiCY5o9sgUAIOde3qrTuEclFKxUNfDeKFKpMDDcOBGIHaehgyLxO8Lq13HCIcXYzILfoJP1DIQ7LVcGlTLn4WxcjtOsBvJ2uvZcaynR4dlIvJqU3h2EucAZAxPa2CCSQQbgiPGElomxeiGtYG5O3zEctz/AAkqwioRL4iQRfqCAnKVQESN5uPLoqPFhsNIDpmbWPVQEY+W6oGiTJmJn00RBwjKcSSTcQsM+IMpmwgiIzgHkgnjMdQuMgFw0GWsBLdj0aoPuZEeicpUC4Wyz7kEVGFpl0Z55cgIzJ8EbgeMayOdss/BDYJBG8OWi40tdALzNvJdDieJaTE6e/VL/wCmiJskvArYNlQfqBdMawVXzGnKQPHuRXFrZdOQIA5pPhw4mwm5npy3Q2AFzC14Iu0iO+ZkbptK8Nd73HFEjCDpbOE0u5w4yjjXYxZWnLRF5HiqOB7m7XHQ5L1yV4zgGVILsxtqNjyU+Rh+pHXoY59WeZrcL/tte6Zc6ACP0gTPj6hZe2w52LYuBoQu18fmGkDsiSfCMlyTTLiCBOKLDMH72myyTwpdq+KLVk2r+RSNeSLQMrLGGSMvwtBsDEPfVYS+iPbdQciAqDTp4KweUH34hAF0he4+6szplz1VuPvzWMZQBC4o0c0J7wtTqPROxEl/sD8KKfMURYxjh2wcxFjYX5Lu1+MZxPaaD8wwSC4neQ0GxE6Z8l5t1XOw5aRtkhiqQZGdkmrGerbiaB2TblA1I9ClHDEZghY+Hn5YL5OKo1swcmntAT+42PlumalQiSR2jYbjmoxi5S6oi2khWGj6jJFzyG0bx9kV1YWloB2B7j59Eo8AHCDLtdc4zO6fohjRpYXP5XVhxIdaZmlkd6Bl2x9/daNKbyUwaTXX9LI9Ow7QDgMjERbUfqGvuDkzcCS3DaLYZk/ROnXjMXRxXJH1HWUvxNB2IjDloOf2VU+DqkEgG2YmDvMLBsusfbVxCHOgRyPlojcHRggAyNxzuVx6zezZ1xmCIPWdUf4fxkX8R/CAH+OZhqTEYx5jfnB8kNEq1g8Q7I3B1B6/dLuc5v1C37hl37Lr8PkR6qEvTNmxu7QVUoougZynALz3E8C6k437BMg6g6e+S9Eg8VwzajcLhI9DuFCcL2O9UebrAHQ4tYjuN/EjLbYjdRcNJHLXlyV1WOo1C03G520TRDXXC5GWNSejbjdx2JtZfKRn75rL+HgzePMdR906Gcs72VukSWgXjv5SqSyhF3iNwsBhN0Ws0GdJv1j+wsYtrHVAgTyRaPFaZVjRFAlDeyNIlCEbnkFFXyTsPJRFAQx/aJ8qbgCDbPxnWy3RGKbwIJOR6AT1RKdMaCAANTc5lacGDvt+EJ5K0EpcVUwgNsAAJFhYRMqm03nN8dM/E+7I08grXRhhivDK5tmaFPD9Nj4335lNUabnGXO+w8DqgtTNJWqKIWxthO89yO1CwwPZWwN9ffcmA1w1AFjTiIcM4kyDOHFHNXSdsC1zdZBJH3EpOpWwseASA7C8xn/tnFbY69xVO+IYy10doNiNXZRrkc15/PBwyNM3wknFGeMl+JtpIB6wTP2SrOFMtODCTY8yMk+/hxUYHhzQ61m/uOh2QqtF7qbSM29qJ8T1VVEi6IcCQ4EEZ+9kzSqSY3y6RssNM5gm0HXvCCWAODR+qCD/AMhoev3SBhXcI5v0RhJ+kmI/xO3L+lTHSPsmqdSwNpOm26XqMIednXHUQD9l0+HyJOXSX+DPmxpK0UoooV0zML8ZwraghwB271yqnw75bSQHEDSR3mTER7C7atVzxRn6SjJx8POl4F8hvyVOdAM693eE98R+DU3AuBwRM37P8LkCmGdkVD3iWzyt91zMnHcHRrjlTQwx8593v3khcQ3Xymff8q2u3iYv+RyUYM5yKolBxdMmpKStAm0bkGQY0geZ+yHUaZkze86JssbOcjTlzWK1GYgXFs7d40KgOgGLn5BRT5R5qJ0IZa1xgfLYDeT39UyxkCFtUu7GCiYXKyKKKKZE2xspqlTI5d9vRa4RojTS26cZTkxPZ2Bgd51VObkY8S+70ljxyn4CD8ttPfeERhtJM7lR4bgDhoS2MyNVhokZSJ8FHBkc8fb17JTj1lRZLXOALcbRJIB1tF/FJ8Oxrye0cTWkuDQc5+lo2yFk62B79FKZNOSwC+Y0I1jYrNyeLLIu/wD2J48ii6+AdGKTcfav+kiZ1z5TmmTVmYENcMQadtR73VVwwky7Ge+IPQZ2PRKvLmvYA2RBvI7MDKNQVyk2a2jo0CAwEAGCGmT+m+qV4ujgeM9HArVHUZNc2OhnXlqg1MRNziwy0EC1tBZAmy6jXAtdNnSYPW90xxLHANcchfPe1vHySxk/uJtEXneyIyvIwESLz36clPHPpJS/BFq1RsrMrNN36TmPMaFbXooyUlaMLVOmUArUUTELU6L8Zc5/Zv2ItGV/XJc341wTrfLaQLkluLPbC31hdtDq0Q4QZ3sSPRVyxpxokpUzyVHgKjjEVJGsEAd7gPVF4Zxd1ynTw0XpWUmNEaXmSTnnmUhU+CUXGRLf8Sss+K60XRy72IPaR71VkmDllfy803X+HObcHEP/ANRz/ckXuudlhyYpQdMvjNSWjA6BRWrVZIcKiipegOaRaaLrKJTCAGCHWuAL2v4pylUb8u36TlBBvzy8ISjC2Y+oi50AAyvAGa3TElwEAZ3MWt5+a4vPX/Lf5NvHf20EZS/2i7QuCLSsCgPrktYz9ov4rV4zW/hRccSKczTkZdWDbm97c+SJdzTIImLT7jdIvdEHQCeZLjA/HeitnITuRmOg9haKsrH+FJp//G6I0zHeNO6Fl9SS08j3Gb+aA15FzFtBKI2CZ12MwsnJ4imrgqZbjytaYenBDouDLfOI97oT6eEFoO5jcif4Ce4d1gbX0tNs/P0S/FQT2ByK5DVOmafUY4RxIJbMATqD5eq3/qu2HPBsCII7xI8UGjxHy3ThEDQ5FafxReYgNJgZi82GfL3ZRGZrk1TLREZcjyVUapnC4Q7yMahZ+e5z5ObcIByMNEN6mAnazQ4AVB2swcj4ha+NyXidfBXkxqX7BKlh/D1W2BaZyBz8ZSlTiagMEssDNsthciV0v4zF+TP9KQ8VT0Ph6kgEnObRBt9kR4V8MkZx7R8K2nF0xJ7N/ZWDSRpUUqQNmaUjUrXGcFjFrFW0JlhSlCMlTBSaZ593B1Z+gnvCteilRZv4PGW/WkcFZKtyorWUlhEaEOU5wvDYh98vMIEboUepG04b9RmjChJzyvGp79eqlKkW/SbZnXvCO8i3W3VZOXhhOFydUXYpuL0DqsEyBZA4hwwwU/Wa2BGov+VzuJIFtjyVuKUXjXXwjJPtsH+oSJGEEDoT77lv5gM5ic5sBCXe7CZ1cIk5CJ0W3uDQGzexjM5xlorCIWo6wAtlpbf7LfDZ7xMxvKVfVh2tiIGmUTI77LLXHtQTJta1oj7eaLA6oEHEBcadc7bo/ZhxaYvMhcvha5ECCBHW6cmbZH3qFk5HFWT7o6f+y3HlcdMIasth0O5+9EB9MkfpOefMRCKYkwAJ05bBU2kCCAANRB8RJ5ei58+Llgra0XrJF6F2taHAk3FyRfSNUxXrS4O7oHrHvVbdwRzP0xe2XeinhgcpHI59R4LMWDdGKrQ42cDG4tMeSLV4ZjQZY1zjftb6SkKDjTeINjc8wF2OJ44AhwEwGyfXyQM8/SdNz9UXtEcgNAtldfjuIpVM2Ane4j/sLrmVODeD2CHDZxg9zsj5Lr4ebja6vX+jLPBL1bEqrYtCGEw5oJhwLXRkbHu37kMs5LcmntFD0YRaQusYUSkmIKorCiAOCVUqwqQI0xsldmhSGECYxW9bc1zuGhtyMXT3kuk6XQQS3URCjkTcGo+jjXZNh3UHTEjuv/SFxPCPDnOAGC3adAAgRac/yjcK8k5jWfEiynG1zUIBgMbkANVwc2XJN1J+G+EYpaFabwWkAHFMgnpIEJPibvH4zI2PeF1+H4WCXCNZJykTnfLkuPxlYGoGti2Ik9TYfdbOBN04lOdfICsZcf2sEHm4wT4ZIVWrALphxIAOZyjPxW6jAJbILQS42mbh0+qXwzc7mF0Sg3RZkATJJvHmT3ea2+sAHE3Em87e/NVHh4WS1dwyA3tlaYHvkh6QLYV1c6a+AF7Jnh/ipywwBrckA5E7nVIOzNjMD8dymG2nMlLYaOxSrNLS7EfG/Q7WTDHgC7tJA16rk0oJ7N41Fu4nX+U83LJpPPLrzCdWgs6nDcYYjMGM8u8pLiJZigzp2bxuhua4AS+ByFz338t03RYGQbmIN9RqPBc/Jwf/ACXxz/kUbxuIGxtb7ozHOiD7HJa+IUxiPyzFzYjPqiFhBAi0SYzI5fhc0vBscWk39/dOfNn6Z0tkLbJb5BxcjyFk29uEQTAAzEiNdEqsadCvF9qzrwfZGx5pcPewXGNo/UPqj/k38IlHjw9wLw3CdTbDrcxr5SnXtaHS3LS56+C0wnl47/ZBqOQRa8PEtII5eihEFMcVScXY2xYdob7X3CVqPkNI5+4XVwciOWNr0yzxuLNfNOyirEotBWchUAooAgQ5Rtcp3h62LQpChTyXRo4sjEcpn+EwQ1SpOAxRDbui0n6QO6QfBA4rj/Cc7TdZ4WlUL6oa/wDS3CD+nO48UzX+CdnHMAQZE2A3HXUbrz2f+rL9nQh/KiqxLgWkyDJ6AQc+4rz5aCXH7k+crrUThD7zLdzqIt4rktBdinU78o2HgtvA8ZTmAYdW5HwKunkt1ngOOwg5cllrpEx0XQSVlDMvfHXRBwnMmXGDl4Aefmil17eP480Nrbkk5+gER73Q/REA78vKPwrtr7hUCW5RylZosgAEzmTpcoAapVjmAIGmR77rf+pkAZHn10jRADloPHaxaa2jRDAfpvE4s8gJ3jQdJ8U2OIuRe2ZjLa64/C8SM8wNdrc0UFxAw2EzrJlF2hnRN9RuTPrKjav7XTHsdEuMoJDicyTlOlgnMIANuWo02PNYM/Dj1lKJdDK7SYJtaM5giIy70TianYvqPETAU+G8HjaS+IJ6WyROLow454REW0ztzlZeGlLJv4LMtqJzXWyHQmyaoNEXCHUEyDlraO6cvBCpVS0nTqu1S+TLZ1+Gd2TMmDE6nI++iWri7oOx7x/ELDeKBP7Tzi/csvrTIAzmTlmseLj9MzkvC2WS4JEbkrVBWtpTRyi5QKpuoEyJ0uDF09K4/CuM3dYe7hdQOBESht0NIFTa/HiBa0ZSSBInzXZqOc9jg13ZcLXF40uuW5wwYSLiwNzOW2X8JPhKP+3hPauYB+m8X8vd1w3x5zzNPVm1ZFGBr5hDahN8JAjI6n/1KWotgbCSfOc1pvD4uyD2Zv0H25GyDxlbswNxv1Ero8bC8MWmZ8kuz0AkF7yJiQB4D8rTtlKTCM+uUI7KWwzK1JaKmLOEAnZZwwJOSbfSiBaEN1MnMnp/VzmgBXEM/L7KG2eeuyI8gQAbztJ/CrCcz6eGvkkMxKy6nOeWy2G3MharUzI9PPPu80NAmZc1uEkx2RN+dgq+fUA7Ds9725T1WatIuhs2kEjeMh0R6TfBKrYXQxwtR4+p0crCTn76J9pLrnLw71z2sIy13Mro0Wm05qXX4FY3w7wKVQam48b27j4pZsh0Nyd+NkQtJsNATO4tbx9VqgwiHPLWtGptpEZ3y6rz+aDhkcUb4O42L8dbDA+qTG0az+EhWZqYk5DwT3xHjWQC105jXIwNt0g+rrsDE2z9F1uNJvGu3plyKpaLZU0/J9n0TLUg5v5/pFo1ua0lY9AUSwI39+KiAFZVKHop73UhEI691lujxBBsQBkbTJ9SsDvWoUWrGmdJ3EwBlcZmw/vklqnFOdbmNMovPp5pRzHuIk2GWn9lMU+EJzOef4SqTHaROIqhrAwTLrui/ZF4KCKJABMzcgf8jqd10KXAiZ1tfly5IzGAkuOlvBS6fkXYSo8K7U5pmpTAgCY1/tGc86QOZ0QjJyJdzyCf9hCYZmYInyGnei0aQzwmAIv19USu4gQ58RkGZ95QncLjuZMRn59Qo/of7MVKrNJkmIiJjbkgueQbM3Muda2Ztkug3huy4AZgi3MQFmjwwiCLNEnUTfyBBy2CH76Bz24yZLQAcoRq3DiIuNc4TfE0jYic4vAHksigZGwyECEotSWnYO0KBjRmYvF5mdYnNFoU2uuL5CIOnsI7KLiZI6Inyoi8GxHXROTpXaQLboUw43izgGm356p1ogSB9yt0aEd3d5QqMkkDIGJ5gAkbcjfMFUT5GOCe9/2JrHJtaMcQQBd3XpmfRZ4ikXFpJI7ILRtc38lhzGtHzHjEXGGNB2Ny46AfhLP4uo44jE5ADIDQLDw4zlk+pLZflaUaRkUmzpY+lpO5Ue8AT72V0qZAAJEme5BrusADec7ePvcLq+IymJm6E9jTYievoiRIsTF4QyZPv3CQGSDu7uc4eQNlSJgKiXUdsLCtSFIVhAitqkKwxAB6MErosYG5oHDcOBBOnimA65sI01tzTug9MvqGDCy2QAP5uborm7eJCtrRvPNIZlrPZVO2z3iwHhryWnrMIAHTAnL7x3KywxnnJUi4jUgHojxlyQBhgJcNQdOgJ70etTxR0jJCd7iyjK7gZJBjSCPOc1z+VgySl2iaMU4pUxqnQLS3fXpoY6rFfhosJJ02CrEKj5AIIERIyOtrHqm8RFjE2F9u5c25421dGioyOU7hakQDE5SchuUvxHAvpsBqOAGkSSf55LvPcMTZBIPZEc9+SH8XpBwDQL7A+Odik5yl6w6peHnH1uzikk5NnTnsicNxfy2xgx63cRfUmxlA+I0YeG6CNPHosOMLp8fjxeP7l6Z55GpaNVuIxOEjCBNpm52V449+iA6tyv3K2DVa8cFBdYlUne2GdUMfhKYpMxlYX9Pz/KLVfoNVlsDMhS+SJJt+PSdR+Shge+cei0XTfT1WHO9+iACAdVEMP9x/KidoB7gcNWS02Bi9j4I9egKYxOBLZi2fX7LyhYIGud0yeJcfqcTsCZEdCsS5j6+bLvo7O5wJa82M7iYPLPPu5rqDhmyvK8M8TPvuR/iHGl4uSRyMX3gZqUOZS2tieG3o9KQNhA1K5fxP4mWnDT5S/ODsBuuI/E4C5zsCfPxlEp0ozz1uq8nLbVR0Thgp7N1nvf8AU4nacusZBb4arUbZroBNhp3hUxs9VGtyOgWT6kk7s0dVR6SmDAmCY0Qq3Fta4MOZIy52BOy45+IFtMMbIM3PLO2yrgOFL3ROXac7WZt3/groPk21GC2ZVhq3I7VaPuiU3iFHhJcbiyaJvfyWputlK2PobrjLW5t4JSnUcAM/HL8rf+oMACIzJJ9QnYBmVdRNtRmO8I9Lid5dzEA8pBjneUrSbAAz6Aj1VOaD7+6qyYYZF9yJRk4+HWoV2m8OxNuG2v3g+XkqrUjUvmYk6W1A8vEpChPhce9l0uH+IgfUwj/GCL9YK5vI4cou4K0aMeVPUjj/AB2nFPFFwfwNtFyqzjFl1v8AyXty5mIgCAMrFtwZ0mVw/mSIuZzH2WzjRlHHTKsjTlaDALDydM9FmcrrOHx1K1MqJh3J98lIVgKilQFFU1UWhVnkgA/zQooI9lRO2LRzn5dyr8KKLim4O/Pu+yy7X/H8qKIAPR07lZ+6iiRNBHZjr9kXdUoofJP4A1fqXW+BZP6j0UUWvi/1EZ838h0Sr171Si6pjFEv8R06/lRRRl4Neifw/wD+yf8At913amnUK1EsfjHL0lH6VsKlFNkQXGfQ7ouFUzKiig/SXwUVGZK1EIRGZFDZn3D7qKIYfJG5n3sq08fUqKJDCsyHRRRRTIn/2Q=="/>
          <p:cNvSpPr>
            <a:spLocks noChangeAspect="1" noChangeArrowheads="1"/>
          </p:cNvSpPr>
          <p:nvPr/>
        </p:nvSpPr>
        <p:spPr bwMode="auto">
          <a:xfrm>
            <a:off x="155575" y="836712"/>
            <a:ext cx="4057650" cy="2736304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5363" y="5996002"/>
            <a:ext cx="993549" cy="774439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5943" y="6001231"/>
            <a:ext cx="760196" cy="760196"/>
          </a:xfrm>
          <a:prstGeom prst="rect">
            <a:avLst/>
          </a:prstGeom>
        </p:spPr>
      </p:pic>
      <p:sp>
        <p:nvSpPr>
          <p:cNvPr id="12" name="Segnaposto contenuto 2"/>
          <p:cNvSpPr txBox="1">
            <a:spLocks/>
          </p:cNvSpPr>
          <p:nvPr/>
        </p:nvSpPr>
        <p:spPr>
          <a:xfrm>
            <a:off x="2699792" y="932625"/>
            <a:ext cx="3760253" cy="480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2700" algn="ctr">
              <a:spcAft>
                <a:spcPts val="600"/>
              </a:spcAft>
              <a:buNone/>
            </a:pPr>
            <a:r>
              <a:rPr lang="en-GB" sz="2200" b="1" dirty="0" smtClean="0">
                <a:solidFill>
                  <a:srgbClr val="FF0000"/>
                </a:solidFill>
              </a:rPr>
              <a:t>OBSTACLES</a:t>
            </a:r>
          </a:p>
        </p:txBody>
      </p:sp>
      <p:sp>
        <p:nvSpPr>
          <p:cNvPr id="14" name="Segnaposto contenuto 2"/>
          <p:cNvSpPr txBox="1">
            <a:spLocks/>
          </p:cNvSpPr>
          <p:nvPr/>
        </p:nvSpPr>
        <p:spPr>
          <a:xfrm>
            <a:off x="323528" y="1628800"/>
            <a:ext cx="7992888" cy="3384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600"/>
              </a:spcAft>
              <a:buNone/>
            </a:pPr>
            <a:endParaRPr lang="en-GB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</a:rPr>
              <a:t>Complexity </a:t>
            </a: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</a:rPr>
              <a:t>deriving from the administrative/social(?) structure of the country</a:t>
            </a:r>
          </a:p>
          <a:p>
            <a:pPr marL="4572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</a:rPr>
              <a:t>Reluctance from some Authorities to get formally involved</a:t>
            </a:r>
          </a:p>
          <a:p>
            <a:pPr marL="4572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</a:rPr>
              <a:t>Hard positions against the NAP by some stakeholders</a:t>
            </a:r>
          </a:p>
          <a:p>
            <a:pPr marL="857250" lvl="1" indent="-457200">
              <a:spcAft>
                <a:spcPts val="600"/>
              </a:spcAft>
              <a:buFont typeface="+mj-lt"/>
              <a:buAutoNum type="arabicPeriod"/>
            </a:pPr>
            <a:endParaRPr lang="en-GB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857250" lvl="1" indent="-457200">
              <a:spcAft>
                <a:spcPts val="600"/>
              </a:spcAft>
              <a:buFont typeface="+mj-lt"/>
              <a:buAutoNum type="arabicPeriod"/>
            </a:pPr>
            <a:endParaRPr lang="en-GB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12700">
              <a:spcAft>
                <a:spcPts val="600"/>
              </a:spcAft>
              <a:buNone/>
            </a:pPr>
            <a:endParaRPr lang="en-GB" sz="2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970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8"/>
          <p:cNvGrpSpPr/>
          <p:nvPr/>
        </p:nvGrpSpPr>
        <p:grpSpPr>
          <a:xfrm>
            <a:off x="683568" y="5949280"/>
            <a:ext cx="7560840" cy="707901"/>
            <a:chOff x="683568" y="5949280"/>
            <a:chExt cx="7560840" cy="707901"/>
          </a:xfrm>
        </p:grpSpPr>
        <p:sp>
          <p:nvSpPr>
            <p:cNvPr id="4" name="Rectangle 1"/>
            <p:cNvSpPr>
              <a:spLocks noChangeArrowheads="1"/>
            </p:cNvSpPr>
            <p:nvPr/>
          </p:nvSpPr>
          <p:spPr bwMode="auto">
            <a:xfrm>
              <a:off x="2654292" y="6133961"/>
              <a:ext cx="370627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15D9B"/>
                  </a:solidFill>
                  <a:latin typeface="Calibri" pitchFamily="34" charset="0"/>
                </a:rPr>
                <a:t>Bern SFPS Network and CMS MIKT Joint Meeting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15D9B"/>
                  </a:solidFill>
                  <a:latin typeface="Calibri" pitchFamily="34" charset="0"/>
                </a:rPr>
                <a:t>Malta, 22-32 June 2017 </a:t>
              </a:r>
            </a:p>
          </p:txBody>
        </p:sp>
        <p:cxnSp>
          <p:nvCxnSpPr>
            <p:cNvPr id="8" name="Connettore 1 7"/>
            <p:cNvCxnSpPr/>
            <p:nvPr/>
          </p:nvCxnSpPr>
          <p:spPr>
            <a:xfrm>
              <a:off x="683568" y="5949280"/>
              <a:ext cx="756084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46" name="AutoShape 2" descr="data:image/jpeg;base64,/9j/4AAQSkZJRgABAQAAAQABAAD/2wCEAAkGBxMTEhUTExMWFhUWGBcXFxgYGBoWGhsYGBoXFxgXGBYaHSggGBolGxgYIjEiJSkrLi4uFx8zODMtNygtLisBCgoKDg0OGhAQGy0mICUtLS0vLy0tLS0rLS0tLS0tLS0tLS0tLS0tLS0tLS0tLS0tLS0tLS0tLS0tLS0tLS0tLf/AABEIAPEA0gMBIgACEQEDEQH/xAAbAAACAwEBAQAAAAAAAAAAAAADBAABAgUGB//EADkQAAEDAgQDBgUEAQQCAwAAAAEAAhEDIRIxQVEEYXEigZGhsfAFEzLB0UJS4fFyFCNiggbCMzSi/8QAGgEAAgMBAQAAAAAAAAAAAAAAAAECAwQFBv/EACoRAAICAgMAAQQABgMAAAAAAAABAhEDIQQSMUETIlFxFDIzYYGxI0JS/9oADAMBAAIRAxEAPwD5kXLdNu4I6rZbACxUqf2VUBqqUH5+VlKryRHPoi0eCe9pIFhuInkDN00gFi4k9ctkT5BsL301C6D+GPZa0yB2uUnQSY1S/HOedR0bpsCeibChV0giR7/pM0b3v4z90uykZiMWn1RciYlNCQLTiOeh6cjySAupTyEXPuSoWxGo16Zz73T3AcEWVofSJdhkMeLvnXDPahoeeUA7w/xppvdidSc0ZGAGAwYgiNpBiMu9K6A4jOAqkiG5ndrbf9iLbE2PemqHwx+KA1suuJcCBGnZkk7wIT1ZwdixC++szMg+Xes8NwTn62IcdCYGYiZ1Ue4CfxWl8p3ywWvIALi0HM3iTIIiPFI1aoABIsRppGWvu66/H8PiYP8AcbjGtgSDAAJMSIyJymFyKnAPH1MJGctOPPLKymmBQqtIyMz5brGK0+X8oRcRnY+CtplArAvpzkpTbAIPdmmmtHTzQ4RYGGRqiNchFFY3VDA2CPfNF+ZOSFFs1BAOfvVAGi+Ab/2l7k/aM8kxWjKOq1Uq27IA6XPimqBkpDQtH4WXOWWECTPVaImYttPmhtfAK16bDAorwKJDOeXGfqP28EdsE6xb3CEW3zC7DP8AxriCGyGtxtD2hzsEgzv9Nm6xolbYkqOcazWuBYCY3vr+3pummcY+sW02nA0kNziZm0gar0HAf+FlwLTWpGo8FrGgyB9OIuLsIBE5AzKBV+D/ACa+CA97XENa0BwFwZBJubOgRrnIRdIYrx/BsbRbALoIOO8gEvuL2bZo63NzC4skSJmYjmu5iItqdI/TcG22YQ/9JT+YwtaMOEnDJMvbfD2pP0kOzMgHmkpCsd4PgjU4cNa1rHwHYnQ2/wAwlt85LLDqFlvws0gKpdidTeC9szcQSMQkSOWIWWRWOGXON4nK+fh7yRqmFuHMmGn6oudBAv1G6XYdnR4KtBc1skjFgYTiNm2NmkiTJkZzprzOJe4ziZES2Ii4g4JE79/ij8D8SNJlQAgh8iLSCROIGSRBAvuEtTquwNB+lpc6OZsSTqchJUQAOrXF/piw1i/hOqZdiLWuJgS4E4gTJAOEMmA2D67JQO2zz9BHNG4SnGknb+UmLwsNJuTZthHlJi9vGFdEQcpJMW95JocG90AkBpzHTLqmq9MBkNAsL+IEjuCLGcuowguLnwACS4jFAF+sT65Lg8fVa8yxkAWmAMX/ACcBYdL9V6htLFcHC7Kdp+y858Ta8O+kMaP09nUTiIbYEzpkrIsVCbRKuINvMf2rpkbrbjKkBg09c1McaKitARmkBtpnkrIG3vxQ2DUDvyRA3ZMDDjlZWCGz76Kxc+o+6rDfKyQFmsC3KOZv5K6bxaDM6rI4dp1PO8IzmgCRFhogBc8YBaD5KKw1mwVKQiqD8LsVjBtr3xyXoDxFXiGAk43ScRBOTWggkf4g8uzZcfg+Ec5xLQXRoBJ5dLr0fw3hK1GkeInBILGdoNdDs5BGWGbG+VslF+EgbuDqUywky2NATAMESP0k3MHZN0eGpl7QQQXMnFi7LHkBwMjXOxtkluGrPdje5x7cEm1y2QJjkTfmUwy5MQBa3PvVbEM8TwDXVOyW4e1eYEOdi0uBJ80o5hxOAAwl0t6RayxxFNzJIDTIA292QuG4wzpplb3/AAhDbIOAJzMbIdfgniwyG2d/unmVJOKPZRK5jIouiK2cJzHBpcZgZ255eNky2i4C9pifsF08Ae0h7QRnF8xrZMUy0iIFsu7RGq0M5FCgCLyDpGVtE9SqACw0zGa25jcpIgyecaSt4Bhyg53UaGYfUgC4jKb76rI4y/ayOWp8BokqfEOqOLS0Nw8r3ysbeSaZTAyHfr4rdh4LmlKT0Uzz1pAW1X37Ag5XHmud8S+GEsfVEy2MUfS5oABInIgaSeUWB6fFtJY8DMtPovJl5IAkwMhNh3Kzk4oY1UV6LFJy22B7ve6sFU6Ab6q3thZKLi2kxsi07c9YQGFELkCCmqDyWXuyWGui6vH5+7bIA3VGswVlnEb+OSy6TIHvqFbKQycDPgkAZxjM20ICsvOv3j+EAPgiCY5o9sgUAIOde3qrTuEclFKxUNfDeKFKpMDDcOBGIHaehgyLxO8Lq13HCIcXYzILfoJP1DIQ7LVcGlTLn4WxcjtOsBvJ2uvZcaynR4dlIvJqU3h2EucAZAxPa2CCSQQbgiPGElomxeiGtYG5O3zEctz/AAkqwioRL4iQRfqCAnKVQESN5uPLoqPFhsNIDpmbWPVQEY+W6oGiTJmJn00RBwjKcSSTcQsM+IMpmwgiIzgHkgnjMdQuMgFw0GWsBLdj0aoPuZEeicpUC4Wyz7kEVGFpl0Z55cgIzJ8EbgeMayOdss/BDYJBG8OWi40tdALzNvJdDieJaTE6e/VL/wCmiJskvArYNlQfqBdMawVXzGnKQPHuRXFrZdOQIA5pPhw4mwm5npy3Q2AFzC14Iu0iO+ZkbptK8Nd73HFEjCDpbOE0u5w4yjjXYxZWnLRF5HiqOB7m7XHQ5L1yV4zgGVILsxtqNjyU+Rh+pHXoY59WeZrcL/tte6Zc6ACP0gTPj6hZe2w52LYuBoQu18fmGkDsiSfCMlyTTLiCBOKLDMH72myyTwpdq+KLVk2r+RSNeSLQMrLGGSMvwtBsDEPfVYS+iPbdQciAqDTp4KweUH34hAF0he4+6szplz1VuPvzWMZQBC4o0c0J7wtTqPROxEl/sD8KKfMURYxjh2wcxFjYX5Lu1+MZxPaaD8wwSC4neQ0GxE6Z8l5t1XOw5aRtkhiqQZGdkmrGerbiaB2TblA1I9ClHDEZghY+Hn5YL5OKo1swcmntAT+42PlumalQiSR2jYbjmoxi5S6oi2khWGj6jJFzyG0bx9kV1YWloB2B7j59Eo8AHCDLtdc4zO6fohjRpYXP5XVhxIdaZmlkd6Bl2x9/daNKbyUwaTXX9LI9Ow7QDgMjERbUfqGvuDkzcCS3DaLYZk/ROnXjMXRxXJH1HWUvxNB2IjDloOf2VU+DqkEgG2YmDvMLBsusfbVxCHOgRyPlojcHRggAyNxzuVx6zezZ1xmCIPWdUf4fxkX8R/CAH+OZhqTEYx5jfnB8kNEq1g8Q7I3B1B6/dLuc5v1C37hl37Lr8PkR6qEvTNmxu7QVUoougZynALz3E8C6k437BMg6g6e+S9Eg8VwzajcLhI9DuFCcL2O9UebrAHQ4tYjuN/EjLbYjdRcNJHLXlyV1WOo1C03G520TRDXXC5GWNSejbjdx2JtZfKRn75rL+HgzePMdR906Gcs72VukSWgXjv5SqSyhF3iNwsBhN0Ws0GdJv1j+wsYtrHVAgTyRaPFaZVjRFAlDeyNIlCEbnkFFXyTsPJRFAQx/aJ8qbgCDbPxnWy3RGKbwIJOR6AT1RKdMaCAANTc5lacGDvt+EJ5K0EpcVUwgNsAAJFhYRMqm03nN8dM/E+7I08grXRhhivDK5tmaFPD9Nj4335lNUabnGXO+w8DqgtTNJWqKIWxthO89yO1CwwPZWwN9ffcmA1w1AFjTiIcM4kyDOHFHNXSdsC1zdZBJH3EpOpWwseASA7C8xn/tnFbY69xVO+IYy10doNiNXZRrkc15/PBwyNM3wknFGeMl+JtpIB6wTP2SrOFMtODCTY8yMk+/hxUYHhzQ61m/uOh2QqtF7qbSM29qJ8T1VVEi6IcCQ4EEZ+9kzSqSY3y6RssNM5gm0HXvCCWAODR+qCD/AMhoev3SBhXcI5v0RhJ+kmI/xO3L+lTHSPsmqdSwNpOm26XqMIednXHUQD9l0+HyJOXSX+DPmxpK0UoooV0zML8ZwraghwB271yqnw75bSQHEDSR3mTER7C7atVzxRn6SjJx8POl4F8hvyVOdAM693eE98R+DU3AuBwRM37P8LkCmGdkVD3iWzyt91zMnHcHRrjlTQwx8593v3khcQ3Xymff8q2u3iYv+RyUYM5yKolBxdMmpKStAm0bkGQY0geZ+yHUaZkze86JssbOcjTlzWK1GYgXFs7d40KgOgGLn5BRT5R5qJ0IZa1xgfLYDeT39UyxkCFtUu7GCiYXKyKKKKZE2xspqlTI5d9vRa4RojTS26cZTkxPZ2Bgd51VObkY8S+70ljxyn4CD8ttPfeERhtJM7lR4bgDhoS2MyNVhokZSJ8FHBkc8fb17JTj1lRZLXOALcbRJIB1tF/FJ8Oxrye0cTWkuDQc5+lo2yFk62B79FKZNOSwC+Y0I1jYrNyeLLIu/wD2J48ii6+AdGKTcfav+kiZ1z5TmmTVmYENcMQadtR73VVwwky7Ge+IPQZ2PRKvLmvYA2RBvI7MDKNQVyk2a2jo0CAwEAGCGmT+m+qV4ujgeM9HArVHUZNc2OhnXlqg1MRNziwy0EC1tBZAmy6jXAtdNnSYPW90xxLHANcchfPe1vHySxk/uJtEXneyIyvIwESLz36clPHPpJS/BFq1RsrMrNN36TmPMaFbXooyUlaMLVOmUArUUTELU6L8Zc5/Zv2ItGV/XJc341wTrfLaQLkluLPbC31hdtDq0Q4QZ3sSPRVyxpxokpUzyVHgKjjEVJGsEAd7gPVF4Zxd1ynTw0XpWUmNEaXmSTnnmUhU+CUXGRLf8Sss+K60XRy72IPaR71VkmDllfy803X+HObcHEP/ANRz/ckXuudlhyYpQdMvjNSWjA6BRWrVZIcKiipegOaRaaLrKJTCAGCHWuAL2v4pylUb8u36TlBBvzy8ISjC2Y+oi50AAyvAGa3TElwEAZ3MWt5+a4vPX/Lf5NvHf20EZS/2i7QuCLSsCgPrktYz9ov4rV4zW/hRccSKczTkZdWDbm97c+SJdzTIImLT7jdIvdEHQCeZLjA/HeitnITuRmOg9haKsrH+FJp//G6I0zHeNO6Fl9SS08j3Gb+aA15FzFtBKI2CZ12MwsnJ4imrgqZbjytaYenBDouDLfOI97oT6eEFoO5jcif4Ce4d1gbX0tNs/P0S/FQT2ByK5DVOmafUY4RxIJbMATqD5eq3/qu2HPBsCII7xI8UGjxHy3ThEDQ5FafxReYgNJgZi82GfL3ZRGZrk1TLREZcjyVUapnC4Q7yMahZ+e5z5ObcIByMNEN6mAnazQ4AVB2swcj4ha+NyXidfBXkxqX7BKlh/D1W2BaZyBz8ZSlTiagMEssDNsthciV0v4zF+TP9KQ8VT0Ph6kgEnObRBt9kR4V8MkZx7R8K2nF0xJ7N/ZWDSRpUUqQNmaUjUrXGcFjFrFW0JlhSlCMlTBSaZ593B1Z+gnvCteilRZv4PGW/WkcFZKtyorWUlhEaEOU5wvDYh98vMIEboUepG04b9RmjChJzyvGp79eqlKkW/SbZnXvCO8i3W3VZOXhhOFydUXYpuL0DqsEyBZA4hwwwU/Wa2BGov+VzuJIFtjyVuKUXjXXwjJPtsH+oSJGEEDoT77lv5gM5ic5sBCXe7CZ1cIk5CJ0W3uDQGzexjM5xlorCIWo6wAtlpbf7LfDZ7xMxvKVfVh2tiIGmUTI77LLXHtQTJta1oj7eaLA6oEHEBcadc7bo/ZhxaYvMhcvha5ECCBHW6cmbZH3qFk5HFWT7o6f+y3HlcdMIasth0O5+9EB9MkfpOefMRCKYkwAJ05bBU2kCCAANRB8RJ5ei58+Llgra0XrJF6F2taHAk3FyRfSNUxXrS4O7oHrHvVbdwRzP0xe2XeinhgcpHI59R4LMWDdGKrQ42cDG4tMeSLV4ZjQZY1zjftb6SkKDjTeINjc8wF2OJ44AhwEwGyfXyQM8/SdNz9UXtEcgNAtldfjuIpVM2Ane4j/sLrmVODeD2CHDZxg9zsj5Lr4ebja6vX+jLPBL1bEqrYtCGEw5oJhwLXRkbHu37kMs5LcmntFD0YRaQusYUSkmIKorCiAOCVUqwqQI0xsldmhSGECYxW9bc1zuGhtyMXT3kuk6XQQS3URCjkTcGo+jjXZNh3UHTEjuv/SFxPCPDnOAGC3adAAgRac/yjcK8k5jWfEiynG1zUIBgMbkANVwc2XJN1J+G+EYpaFabwWkAHFMgnpIEJPibvH4zI2PeF1+H4WCXCNZJykTnfLkuPxlYGoGti2Ik9TYfdbOBN04lOdfICsZcf2sEHm4wT4ZIVWrALphxIAOZyjPxW6jAJbILQS42mbh0+qXwzc7mF0Sg3RZkATJJvHmT3ea2+sAHE3Em87e/NVHh4WS1dwyA3tlaYHvkh6QLYV1c6a+AF7Jnh/ipywwBrckA5E7nVIOzNjMD8dymG2nMlLYaOxSrNLS7EfG/Q7WTDHgC7tJA16rk0oJ7N41Fu4nX+U83LJpPPLrzCdWgs6nDcYYjMGM8u8pLiJZigzp2bxuhua4AS+ByFz338t03RYGQbmIN9RqPBc/Jwf/ACXxz/kUbxuIGxtb7ozHOiD7HJa+IUxiPyzFzYjPqiFhBAi0SYzI5fhc0vBscWk39/dOfNn6Z0tkLbJb5BxcjyFk29uEQTAAzEiNdEqsadCvF9qzrwfZGx5pcPewXGNo/UPqj/k38IlHjw9wLw3CdTbDrcxr5SnXtaHS3LS56+C0wnl47/ZBqOQRa8PEtII5eihEFMcVScXY2xYdob7X3CVqPkNI5+4XVwciOWNr0yzxuLNfNOyirEotBWchUAooAgQ5Rtcp3h62LQpChTyXRo4sjEcpn+EwQ1SpOAxRDbui0n6QO6QfBA4rj/Cc7TdZ4WlUL6oa/wDS3CD+nO48UzX+CdnHMAQZE2A3HXUbrz2f+rL9nQh/KiqxLgWkyDJ6AQc+4rz5aCXH7k+crrUThD7zLdzqIt4rktBdinU78o2HgtvA8ZTmAYdW5HwKunkt1ngOOwg5cllrpEx0XQSVlDMvfHXRBwnMmXGDl4Aefmil17eP480Nrbkk5+gER73Q/REA78vKPwrtr7hUCW5RylZosgAEzmTpcoAapVjmAIGmR77rf+pkAZHn10jRADloPHaxaa2jRDAfpvE4s8gJ3jQdJ8U2OIuRe2ZjLa64/C8SM8wNdrc0UFxAw2EzrJlF2hnRN9RuTPrKjav7XTHsdEuMoJDicyTlOlgnMIANuWo02PNYM/Dj1lKJdDK7SYJtaM5giIy70TianYvqPETAU+G8HjaS+IJ6WyROLow454REW0ztzlZeGlLJv4LMtqJzXWyHQmyaoNEXCHUEyDlraO6cvBCpVS0nTqu1S+TLZ1+Gd2TMmDE6nI++iWri7oOx7x/ELDeKBP7Tzi/csvrTIAzmTlmseLj9MzkvC2WS4JEbkrVBWtpTRyi5QKpuoEyJ0uDF09K4/CuM3dYe7hdQOBESht0NIFTa/HiBa0ZSSBInzXZqOc9jg13ZcLXF40uuW5wwYSLiwNzOW2X8JPhKP+3hPauYB+m8X8vd1w3x5zzNPVm1ZFGBr5hDahN8JAjI6n/1KWotgbCSfOc1pvD4uyD2Zv0H25GyDxlbswNxv1Ero8bC8MWmZ8kuz0AkF7yJiQB4D8rTtlKTCM+uUI7KWwzK1JaKmLOEAnZZwwJOSbfSiBaEN1MnMnp/VzmgBXEM/L7KG2eeuyI8gQAbztJ/CrCcz6eGvkkMxKy6nOeWy2G3MharUzI9PPPu80NAmZc1uEkx2RN+dgq+fUA7Ds9725T1WatIuhs2kEjeMh0R6TfBKrYXQxwtR4+p0crCTn76J9pLrnLw71z2sIy13Mro0Wm05qXX4FY3w7wKVQam48b27j4pZsh0Nyd+NkQtJsNATO4tbx9VqgwiHPLWtGptpEZ3y6rz+aDhkcUb4O42L8dbDA+qTG0az+EhWZqYk5DwT3xHjWQC105jXIwNt0g+rrsDE2z9F1uNJvGu3plyKpaLZU0/J9n0TLUg5v5/pFo1ua0lY9AUSwI39+KiAFZVKHop73UhEI691lujxBBsQBkbTJ9SsDvWoUWrGmdJ3EwBlcZmw/vklqnFOdbmNMovPp5pRzHuIk2GWn9lMU+EJzOef4SqTHaROIqhrAwTLrui/ZF4KCKJABMzcgf8jqd10KXAiZ1tfly5IzGAkuOlvBS6fkXYSo8K7U5pmpTAgCY1/tGc86QOZ0QjJyJdzyCf9hCYZmYInyGnei0aQzwmAIv19USu4gQ58RkGZ95QncLjuZMRn59Qo/of7MVKrNJkmIiJjbkgueQbM3Muda2Ztkug3huy4AZgi3MQFmjwwiCLNEnUTfyBBy2CH76Bz24yZLQAcoRq3DiIuNc4TfE0jYic4vAHksigZGwyECEotSWnYO0KBjRmYvF5mdYnNFoU2uuL5CIOnsI7KLiZI6Inyoi8GxHXROTpXaQLboUw43izgGm356p1ogSB9yt0aEd3d5QqMkkDIGJ5gAkbcjfMFUT5GOCe9/2JrHJtaMcQQBd3XpmfRZ4ikXFpJI7ILRtc38lhzGtHzHjEXGGNB2Ny46AfhLP4uo44jE5ADIDQLDw4zlk+pLZflaUaRkUmzpY+lpO5Ue8AT72V0qZAAJEme5BrusADec7ePvcLq+IymJm6E9jTYievoiRIsTF4QyZPv3CQGSDu7uc4eQNlSJgKiXUdsLCtSFIVhAitqkKwxAB6MErosYG5oHDcOBBOnimA65sI01tzTug9MvqGDCy2QAP5uborm7eJCtrRvPNIZlrPZVO2z3iwHhryWnrMIAHTAnL7x3KywxnnJUi4jUgHojxlyQBhgJcNQdOgJ70etTxR0jJCd7iyjK7gZJBjSCPOc1z+VgySl2iaMU4pUxqnQLS3fXpoY6rFfhosJJ02CrEKj5AIIERIyOtrHqm8RFjE2F9u5c25421dGioyOU7hakQDE5SchuUvxHAvpsBqOAGkSSf55LvPcMTZBIPZEc9+SH8XpBwDQL7A+Odik5yl6w6peHnH1uzikk5NnTnsicNxfy2xgx63cRfUmxlA+I0YeG6CNPHosOMLp8fjxeP7l6Z55GpaNVuIxOEjCBNpm52V449+iA6tyv3K2DVa8cFBdYlUne2GdUMfhKYpMxlYX9Pz/KLVfoNVlsDMhS+SJJt+PSdR+Shge+cei0XTfT1WHO9+iACAdVEMP9x/KidoB7gcNWS02Bi9j4I9egKYxOBLZi2fX7LyhYIGud0yeJcfqcTsCZEdCsS5j6+bLvo7O5wJa82M7iYPLPPu5rqDhmyvK8M8TPvuR/iHGl4uSRyMX3gZqUOZS2tieG3o9KQNhA1K5fxP4mWnDT5S/ODsBuuI/E4C5zsCfPxlEp0ozz1uq8nLbVR0Thgp7N1nvf8AU4nacusZBb4arUbZroBNhp3hUxs9VGtyOgWT6kk7s0dVR6SmDAmCY0Qq3Fta4MOZIy52BOy45+IFtMMbIM3PLO2yrgOFL3ROXac7WZt3/groPk21GC2ZVhq3I7VaPuiU3iFHhJcbiyaJvfyWputlK2PobrjLW5t4JSnUcAM/HL8rf+oMACIzJJ9QnYBmVdRNtRmO8I9Lid5dzEA8pBjneUrSbAAz6Aj1VOaD7+6qyYYZF9yJRk4+HWoV2m8OxNuG2v3g+XkqrUjUvmYk6W1A8vEpChPhce9l0uH+IgfUwj/GCL9YK5vI4cou4K0aMeVPUjj/AB2nFPFFwfwNtFyqzjFl1v8AyXty5mIgCAMrFtwZ0mVw/mSIuZzH2WzjRlHHTKsjTlaDALDydM9FmcrrOHx1K1MqJh3J98lIVgKilQFFU1UWhVnkgA/zQooI9lRO2LRzn5dyr8KKLim4O/Pu+yy7X/H8qKIAPR07lZ+6iiRNBHZjr9kXdUoofJP4A1fqXW+BZP6j0UUWvi/1EZ838h0Sr171Si6pjFEv8R06/lRRRl4Neifw/wD+yf8At913amnUK1EsfjHL0lH6VsKlFNkQXGfQ7ouFUzKiig/SXwUVGZK1EIRGZFDZn3D7qKIYfJG5n3sq08fUqKJDCsyHRRRRTIn/2Q=="/>
          <p:cNvSpPr>
            <a:spLocks noChangeAspect="1" noChangeArrowheads="1"/>
          </p:cNvSpPr>
          <p:nvPr/>
        </p:nvSpPr>
        <p:spPr bwMode="auto">
          <a:xfrm>
            <a:off x="155575" y="836712"/>
            <a:ext cx="4057650" cy="2736304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5363" y="5996002"/>
            <a:ext cx="993549" cy="774439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5943" y="6001231"/>
            <a:ext cx="760196" cy="760196"/>
          </a:xfrm>
          <a:prstGeom prst="rect">
            <a:avLst/>
          </a:prstGeom>
        </p:spPr>
      </p:pic>
      <p:sp>
        <p:nvSpPr>
          <p:cNvPr id="12" name="Segnaposto contenuto 2"/>
          <p:cNvSpPr txBox="1">
            <a:spLocks/>
          </p:cNvSpPr>
          <p:nvPr/>
        </p:nvSpPr>
        <p:spPr>
          <a:xfrm>
            <a:off x="2699792" y="932625"/>
            <a:ext cx="3760253" cy="480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2700" algn="ctr">
              <a:spcAft>
                <a:spcPts val="600"/>
              </a:spcAft>
              <a:buNone/>
            </a:pPr>
            <a:r>
              <a:rPr lang="en-GB" sz="2200" b="1" dirty="0" smtClean="0">
                <a:solidFill>
                  <a:srgbClr val="FF0000"/>
                </a:solidFill>
              </a:rPr>
              <a:t>PRIORITIES</a:t>
            </a:r>
            <a:endParaRPr lang="en-GB" sz="2200" b="1" dirty="0" smtClean="0">
              <a:solidFill>
                <a:srgbClr val="FF0000"/>
              </a:solidFill>
            </a:endParaRPr>
          </a:p>
        </p:txBody>
      </p:sp>
      <p:sp>
        <p:nvSpPr>
          <p:cNvPr id="14" name="Segnaposto contenuto 2"/>
          <p:cNvSpPr txBox="1">
            <a:spLocks/>
          </p:cNvSpPr>
          <p:nvPr/>
        </p:nvSpPr>
        <p:spPr>
          <a:xfrm>
            <a:off x="323528" y="1628800"/>
            <a:ext cx="8424936" cy="3384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</a:rPr>
              <a:t>Getting </a:t>
            </a: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</a:rPr>
              <a:t>the Coordination Unit started </a:t>
            </a:r>
            <a:r>
              <a:rPr lang="en-GB" sz="2200" dirty="0" err="1" smtClean="0">
                <a:solidFill>
                  <a:schemeClr val="tx2">
                    <a:lumMod val="75000"/>
                  </a:schemeClr>
                </a:solidFill>
              </a:rPr>
              <a:t>asap</a:t>
            </a:r>
            <a:endParaRPr lang="en-GB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85725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</a:rPr>
              <a:t>Having the CU mandated with clear </a:t>
            </a:r>
            <a:r>
              <a:rPr lang="en-GB" sz="2200" dirty="0" err="1" smtClean="0">
                <a:solidFill>
                  <a:schemeClr val="tx2">
                    <a:lumMod val="75000"/>
                  </a:schemeClr>
                </a:solidFill>
              </a:rPr>
              <a:t>ToRs</a:t>
            </a: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</a:rPr>
              <a:t> and </a:t>
            </a:r>
            <a:r>
              <a:rPr lang="en-GB" sz="2200" dirty="0" err="1" smtClean="0">
                <a:solidFill>
                  <a:schemeClr val="tx2">
                    <a:lumMod val="75000"/>
                  </a:schemeClr>
                </a:solidFill>
              </a:rPr>
              <a:t>prorities</a:t>
            </a: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</a:rPr>
              <a:t> of action</a:t>
            </a:r>
          </a:p>
          <a:p>
            <a:pPr marL="85725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</a:rPr>
              <a:t>Give a clear signal from first concrete actions</a:t>
            </a:r>
          </a:p>
          <a:p>
            <a:pPr marL="85725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</a:rPr>
              <a:t>Improving synergies across different Authorities</a:t>
            </a:r>
          </a:p>
          <a:p>
            <a:pPr marL="857250" lvl="1" indent="-457200">
              <a:spcAft>
                <a:spcPts val="600"/>
              </a:spcAft>
              <a:buFont typeface="+mj-lt"/>
              <a:buAutoNum type="arabicPeriod"/>
            </a:pPr>
            <a:endParaRPr lang="en-GB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857250" lvl="1" indent="-457200">
              <a:spcAft>
                <a:spcPts val="600"/>
              </a:spcAft>
              <a:buFont typeface="+mj-lt"/>
              <a:buAutoNum type="arabicPeriod"/>
            </a:pPr>
            <a:endParaRPr lang="en-GB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12700">
              <a:spcAft>
                <a:spcPts val="600"/>
              </a:spcAft>
              <a:buNone/>
            </a:pPr>
            <a:endParaRPr lang="en-GB" sz="2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970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8"/>
          <p:cNvGrpSpPr/>
          <p:nvPr/>
        </p:nvGrpSpPr>
        <p:grpSpPr>
          <a:xfrm>
            <a:off x="683568" y="5949280"/>
            <a:ext cx="7560840" cy="707901"/>
            <a:chOff x="683568" y="5949280"/>
            <a:chExt cx="7560840" cy="707901"/>
          </a:xfrm>
        </p:grpSpPr>
        <p:sp>
          <p:nvSpPr>
            <p:cNvPr id="4" name="Rectangle 1"/>
            <p:cNvSpPr>
              <a:spLocks noChangeArrowheads="1"/>
            </p:cNvSpPr>
            <p:nvPr/>
          </p:nvSpPr>
          <p:spPr bwMode="auto">
            <a:xfrm>
              <a:off x="2654292" y="6133961"/>
              <a:ext cx="370627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15D9B"/>
                  </a:solidFill>
                  <a:latin typeface="Calibri" pitchFamily="34" charset="0"/>
                </a:rPr>
                <a:t>Bern SFPS Network and CMS MIKT Joint Meeting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15D9B"/>
                  </a:solidFill>
                  <a:latin typeface="Calibri" pitchFamily="34" charset="0"/>
                </a:rPr>
                <a:t>Malta, 22-32 June 2017 </a:t>
              </a:r>
            </a:p>
          </p:txBody>
        </p:sp>
        <p:cxnSp>
          <p:nvCxnSpPr>
            <p:cNvPr id="8" name="Connettore 1 7"/>
            <p:cNvCxnSpPr/>
            <p:nvPr/>
          </p:nvCxnSpPr>
          <p:spPr>
            <a:xfrm>
              <a:off x="683568" y="5949280"/>
              <a:ext cx="756084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46" name="AutoShape 2" descr="data:image/jpeg;base64,/9j/4AAQSkZJRgABAQAAAQABAAD/2wCEAAkGBxMTEhUTExMWFhUWGBcXFxgYGBoWGhsYGBoXFxgXGBYaHSggGBolGxgYIjEiJSkrLi4uFx8zODMtNygtLisBCgoKDg0OGhAQGy0mICUtLS0vLy0tLS0rLS0tLS0tLS0tLS0tLS0tLS0tLS0tLS0tLS0tLS0tLS0tLS0tLS0tLf/AABEIAPEA0gMBIgACEQEDEQH/xAAbAAACAwEBAQAAAAAAAAAAAAADBAABAgUGB//EADkQAAEDAgQDBgUEAQQCAwAAAAEAAhEDIRIxQVEEYXEigZGhsfAFEzLB0UJS4fFyFCNiggbCMzSi/8QAGgEAAgMBAQAAAAAAAAAAAAAAAAECAwQFBv/EACoRAAICAgMAAQQABgMAAAAAAAABAhEDIQQSMUETIlFxFDIzYYGxI0JS/9oADAMBAAIRAxEAPwD5kXLdNu4I6rZbACxUqf2VUBqqUH5+VlKryRHPoi0eCe9pIFhuInkDN00gFi4k9ctkT5BsL301C6D+GPZa0yB2uUnQSY1S/HOedR0bpsCeibChV0giR7/pM0b3v4z90uykZiMWn1RciYlNCQLTiOeh6cjySAupTyEXPuSoWxGo16Zz73T3AcEWVofSJdhkMeLvnXDPahoeeUA7w/xppvdidSc0ZGAGAwYgiNpBiMu9K6A4jOAqkiG5ndrbf9iLbE2PemqHwx+KA1suuJcCBGnZkk7wIT1ZwdixC++szMg+Xes8NwTn62IcdCYGYiZ1Ue4CfxWl8p3ywWvIALi0HM3iTIIiPFI1aoABIsRppGWvu66/H8PiYP8AcbjGtgSDAAJMSIyJymFyKnAPH1MJGctOPPLKymmBQqtIyMz5brGK0+X8oRcRnY+CtplArAvpzkpTbAIPdmmmtHTzQ4RYGGRqiNchFFY3VDA2CPfNF+ZOSFFs1BAOfvVAGi+Ab/2l7k/aM8kxWjKOq1Uq27IA6XPimqBkpDQtH4WXOWWECTPVaImYttPmhtfAK16bDAorwKJDOeXGfqP28EdsE6xb3CEW3zC7DP8AxriCGyGtxtD2hzsEgzv9Nm6xolbYkqOcazWuBYCY3vr+3pummcY+sW02nA0kNziZm0gar0HAf+FlwLTWpGo8FrGgyB9OIuLsIBE5AzKBV+D/ACa+CA97XENa0BwFwZBJubOgRrnIRdIYrx/BsbRbALoIOO8gEvuL2bZo63NzC4skSJmYjmu5iItqdI/TcG22YQ/9JT+YwtaMOEnDJMvbfD2pP0kOzMgHmkpCsd4PgjU4cNa1rHwHYnQ2/wAwlt85LLDqFlvws0gKpdidTeC9szcQSMQkSOWIWWRWOGXON4nK+fh7yRqmFuHMmGn6oudBAv1G6XYdnR4KtBc1skjFgYTiNm2NmkiTJkZzprzOJe4ziZES2Ii4g4JE79/ij8D8SNJlQAgh8iLSCROIGSRBAvuEtTquwNB+lpc6OZsSTqchJUQAOrXF/piw1i/hOqZdiLWuJgS4E4gTJAOEMmA2D67JQO2zz9BHNG4SnGknb+UmLwsNJuTZthHlJi9vGFdEQcpJMW95JocG90AkBpzHTLqmq9MBkNAsL+IEjuCLGcuowguLnwACS4jFAF+sT65Lg8fVa8yxkAWmAMX/ACcBYdL9V6htLFcHC7Kdp+y858Ta8O+kMaP09nUTiIbYEzpkrIsVCbRKuINvMf2rpkbrbjKkBg09c1McaKitARmkBtpnkrIG3vxQ2DUDvyRA3ZMDDjlZWCGz76Kxc+o+6rDfKyQFmsC3KOZv5K6bxaDM6rI4dp1PO8IzmgCRFhogBc8YBaD5KKw1mwVKQiqD8LsVjBtr3xyXoDxFXiGAk43ScRBOTWggkf4g8uzZcfg+Ec5xLQXRoBJ5dLr0fw3hK1GkeInBILGdoNdDs5BGWGbG+VslF+EgbuDqUywky2NATAMESP0k3MHZN0eGpl7QQQXMnFi7LHkBwMjXOxtkluGrPdje5x7cEm1y2QJjkTfmUwy5MQBa3PvVbEM8TwDXVOyW4e1eYEOdi0uBJ80o5hxOAAwl0t6RayxxFNzJIDTIA292QuG4wzpplb3/AAhDbIOAJzMbIdfgniwyG2d/unmVJOKPZRK5jIouiK2cJzHBpcZgZ255eNky2i4C9pifsF08Ae0h7QRnF8xrZMUy0iIFsu7RGq0M5FCgCLyDpGVtE9SqACw0zGa25jcpIgyecaSt4Bhyg53UaGYfUgC4jKb76rI4y/ayOWp8BokqfEOqOLS0Nw8r3ysbeSaZTAyHfr4rdh4LmlKT0Uzz1pAW1X37Ag5XHmud8S+GEsfVEy2MUfS5oABInIgaSeUWB6fFtJY8DMtPovJl5IAkwMhNh3Kzk4oY1UV6LFJy22B7ve6sFU6Ab6q3thZKLi2kxsi07c9YQGFELkCCmqDyWXuyWGui6vH5+7bIA3VGswVlnEb+OSy6TIHvqFbKQycDPgkAZxjM20ICsvOv3j+EAPgiCY5o9sgUAIOde3qrTuEclFKxUNfDeKFKpMDDcOBGIHaehgyLxO8Lq13HCIcXYzILfoJP1DIQ7LVcGlTLn4WxcjtOsBvJ2uvZcaynR4dlIvJqU3h2EucAZAxPa2CCSQQbgiPGElomxeiGtYG5O3zEctz/AAkqwioRL4iQRfqCAnKVQESN5uPLoqPFhsNIDpmbWPVQEY+W6oGiTJmJn00RBwjKcSSTcQsM+IMpmwgiIzgHkgnjMdQuMgFw0GWsBLdj0aoPuZEeicpUC4Wyz7kEVGFpl0Z55cgIzJ8EbgeMayOdss/BDYJBG8OWi40tdALzNvJdDieJaTE6e/VL/wCmiJskvArYNlQfqBdMawVXzGnKQPHuRXFrZdOQIA5pPhw4mwm5npy3Q2AFzC14Iu0iO+ZkbptK8Nd73HFEjCDpbOE0u5w4yjjXYxZWnLRF5HiqOB7m7XHQ5L1yV4zgGVILsxtqNjyU+Rh+pHXoY59WeZrcL/tte6Zc6ACP0gTPj6hZe2w52LYuBoQu18fmGkDsiSfCMlyTTLiCBOKLDMH72myyTwpdq+KLVk2r+RSNeSLQMrLGGSMvwtBsDEPfVYS+iPbdQciAqDTp4KweUH34hAF0he4+6szplz1VuPvzWMZQBC4o0c0J7wtTqPROxEl/sD8KKfMURYxjh2wcxFjYX5Lu1+MZxPaaD8wwSC4neQ0GxE6Z8l5t1XOw5aRtkhiqQZGdkmrGerbiaB2TblA1I9ClHDEZghY+Hn5YL5OKo1swcmntAT+42PlumalQiSR2jYbjmoxi5S6oi2khWGj6jJFzyG0bx9kV1YWloB2B7j59Eo8AHCDLtdc4zO6fohjRpYXP5XVhxIdaZmlkd6Bl2x9/daNKbyUwaTXX9LI9Ow7QDgMjERbUfqGvuDkzcCS3DaLYZk/ROnXjMXRxXJH1HWUvxNB2IjDloOf2VU+DqkEgG2YmDvMLBsusfbVxCHOgRyPlojcHRggAyNxzuVx6zezZ1xmCIPWdUf4fxkX8R/CAH+OZhqTEYx5jfnB8kNEq1g8Q7I3B1B6/dLuc5v1C37hl37Lr8PkR6qEvTNmxu7QVUoougZynALz3E8C6k437BMg6g6e+S9Eg8VwzajcLhI9DuFCcL2O9UebrAHQ4tYjuN/EjLbYjdRcNJHLXlyV1WOo1C03G520TRDXXC5GWNSejbjdx2JtZfKRn75rL+HgzePMdR906Gcs72VukSWgXjv5SqSyhF3iNwsBhN0Ws0GdJv1j+wsYtrHVAgTyRaPFaZVjRFAlDeyNIlCEbnkFFXyTsPJRFAQx/aJ8qbgCDbPxnWy3RGKbwIJOR6AT1RKdMaCAANTc5lacGDvt+EJ5K0EpcVUwgNsAAJFhYRMqm03nN8dM/E+7I08grXRhhivDK5tmaFPD9Nj4335lNUabnGXO+w8DqgtTNJWqKIWxthO89yO1CwwPZWwN9ffcmA1w1AFjTiIcM4kyDOHFHNXSdsC1zdZBJH3EpOpWwseASA7C8xn/tnFbY69xVO+IYy10doNiNXZRrkc15/PBwyNM3wknFGeMl+JtpIB6wTP2SrOFMtODCTY8yMk+/hxUYHhzQ61m/uOh2QqtF7qbSM29qJ8T1VVEi6IcCQ4EEZ+9kzSqSY3y6RssNM5gm0HXvCCWAODR+qCD/AMhoev3SBhXcI5v0RhJ+kmI/xO3L+lTHSPsmqdSwNpOm26XqMIednXHUQD9l0+HyJOXSX+DPmxpK0UoooV0zML8ZwraghwB271yqnw75bSQHEDSR3mTER7C7atVzxRn6SjJx8POl4F8hvyVOdAM693eE98R+DU3AuBwRM37P8LkCmGdkVD3iWzyt91zMnHcHRrjlTQwx8593v3khcQ3Xymff8q2u3iYv+RyUYM5yKolBxdMmpKStAm0bkGQY0geZ+yHUaZkze86JssbOcjTlzWK1GYgXFs7d40KgOgGLn5BRT5R5qJ0IZa1xgfLYDeT39UyxkCFtUu7GCiYXKyKKKKZE2xspqlTI5d9vRa4RojTS26cZTkxPZ2Bgd51VObkY8S+70ljxyn4CD8ttPfeERhtJM7lR4bgDhoS2MyNVhokZSJ8FHBkc8fb17JTj1lRZLXOALcbRJIB1tF/FJ8Oxrye0cTWkuDQc5+lo2yFk62B79FKZNOSwC+Y0I1jYrNyeLLIu/wD2J48ii6+AdGKTcfav+kiZ1z5TmmTVmYENcMQadtR73VVwwky7Ge+IPQZ2PRKvLmvYA2RBvI7MDKNQVyk2a2jo0CAwEAGCGmT+m+qV4ujgeM9HArVHUZNc2OhnXlqg1MRNziwy0EC1tBZAmy6jXAtdNnSYPW90xxLHANcchfPe1vHySxk/uJtEXneyIyvIwESLz36clPHPpJS/BFq1RsrMrNN36TmPMaFbXooyUlaMLVOmUArUUTELU6L8Zc5/Zv2ItGV/XJc341wTrfLaQLkluLPbC31hdtDq0Q4QZ3sSPRVyxpxokpUzyVHgKjjEVJGsEAd7gPVF4Zxd1ynTw0XpWUmNEaXmSTnnmUhU+CUXGRLf8Sss+K60XRy72IPaR71VkmDllfy803X+HObcHEP/ANRz/ckXuudlhyYpQdMvjNSWjA6BRWrVZIcKiipegOaRaaLrKJTCAGCHWuAL2v4pylUb8u36TlBBvzy8ISjC2Y+oi50AAyvAGa3TElwEAZ3MWt5+a4vPX/Lf5NvHf20EZS/2i7QuCLSsCgPrktYz9ov4rV4zW/hRccSKczTkZdWDbm97c+SJdzTIImLT7jdIvdEHQCeZLjA/HeitnITuRmOg9haKsrH+FJp//G6I0zHeNO6Fl9SS08j3Gb+aA15FzFtBKI2CZ12MwsnJ4imrgqZbjytaYenBDouDLfOI97oT6eEFoO5jcif4Ce4d1gbX0tNs/P0S/FQT2ByK5DVOmafUY4RxIJbMATqD5eq3/qu2HPBsCII7xI8UGjxHy3ThEDQ5FafxReYgNJgZi82GfL3ZRGZrk1TLREZcjyVUapnC4Q7yMahZ+e5z5ObcIByMNEN6mAnazQ4AVB2swcj4ha+NyXidfBXkxqX7BKlh/D1W2BaZyBz8ZSlTiagMEssDNsthciV0v4zF+TP9KQ8VT0Ph6kgEnObRBt9kR4V8MkZx7R8K2nF0xJ7N/ZWDSRpUUqQNmaUjUrXGcFjFrFW0JlhSlCMlTBSaZ593B1Z+gnvCteilRZv4PGW/WkcFZKtyorWUlhEaEOU5wvDYh98vMIEboUepG04b9RmjChJzyvGp79eqlKkW/SbZnXvCO8i3W3VZOXhhOFydUXYpuL0DqsEyBZA4hwwwU/Wa2BGov+VzuJIFtjyVuKUXjXXwjJPtsH+oSJGEEDoT77lv5gM5ic5sBCXe7CZ1cIk5CJ0W3uDQGzexjM5xlorCIWo6wAtlpbf7LfDZ7xMxvKVfVh2tiIGmUTI77LLXHtQTJta1oj7eaLA6oEHEBcadc7bo/ZhxaYvMhcvha5ECCBHW6cmbZH3qFk5HFWT7o6f+y3HlcdMIasth0O5+9EB9MkfpOefMRCKYkwAJ05bBU2kCCAANRB8RJ5ei58+Llgra0XrJF6F2taHAk3FyRfSNUxXrS4O7oHrHvVbdwRzP0xe2XeinhgcpHI59R4LMWDdGKrQ42cDG4tMeSLV4ZjQZY1zjftb6SkKDjTeINjc8wF2OJ44AhwEwGyfXyQM8/SdNz9UXtEcgNAtldfjuIpVM2Ane4j/sLrmVODeD2CHDZxg9zsj5Lr4ebja6vX+jLPBL1bEqrYtCGEw5oJhwLXRkbHu37kMs5LcmntFD0YRaQusYUSkmIKorCiAOCVUqwqQI0xsldmhSGECYxW9bc1zuGhtyMXT3kuk6XQQS3URCjkTcGo+jjXZNh3UHTEjuv/SFxPCPDnOAGC3adAAgRac/yjcK8k5jWfEiynG1zUIBgMbkANVwc2XJN1J+G+EYpaFabwWkAHFMgnpIEJPibvH4zI2PeF1+H4WCXCNZJykTnfLkuPxlYGoGti2Ik9TYfdbOBN04lOdfICsZcf2sEHm4wT4ZIVWrALphxIAOZyjPxW6jAJbILQS42mbh0+qXwzc7mF0Sg3RZkATJJvHmT3ea2+sAHE3Em87e/NVHh4WS1dwyA3tlaYHvkh6QLYV1c6a+AF7Jnh/ipywwBrckA5E7nVIOzNjMD8dymG2nMlLYaOxSrNLS7EfG/Q7WTDHgC7tJA16rk0oJ7N41Fu4nX+U83LJpPPLrzCdWgs6nDcYYjMGM8u8pLiJZigzp2bxuhua4AS+ByFz338t03RYGQbmIN9RqPBc/Jwf/ACXxz/kUbxuIGxtb7ozHOiD7HJa+IUxiPyzFzYjPqiFhBAi0SYzI5fhc0vBscWk39/dOfNn6Z0tkLbJb5BxcjyFk29uEQTAAzEiNdEqsadCvF9qzrwfZGx5pcPewXGNo/UPqj/k38IlHjw9wLw3CdTbDrcxr5SnXtaHS3LS56+C0wnl47/ZBqOQRa8PEtII5eihEFMcVScXY2xYdob7X3CVqPkNI5+4XVwciOWNr0yzxuLNfNOyirEotBWchUAooAgQ5Rtcp3h62LQpChTyXRo4sjEcpn+EwQ1SpOAxRDbui0n6QO6QfBA4rj/Cc7TdZ4WlUL6oa/wDS3CD+nO48UzX+CdnHMAQZE2A3HXUbrz2f+rL9nQh/KiqxLgWkyDJ6AQc+4rz5aCXH7k+crrUThD7zLdzqIt4rktBdinU78o2HgtvA8ZTmAYdW5HwKunkt1ngOOwg5cllrpEx0XQSVlDMvfHXRBwnMmXGDl4Aefmil17eP480Nrbkk5+gER73Q/REA78vKPwrtr7hUCW5RylZosgAEzmTpcoAapVjmAIGmR77rf+pkAZHn10jRADloPHaxaa2jRDAfpvE4s8gJ3jQdJ8U2OIuRe2ZjLa64/C8SM8wNdrc0UFxAw2EzrJlF2hnRN9RuTPrKjav7XTHsdEuMoJDicyTlOlgnMIANuWo02PNYM/Dj1lKJdDK7SYJtaM5giIy70TianYvqPETAU+G8HjaS+IJ6WyROLow454REW0ztzlZeGlLJv4LMtqJzXWyHQmyaoNEXCHUEyDlraO6cvBCpVS0nTqu1S+TLZ1+Gd2TMmDE6nI++iWri7oOx7x/ELDeKBP7Tzi/csvrTIAzmTlmseLj9MzkvC2WS4JEbkrVBWtpTRyi5QKpuoEyJ0uDF09K4/CuM3dYe7hdQOBESht0NIFTa/HiBa0ZSSBInzXZqOc9jg13ZcLXF40uuW5wwYSLiwNzOW2X8JPhKP+3hPauYB+m8X8vd1w3x5zzNPVm1ZFGBr5hDahN8JAjI6n/1KWotgbCSfOc1pvD4uyD2Zv0H25GyDxlbswNxv1Ero8bC8MWmZ8kuz0AkF7yJiQB4D8rTtlKTCM+uUI7KWwzK1JaKmLOEAnZZwwJOSbfSiBaEN1MnMnp/VzmgBXEM/L7KG2eeuyI8gQAbztJ/CrCcz6eGvkkMxKy6nOeWy2G3MharUzI9PPPu80NAmZc1uEkx2RN+dgq+fUA7Ds9725T1WatIuhs2kEjeMh0R6TfBKrYXQxwtR4+p0crCTn76J9pLrnLw71z2sIy13Mro0Wm05qXX4FY3w7wKVQam48b27j4pZsh0Nyd+NkQtJsNATO4tbx9VqgwiHPLWtGptpEZ3y6rz+aDhkcUb4O42L8dbDA+qTG0az+EhWZqYk5DwT3xHjWQC105jXIwNt0g+rrsDE2z9F1uNJvGu3plyKpaLZU0/J9n0TLUg5v5/pFo1ua0lY9AUSwI39+KiAFZVKHop73UhEI691lujxBBsQBkbTJ9SsDvWoUWrGmdJ3EwBlcZmw/vklqnFOdbmNMovPp5pRzHuIk2GWn9lMU+EJzOef4SqTHaROIqhrAwTLrui/ZF4KCKJABMzcgf8jqd10KXAiZ1tfly5IzGAkuOlvBS6fkXYSo8K7U5pmpTAgCY1/tGc86QOZ0QjJyJdzyCf9hCYZmYInyGnei0aQzwmAIv19USu4gQ58RkGZ95QncLjuZMRn59Qo/of7MVKrNJkmIiJjbkgueQbM3Muda2Ztkug3huy4AZgi3MQFmjwwiCLNEnUTfyBBy2CH76Bz24yZLQAcoRq3DiIuNc4TfE0jYic4vAHksigZGwyECEotSWnYO0KBjRmYvF5mdYnNFoU2uuL5CIOnsI7KLiZI6Inyoi8GxHXROTpXaQLboUw43izgGm356p1ogSB9yt0aEd3d5QqMkkDIGJ5gAkbcjfMFUT5GOCe9/2JrHJtaMcQQBd3XpmfRZ4ikXFpJI7ILRtc38lhzGtHzHjEXGGNB2Ny46AfhLP4uo44jE5ADIDQLDw4zlk+pLZflaUaRkUmzpY+lpO5Ue8AT72V0qZAAJEme5BrusADec7ePvcLq+IymJm6E9jTYievoiRIsTF4QyZPv3CQGSDu7uc4eQNlSJgKiXUdsLCtSFIVhAitqkKwxAB6MErosYG5oHDcOBBOnimA65sI01tzTug9MvqGDCy2QAP5uborm7eJCtrRvPNIZlrPZVO2z3iwHhryWnrMIAHTAnL7x3KywxnnJUi4jUgHojxlyQBhgJcNQdOgJ70etTxR0jJCd7iyjK7gZJBjSCPOc1z+VgySl2iaMU4pUxqnQLS3fXpoY6rFfhosJJ02CrEKj5AIIERIyOtrHqm8RFjE2F9u5c25421dGioyOU7hakQDE5SchuUvxHAvpsBqOAGkSSf55LvPcMTZBIPZEc9+SH8XpBwDQL7A+Odik5yl6w6peHnH1uzikk5NnTnsicNxfy2xgx63cRfUmxlA+I0YeG6CNPHosOMLp8fjxeP7l6Z55GpaNVuIxOEjCBNpm52V449+iA6tyv3K2DVa8cFBdYlUne2GdUMfhKYpMxlYX9Pz/KLVfoNVlsDMhS+SJJt+PSdR+Shge+cei0XTfT1WHO9+iACAdVEMP9x/KidoB7gcNWS02Bi9j4I9egKYxOBLZi2fX7LyhYIGud0yeJcfqcTsCZEdCsS5j6+bLvo7O5wJa82M7iYPLPPu5rqDhmyvK8M8TPvuR/iHGl4uSRyMX3gZqUOZS2tieG3o9KQNhA1K5fxP4mWnDT5S/ODsBuuI/E4C5zsCfPxlEp0ozz1uq8nLbVR0Thgp7N1nvf8AU4nacusZBb4arUbZroBNhp3hUxs9VGtyOgWT6kk7s0dVR6SmDAmCY0Qq3Fta4MOZIy52BOy45+IFtMMbIM3PLO2yrgOFL3ROXac7WZt3/groPk21GC2ZVhq3I7VaPuiU3iFHhJcbiyaJvfyWputlK2PobrjLW5t4JSnUcAM/HL8rf+oMACIzJJ9QnYBmVdRNtRmO8I9Lid5dzEA8pBjneUrSbAAz6Aj1VOaD7+6qyYYZF9yJRk4+HWoV2m8OxNuG2v3g+XkqrUjUvmYk6W1A8vEpChPhce9l0uH+IgfUwj/GCL9YK5vI4cou4K0aMeVPUjj/AB2nFPFFwfwNtFyqzjFl1v8AyXty5mIgCAMrFtwZ0mVw/mSIuZzH2WzjRlHHTKsjTlaDALDydM9FmcrrOHx1K1MqJh3J98lIVgKilQFFU1UWhVnkgA/zQooI9lRO2LRzn5dyr8KKLim4O/Pu+yy7X/H8qKIAPR07lZ+6iiRNBHZjr9kXdUoofJP4A1fqXW+BZP6j0UUWvi/1EZ838h0Sr171Si6pjFEv8R06/lRRRl4Neifw/wD+yf8At913amnUK1EsfjHL0lH6VsKlFNkQXGfQ7ouFUzKiig/SXwUVGZK1EIRGZFDZn3D7qKIYfJG5n3sq08fUqKJDCsyHRRRRTIn/2Q=="/>
          <p:cNvSpPr>
            <a:spLocks noChangeAspect="1" noChangeArrowheads="1"/>
          </p:cNvSpPr>
          <p:nvPr/>
        </p:nvSpPr>
        <p:spPr bwMode="auto">
          <a:xfrm>
            <a:off x="155575" y="836712"/>
            <a:ext cx="4057650" cy="2736304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5363" y="5996002"/>
            <a:ext cx="993549" cy="774439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5943" y="6001231"/>
            <a:ext cx="760196" cy="760196"/>
          </a:xfrm>
          <a:prstGeom prst="rect">
            <a:avLst/>
          </a:prstGeom>
        </p:spPr>
      </p:pic>
      <p:sp>
        <p:nvSpPr>
          <p:cNvPr id="12" name="Segnaposto contenuto 2"/>
          <p:cNvSpPr txBox="1">
            <a:spLocks/>
          </p:cNvSpPr>
          <p:nvPr/>
        </p:nvSpPr>
        <p:spPr>
          <a:xfrm>
            <a:off x="2699792" y="932625"/>
            <a:ext cx="3760253" cy="480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2700" algn="ctr">
              <a:spcAft>
                <a:spcPts val="600"/>
              </a:spcAft>
              <a:buNone/>
            </a:pPr>
            <a:r>
              <a:rPr lang="en-GB" sz="2200" b="1" dirty="0" smtClean="0">
                <a:solidFill>
                  <a:srgbClr val="FF0000"/>
                </a:solidFill>
              </a:rPr>
              <a:t>FINAL REMARKS</a:t>
            </a:r>
            <a:endParaRPr lang="en-GB" sz="2200" b="1" dirty="0" smtClean="0">
              <a:solidFill>
                <a:srgbClr val="FF0000"/>
              </a:solidFill>
            </a:endParaRPr>
          </a:p>
        </p:txBody>
      </p:sp>
      <p:sp>
        <p:nvSpPr>
          <p:cNvPr id="14" name="Segnaposto contenuto 2"/>
          <p:cNvSpPr txBox="1">
            <a:spLocks/>
          </p:cNvSpPr>
          <p:nvPr/>
        </p:nvSpPr>
        <p:spPr>
          <a:xfrm>
            <a:off x="323528" y="1628800"/>
            <a:ext cx="8424936" cy="3384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</a:rPr>
              <a:t>A positive outcome of the Bern Convention/CMS initiatives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</a:rPr>
              <a:t>A formal involvement of all relevant national Authorities on IKB in a country like Italy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</a:rPr>
              <a:t>An </a:t>
            </a: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</a:rPr>
              <a:t>interesting study case at the Mediterranean level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</a:rPr>
              <a:t>An ongoing experience to share with other countries in the region and beyond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endParaRPr lang="en-GB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857250" lvl="1" indent="-457200">
              <a:spcAft>
                <a:spcPts val="600"/>
              </a:spcAft>
              <a:buFont typeface="+mj-lt"/>
              <a:buAutoNum type="arabicPeriod"/>
            </a:pPr>
            <a:endParaRPr lang="en-GB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857250" lvl="1" indent="-457200">
              <a:spcAft>
                <a:spcPts val="600"/>
              </a:spcAft>
              <a:buFont typeface="+mj-lt"/>
              <a:buAutoNum type="arabicPeriod"/>
            </a:pPr>
            <a:endParaRPr lang="en-GB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12700">
              <a:spcAft>
                <a:spcPts val="600"/>
              </a:spcAft>
              <a:buNone/>
            </a:pPr>
            <a:endParaRPr lang="en-GB" sz="2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970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256584"/>
          </a:xfrm>
        </p:spPr>
        <p:txBody>
          <a:bodyPr>
            <a:normAutofit fontScale="92500" lnSpcReduction="10000"/>
          </a:bodyPr>
          <a:lstStyle/>
          <a:p>
            <a:pPr marL="0" indent="12700" algn="ctr">
              <a:spcAft>
                <a:spcPts val="600"/>
              </a:spcAft>
              <a:buFont typeface="Arial" pitchFamily="34" charset="0"/>
              <a:buNone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Main illegal activities and target species</a:t>
            </a:r>
          </a:p>
          <a:p>
            <a:pPr marL="0" indent="12700" algn="ctr">
              <a:spcAft>
                <a:spcPts val="600"/>
              </a:spcAft>
              <a:buFont typeface="Arial" pitchFamily="34" charset="0"/>
              <a:buNone/>
            </a:pP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12700" algn="ctr">
              <a:spcAft>
                <a:spcPts val="600"/>
              </a:spcAft>
              <a:buFont typeface="Arial" pitchFamily="34" charset="0"/>
              <a:buNone/>
            </a:pP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12700" algn="ctr">
              <a:spcAft>
                <a:spcPts val="600"/>
              </a:spcAft>
              <a:buFont typeface="Arial" pitchFamily="34" charset="0"/>
              <a:buNone/>
            </a:pP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12700" algn="ctr">
              <a:spcAft>
                <a:spcPts val="600"/>
              </a:spcAft>
              <a:buFont typeface="Arial" pitchFamily="34" charset="0"/>
              <a:buNone/>
            </a:pP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12700" algn="ctr">
              <a:spcAft>
                <a:spcPts val="600"/>
              </a:spcAft>
              <a:buFont typeface="Arial" pitchFamily="34" charset="0"/>
              <a:buNone/>
            </a:pP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12700" algn="ctr">
              <a:spcAft>
                <a:spcPts val="600"/>
              </a:spcAft>
              <a:buFont typeface="Arial" pitchFamily="34" charset="0"/>
              <a:buNone/>
            </a:pP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catching  - </a:t>
            </a:r>
            <a:r>
              <a:rPr lang="en-US" sz="2400" dirty="0" smtClean="0">
                <a:solidFill>
                  <a:srgbClr val="C00000"/>
                </a:solidFill>
              </a:rPr>
              <a:t>songbirds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nest poaching - </a:t>
            </a:r>
            <a:r>
              <a:rPr lang="en-US" sz="2400" dirty="0" smtClean="0">
                <a:solidFill>
                  <a:srgbClr val="C00000"/>
                </a:solidFill>
              </a:rPr>
              <a:t>songbirds, raptors</a:t>
            </a:r>
          </a:p>
          <a:p>
            <a:pPr>
              <a:buFont typeface="Arial" pitchFamily="34" charset="0"/>
              <a:buChar char="-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illegal shooting - </a:t>
            </a:r>
            <a:r>
              <a:rPr lang="en-US" sz="2400" dirty="0" smtClean="0">
                <a:solidFill>
                  <a:srgbClr val="C00000"/>
                </a:solidFill>
              </a:rPr>
              <a:t>raptors, game species, songbirds</a:t>
            </a:r>
          </a:p>
          <a:p>
            <a:pPr>
              <a:buFont typeface="Arial" pitchFamily="34" charset="0"/>
              <a:buChar char="-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poisoning - </a:t>
            </a:r>
            <a:r>
              <a:rPr lang="en-US" sz="2400" dirty="0" smtClean="0">
                <a:solidFill>
                  <a:srgbClr val="C00000"/>
                </a:solidFill>
              </a:rPr>
              <a:t>raptors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>
              <a:buFont typeface="Arial" pitchFamily="34" charset="0"/>
              <a:buChar char="-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trade (illegal import/export) - </a:t>
            </a:r>
            <a:r>
              <a:rPr lang="en-US" sz="2400" dirty="0" err="1" smtClean="0">
                <a:solidFill>
                  <a:srgbClr val="C00000"/>
                </a:solidFill>
              </a:rPr>
              <a:t>gamebirds</a:t>
            </a:r>
            <a:r>
              <a:rPr lang="en-US" sz="2400" dirty="0" smtClean="0">
                <a:solidFill>
                  <a:srgbClr val="C00000"/>
                </a:solidFill>
              </a:rPr>
              <a:t>, songbirds, raptors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" name="Picture 2" descr="http://www.falconeria.org/wp-content/uploads/2009/11/giovani-falchi-pellegrini.jpg"/>
          <p:cNvPicPr>
            <a:picLocks noChangeAspect="1" noChangeArrowheads="1"/>
          </p:cNvPicPr>
          <p:nvPr/>
        </p:nvPicPr>
        <p:blipFill>
          <a:blip r:embed="rId2" cstate="print"/>
          <a:srcRect l="6920" r="14655" b="14371"/>
          <a:stretch>
            <a:fillRect/>
          </a:stretch>
        </p:blipFill>
        <p:spPr bwMode="auto">
          <a:xfrm>
            <a:off x="467544" y="1268760"/>
            <a:ext cx="2448272" cy="216024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14" descr="Uccisi-Anna%20Giordano"/>
          <p:cNvPicPr>
            <a:picLocks noChangeAspect="1" noChangeArrowheads="1"/>
          </p:cNvPicPr>
          <p:nvPr/>
        </p:nvPicPr>
        <p:blipFill>
          <a:blip r:embed="rId3" cstate="print"/>
          <a:srcRect l="11502" t="15544" r="6064"/>
          <a:stretch>
            <a:fillRect/>
          </a:stretch>
        </p:blipFill>
        <p:spPr bwMode="auto">
          <a:xfrm>
            <a:off x="5508104" y="1268760"/>
            <a:ext cx="3096344" cy="216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://www.greenreport.it/wp-content/uploads/2014/04/Richiami-vivi.jpg_6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1268760"/>
            <a:ext cx="2878571" cy="2160240"/>
          </a:xfrm>
          <a:prstGeom prst="rect">
            <a:avLst/>
          </a:prstGeom>
          <a:noFill/>
        </p:spPr>
      </p:pic>
      <p:grpSp>
        <p:nvGrpSpPr>
          <p:cNvPr id="18" name="Gruppo 17"/>
          <p:cNvGrpSpPr/>
          <p:nvPr/>
        </p:nvGrpSpPr>
        <p:grpSpPr>
          <a:xfrm>
            <a:off x="683568" y="5949280"/>
            <a:ext cx="7560840" cy="821161"/>
            <a:chOff x="683568" y="5949280"/>
            <a:chExt cx="7560840" cy="821161"/>
          </a:xfrm>
        </p:grpSpPr>
        <p:grpSp>
          <p:nvGrpSpPr>
            <p:cNvPr id="19" name="Gruppo 18"/>
            <p:cNvGrpSpPr/>
            <p:nvPr/>
          </p:nvGrpSpPr>
          <p:grpSpPr>
            <a:xfrm>
              <a:off x="683568" y="5949280"/>
              <a:ext cx="7560840" cy="707901"/>
              <a:chOff x="683568" y="5949280"/>
              <a:chExt cx="7560840" cy="707901"/>
            </a:xfrm>
          </p:grpSpPr>
          <p:sp>
            <p:nvSpPr>
              <p:cNvPr id="22" name="Rectangle 1"/>
              <p:cNvSpPr>
                <a:spLocks noChangeArrowheads="1"/>
              </p:cNvSpPr>
              <p:nvPr/>
            </p:nvSpPr>
            <p:spPr bwMode="auto">
              <a:xfrm>
                <a:off x="2654292" y="6133961"/>
                <a:ext cx="3706271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i="1" dirty="0">
                    <a:solidFill>
                      <a:srgbClr val="115D9B"/>
                    </a:solidFill>
                    <a:latin typeface="Calibri" pitchFamily="34" charset="0"/>
                  </a:rPr>
                  <a:t>Bern SFPS Network and CMS MIKT Joint Meeting</a:t>
                </a:r>
              </a:p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i="1" dirty="0">
                    <a:solidFill>
                      <a:srgbClr val="115D9B"/>
                    </a:solidFill>
                    <a:latin typeface="Calibri" pitchFamily="34" charset="0"/>
                  </a:rPr>
                  <a:t>Malta, 22-32 June 2017 </a:t>
                </a:r>
              </a:p>
            </p:txBody>
          </p:sp>
          <p:cxnSp>
            <p:nvCxnSpPr>
              <p:cNvPr id="23" name="Connettore 1 22"/>
              <p:cNvCxnSpPr/>
              <p:nvPr/>
            </p:nvCxnSpPr>
            <p:spPr>
              <a:xfrm>
                <a:off x="683568" y="5949280"/>
                <a:ext cx="7560840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0" name="Immagine 1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05363" y="5996002"/>
              <a:ext cx="993549" cy="774439"/>
            </a:xfrm>
            <a:prstGeom prst="rect">
              <a:avLst/>
            </a:prstGeom>
          </p:spPr>
        </p:pic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15943" y="6001231"/>
              <a:ext cx="760196" cy="76019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568" y="188640"/>
            <a:ext cx="3960440" cy="64807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Catching of songbirds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snares, lime, nets</a:t>
            </a:r>
          </a:p>
          <a:p>
            <a:pPr>
              <a:buNone/>
            </a:pPr>
            <a:endParaRPr lang="en-US" sz="2000" b="1" dirty="0" smtClean="0"/>
          </a:p>
        </p:txBody>
      </p:sp>
      <p:pic>
        <p:nvPicPr>
          <p:cNvPr id="20482" name="E5D273A6-17AC-41F9-90C2-69851CF28144" descr="C05FB464-C88C-4D09-BFAC-E9BA6FC510E7@infs-inside"/>
          <p:cNvPicPr>
            <a:picLocks noChangeAspect="1" noChangeArrowheads="1"/>
          </p:cNvPicPr>
          <p:nvPr/>
        </p:nvPicPr>
        <p:blipFill>
          <a:blip r:embed="rId2" cstate="print"/>
          <a:srcRect t="8800" b="10253"/>
          <a:stretch>
            <a:fillRect/>
          </a:stretch>
        </p:blipFill>
        <p:spPr bwMode="auto">
          <a:xfrm>
            <a:off x="4067944" y="548680"/>
            <a:ext cx="4702271" cy="538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e 9"/>
          <p:cNvSpPr/>
          <p:nvPr/>
        </p:nvSpPr>
        <p:spPr>
          <a:xfrm>
            <a:off x="5508104" y="141277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4932040" y="450912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6732240" y="371703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Picture 2" descr="Senza titolo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221088"/>
            <a:ext cx="2520280" cy="1452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magine 13" descr="Tesa di archetti in un boschetto di noccioli"/>
          <p:cNvPicPr/>
          <p:nvPr/>
        </p:nvPicPr>
        <p:blipFill>
          <a:blip r:embed="rId4" cstate="print"/>
          <a:srcRect t="6667" b="12667"/>
          <a:stretch>
            <a:fillRect/>
          </a:stretch>
        </p:blipFill>
        <p:spPr bwMode="auto">
          <a:xfrm>
            <a:off x="971600" y="1124744"/>
            <a:ext cx="252028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magine 14" descr="Lacci per tordi sulle montagne di Capoterra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2708920"/>
            <a:ext cx="252028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uppo 20"/>
          <p:cNvGrpSpPr/>
          <p:nvPr/>
        </p:nvGrpSpPr>
        <p:grpSpPr>
          <a:xfrm>
            <a:off x="683568" y="5949280"/>
            <a:ext cx="7560840" cy="821161"/>
            <a:chOff x="683568" y="5949280"/>
            <a:chExt cx="7560840" cy="821161"/>
          </a:xfrm>
        </p:grpSpPr>
        <p:grpSp>
          <p:nvGrpSpPr>
            <p:cNvPr id="22" name="Gruppo 21"/>
            <p:cNvGrpSpPr/>
            <p:nvPr/>
          </p:nvGrpSpPr>
          <p:grpSpPr>
            <a:xfrm>
              <a:off x="683568" y="5949280"/>
              <a:ext cx="7560840" cy="707901"/>
              <a:chOff x="683568" y="5949280"/>
              <a:chExt cx="7560840" cy="707901"/>
            </a:xfrm>
          </p:grpSpPr>
          <p:sp>
            <p:nvSpPr>
              <p:cNvPr id="25" name="Rectangle 1"/>
              <p:cNvSpPr>
                <a:spLocks noChangeArrowheads="1"/>
              </p:cNvSpPr>
              <p:nvPr/>
            </p:nvSpPr>
            <p:spPr bwMode="auto">
              <a:xfrm>
                <a:off x="2654292" y="6133961"/>
                <a:ext cx="3706271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i="1" dirty="0">
                    <a:solidFill>
                      <a:srgbClr val="115D9B"/>
                    </a:solidFill>
                    <a:latin typeface="Calibri" pitchFamily="34" charset="0"/>
                  </a:rPr>
                  <a:t>Bern SFPS Network and CMS MIKT Joint Meeting</a:t>
                </a:r>
              </a:p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i="1" dirty="0">
                    <a:solidFill>
                      <a:srgbClr val="115D9B"/>
                    </a:solidFill>
                    <a:latin typeface="Calibri" pitchFamily="34" charset="0"/>
                  </a:rPr>
                  <a:t>Malta, 22-32 June 2017 </a:t>
                </a:r>
              </a:p>
            </p:txBody>
          </p:sp>
          <p:cxnSp>
            <p:nvCxnSpPr>
              <p:cNvPr id="26" name="Connettore 1 25"/>
              <p:cNvCxnSpPr/>
              <p:nvPr/>
            </p:nvCxnSpPr>
            <p:spPr>
              <a:xfrm>
                <a:off x="683568" y="5949280"/>
                <a:ext cx="7560840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3" name="Immagine 2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05363" y="5996002"/>
              <a:ext cx="993549" cy="774439"/>
            </a:xfrm>
            <a:prstGeom prst="rect">
              <a:avLst/>
            </a:prstGeom>
          </p:spPr>
        </p:pic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15943" y="6001231"/>
              <a:ext cx="760196" cy="76019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71600" y="548680"/>
            <a:ext cx="3960440" cy="648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smtClean="0">
                <a:solidFill>
                  <a:srgbClr val="002060"/>
                </a:solidFill>
              </a:rPr>
              <a:t>Shooting of raptors</a:t>
            </a:r>
          </a:p>
          <a:p>
            <a:pPr>
              <a:buNone/>
            </a:pPr>
            <a:endParaRPr lang="en-US" sz="2000" b="1" smtClean="0"/>
          </a:p>
        </p:txBody>
      </p:sp>
      <p:pic>
        <p:nvPicPr>
          <p:cNvPr id="20482" name="E5D273A6-17AC-41F9-90C2-69851CF28144" descr="C05FB464-C88C-4D09-BFAC-E9BA6FC510E7@infs-inside"/>
          <p:cNvPicPr>
            <a:picLocks noChangeAspect="1" noChangeArrowheads="1"/>
          </p:cNvPicPr>
          <p:nvPr/>
        </p:nvPicPr>
        <p:blipFill>
          <a:blip r:embed="rId2" cstate="print"/>
          <a:srcRect t="8800" b="10253"/>
          <a:stretch>
            <a:fillRect/>
          </a:stretch>
        </p:blipFill>
        <p:spPr bwMode="auto">
          <a:xfrm>
            <a:off x="4067944" y="548680"/>
            <a:ext cx="4702271" cy="538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e 10"/>
          <p:cNvSpPr/>
          <p:nvPr/>
        </p:nvSpPr>
        <p:spPr>
          <a:xfrm>
            <a:off x="6372200" y="530120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6732240" y="371703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/>
          <p:cNvSpPr/>
          <p:nvPr/>
        </p:nvSpPr>
        <p:spPr>
          <a:xfrm>
            <a:off x="7452320" y="501317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 r="502" b="1439"/>
          <a:stretch>
            <a:fillRect/>
          </a:stretch>
        </p:blipFill>
        <p:spPr bwMode="auto">
          <a:xfrm>
            <a:off x="1043608" y="1124744"/>
            <a:ext cx="2497650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E:\LAVORO\2014\museo\macri\ADORNO2013\ADORNO 105.jpg"/>
          <p:cNvPicPr>
            <a:picLocks noChangeAspect="1" noChangeArrowheads="1"/>
          </p:cNvPicPr>
          <p:nvPr/>
        </p:nvPicPr>
        <p:blipFill>
          <a:blip r:embed="rId4" cstate="print"/>
          <a:srcRect l="18309" t="5263" r="29859" b="7898"/>
          <a:stretch>
            <a:fillRect/>
          </a:stretch>
        </p:blipFill>
        <p:spPr>
          <a:xfrm>
            <a:off x="1043608" y="3501008"/>
            <a:ext cx="2448272" cy="2376264"/>
          </a:xfrm>
          <a:prstGeom prst="rect">
            <a:avLst/>
          </a:prstGeom>
          <a:noFill/>
        </p:spPr>
      </p:pic>
      <p:grpSp>
        <p:nvGrpSpPr>
          <p:cNvPr id="15" name="Gruppo 14"/>
          <p:cNvGrpSpPr/>
          <p:nvPr/>
        </p:nvGrpSpPr>
        <p:grpSpPr>
          <a:xfrm>
            <a:off x="683568" y="5949280"/>
            <a:ext cx="7560840" cy="821161"/>
            <a:chOff x="683568" y="5949280"/>
            <a:chExt cx="7560840" cy="821161"/>
          </a:xfrm>
        </p:grpSpPr>
        <p:grpSp>
          <p:nvGrpSpPr>
            <p:cNvPr id="17" name="Gruppo 16"/>
            <p:cNvGrpSpPr/>
            <p:nvPr/>
          </p:nvGrpSpPr>
          <p:grpSpPr>
            <a:xfrm>
              <a:off x="683568" y="5949280"/>
              <a:ext cx="7560840" cy="707901"/>
              <a:chOff x="683568" y="5949280"/>
              <a:chExt cx="7560840" cy="707901"/>
            </a:xfrm>
          </p:grpSpPr>
          <p:sp>
            <p:nvSpPr>
              <p:cNvPr id="20" name="Rectangle 1"/>
              <p:cNvSpPr>
                <a:spLocks noChangeArrowheads="1"/>
              </p:cNvSpPr>
              <p:nvPr/>
            </p:nvSpPr>
            <p:spPr bwMode="auto">
              <a:xfrm>
                <a:off x="2654292" y="6133961"/>
                <a:ext cx="3706271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i="1" dirty="0">
                    <a:solidFill>
                      <a:srgbClr val="115D9B"/>
                    </a:solidFill>
                    <a:latin typeface="Calibri" pitchFamily="34" charset="0"/>
                  </a:rPr>
                  <a:t>Bern SFPS Network and CMS MIKT Joint Meeting</a:t>
                </a:r>
              </a:p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i="1" dirty="0">
                    <a:solidFill>
                      <a:srgbClr val="115D9B"/>
                    </a:solidFill>
                    <a:latin typeface="Calibri" pitchFamily="34" charset="0"/>
                  </a:rPr>
                  <a:t>Malta, 22-32 June 2017 </a:t>
                </a:r>
              </a:p>
            </p:txBody>
          </p:sp>
          <p:cxnSp>
            <p:nvCxnSpPr>
              <p:cNvPr id="21" name="Connettore 1 20"/>
              <p:cNvCxnSpPr/>
              <p:nvPr/>
            </p:nvCxnSpPr>
            <p:spPr>
              <a:xfrm>
                <a:off x="683568" y="5949280"/>
                <a:ext cx="7560840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8" name="Immagine 1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05363" y="5996002"/>
              <a:ext cx="993549" cy="774439"/>
            </a:xfrm>
            <a:prstGeom prst="rect">
              <a:avLst/>
            </a:prstGeom>
          </p:spPr>
        </p:pic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15943" y="6001231"/>
              <a:ext cx="760196" cy="76019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6" y="548680"/>
            <a:ext cx="3960440" cy="648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smtClean="0">
                <a:solidFill>
                  <a:srgbClr val="002060"/>
                </a:solidFill>
              </a:rPr>
              <a:t>Shooting of waterbirds</a:t>
            </a:r>
          </a:p>
          <a:p>
            <a:pPr>
              <a:buNone/>
            </a:pPr>
            <a:endParaRPr lang="en-US" sz="2000" b="1" smtClean="0"/>
          </a:p>
        </p:txBody>
      </p:sp>
      <p:pic>
        <p:nvPicPr>
          <p:cNvPr id="20482" name="E5D273A6-17AC-41F9-90C2-69851CF28144" descr="C05FB464-C88C-4D09-BFAC-E9BA6FC510E7@infs-inside"/>
          <p:cNvPicPr>
            <a:picLocks noChangeAspect="1" noChangeArrowheads="1"/>
          </p:cNvPicPr>
          <p:nvPr/>
        </p:nvPicPr>
        <p:blipFill>
          <a:blip r:embed="rId2" cstate="print"/>
          <a:srcRect t="8800" b="10253"/>
          <a:stretch>
            <a:fillRect/>
          </a:stretch>
        </p:blipFill>
        <p:spPr bwMode="auto">
          <a:xfrm>
            <a:off x="4067944" y="548680"/>
            <a:ext cx="4702271" cy="538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e 10"/>
          <p:cNvSpPr/>
          <p:nvPr/>
        </p:nvSpPr>
        <p:spPr>
          <a:xfrm>
            <a:off x="6372200" y="530120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6732240" y="371703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/>
          <p:cNvSpPr/>
          <p:nvPr/>
        </p:nvSpPr>
        <p:spPr>
          <a:xfrm>
            <a:off x="7668344" y="328498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Immagine 13"/>
          <p:cNvPicPr/>
          <p:nvPr/>
        </p:nvPicPr>
        <p:blipFill>
          <a:blip r:embed="rId3" cstate="print"/>
          <a:srcRect l="29088" t="60379" r="57173" b="19226"/>
          <a:stretch>
            <a:fillRect/>
          </a:stretch>
        </p:blipFill>
        <p:spPr bwMode="auto">
          <a:xfrm>
            <a:off x="1331640" y="4221088"/>
            <a:ext cx="172819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e 14"/>
          <p:cNvSpPr/>
          <p:nvPr/>
        </p:nvSpPr>
        <p:spPr>
          <a:xfrm>
            <a:off x="6084168" y="177281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Segnaposto contenuto 2"/>
          <p:cNvSpPr txBox="1">
            <a:spLocks/>
          </p:cNvSpPr>
          <p:nvPr/>
        </p:nvSpPr>
        <p:spPr>
          <a:xfrm>
            <a:off x="899592" y="5157192"/>
            <a:ext cx="2664296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smtClean="0">
                <a:solidFill>
                  <a:srgbClr val="002060"/>
                </a:solidFill>
              </a:rPr>
              <a:t>use of electronic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calls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http://ss-pics.s3.amazonaws.com/files/122655/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628800"/>
            <a:ext cx="2680719" cy="1794917"/>
          </a:xfrm>
          <a:prstGeom prst="rect">
            <a:avLst/>
          </a:prstGeom>
          <a:noFill/>
        </p:spPr>
      </p:pic>
      <p:sp>
        <p:nvSpPr>
          <p:cNvPr id="18" name="Segnaposto contenuto 2"/>
          <p:cNvSpPr txBox="1">
            <a:spLocks/>
          </p:cNvSpPr>
          <p:nvPr/>
        </p:nvSpPr>
        <p:spPr>
          <a:xfrm>
            <a:off x="827584" y="3429000"/>
            <a:ext cx="3384376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350" marR="0" lvl="0" indent="222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smtClean="0">
                <a:solidFill>
                  <a:srgbClr val="002060"/>
                </a:solidFill>
              </a:rPr>
              <a:t>infringement of hunting regulation</a:t>
            </a:r>
            <a:endParaRPr kumimoji="0" lang="en-US" sz="2000" i="0" u="none" strike="noStrike" kern="1200" cap="none" spc="0" normalizeH="0" baseline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9" name="Gruppo 18"/>
          <p:cNvGrpSpPr/>
          <p:nvPr/>
        </p:nvGrpSpPr>
        <p:grpSpPr>
          <a:xfrm>
            <a:off x="683568" y="5949280"/>
            <a:ext cx="7560840" cy="821161"/>
            <a:chOff x="683568" y="5949280"/>
            <a:chExt cx="7560840" cy="821161"/>
          </a:xfrm>
        </p:grpSpPr>
        <p:grpSp>
          <p:nvGrpSpPr>
            <p:cNvPr id="20" name="Gruppo 19"/>
            <p:cNvGrpSpPr/>
            <p:nvPr/>
          </p:nvGrpSpPr>
          <p:grpSpPr>
            <a:xfrm>
              <a:off x="683568" y="5949280"/>
              <a:ext cx="7560840" cy="707901"/>
              <a:chOff x="683568" y="5949280"/>
              <a:chExt cx="7560840" cy="707901"/>
            </a:xfrm>
          </p:grpSpPr>
          <p:sp>
            <p:nvSpPr>
              <p:cNvPr id="23" name="Rectangle 1"/>
              <p:cNvSpPr>
                <a:spLocks noChangeArrowheads="1"/>
              </p:cNvSpPr>
              <p:nvPr/>
            </p:nvSpPr>
            <p:spPr bwMode="auto">
              <a:xfrm>
                <a:off x="2654292" y="6133961"/>
                <a:ext cx="3706271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i="1" dirty="0">
                    <a:solidFill>
                      <a:srgbClr val="115D9B"/>
                    </a:solidFill>
                    <a:latin typeface="Calibri" pitchFamily="34" charset="0"/>
                  </a:rPr>
                  <a:t>Bern SFPS Network and CMS MIKT Joint Meeting</a:t>
                </a:r>
              </a:p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i="1" dirty="0">
                    <a:solidFill>
                      <a:srgbClr val="115D9B"/>
                    </a:solidFill>
                    <a:latin typeface="Calibri" pitchFamily="34" charset="0"/>
                  </a:rPr>
                  <a:t>Malta, 22-32 June 2017 </a:t>
                </a:r>
              </a:p>
            </p:txBody>
          </p:sp>
          <p:cxnSp>
            <p:nvCxnSpPr>
              <p:cNvPr id="24" name="Connettore 1 23"/>
              <p:cNvCxnSpPr/>
              <p:nvPr/>
            </p:nvCxnSpPr>
            <p:spPr>
              <a:xfrm>
                <a:off x="683568" y="5949280"/>
                <a:ext cx="7560840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05363" y="5996002"/>
              <a:ext cx="993549" cy="774439"/>
            </a:xfrm>
            <a:prstGeom prst="rect">
              <a:avLst/>
            </a:prstGeom>
          </p:spPr>
        </p:pic>
        <p:pic>
          <p:nvPicPr>
            <p:cNvPr id="22" name="Immagine 21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15943" y="6001231"/>
              <a:ext cx="760196" cy="76019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184576"/>
          </a:xfrm>
        </p:spPr>
        <p:txBody>
          <a:bodyPr>
            <a:normAutofit lnSpcReduction="10000"/>
          </a:bodyPr>
          <a:lstStyle/>
          <a:p>
            <a:pPr marL="0" indent="12700" algn="ctr">
              <a:spcAft>
                <a:spcPts val="1200"/>
              </a:spcAft>
              <a:buFont typeface="Arial" pitchFamily="34" charset="0"/>
              <a:buNone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Main drivers</a:t>
            </a:r>
          </a:p>
          <a:p>
            <a:pPr>
              <a:buNone/>
            </a:pPr>
            <a:r>
              <a:rPr lang="en-US" sz="2400" u="sng" dirty="0" smtClean="0">
                <a:solidFill>
                  <a:srgbClr val="002060"/>
                </a:solidFill>
              </a:rPr>
              <a:t>catching  of </a:t>
            </a:r>
            <a:r>
              <a:rPr lang="en-US" sz="2400" u="sng" dirty="0" smtClean="0">
                <a:solidFill>
                  <a:schemeClr val="tx2">
                    <a:lumMod val="75000"/>
                  </a:schemeClr>
                </a:solidFill>
              </a:rPr>
              <a:t>songbirds: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</a:rPr>
              <a:t>commercial purposes (traditional gourmet cuisine, use as live decoys)</a:t>
            </a:r>
            <a:endParaRPr lang="en-US" sz="2400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en-US" sz="17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2400" u="sng" dirty="0" smtClean="0">
                <a:solidFill>
                  <a:schemeClr val="tx2">
                    <a:lumMod val="75000"/>
                  </a:schemeClr>
                </a:solidFill>
              </a:rPr>
              <a:t>taking from nests of songbirds </a:t>
            </a:r>
            <a:r>
              <a:rPr lang="en-US" sz="2400" u="sng" dirty="0" smtClean="0">
                <a:solidFill>
                  <a:srgbClr val="002060"/>
                </a:solidFill>
              </a:rPr>
              <a:t>and raptors: 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</a:rPr>
              <a:t>commercial purposes (use as live decoys, ornamental purposes, falconry)</a:t>
            </a:r>
            <a:endParaRPr lang="en-US" sz="24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17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2400" u="sng" dirty="0" smtClean="0">
                <a:solidFill>
                  <a:srgbClr val="002060"/>
                </a:solidFill>
              </a:rPr>
              <a:t>illegal shooting of raptors, game species, </a:t>
            </a:r>
            <a:r>
              <a:rPr lang="en-US" sz="2400" u="sng" dirty="0" smtClean="0">
                <a:solidFill>
                  <a:schemeClr val="tx2">
                    <a:lumMod val="75000"/>
                  </a:schemeClr>
                </a:solidFill>
              </a:rPr>
              <a:t>songbirds: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local traditions, vandalism, taxidermy</a:t>
            </a:r>
            <a:endParaRPr lang="en-US" sz="17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2400" u="sng" dirty="0" smtClean="0">
                <a:solidFill>
                  <a:schemeClr val="tx2">
                    <a:lumMod val="75000"/>
                  </a:schemeClr>
                </a:solidFill>
              </a:rPr>
              <a:t>poisoning of </a:t>
            </a:r>
            <a:r>
              <a:rPr lang="en-US" sz="2400" u="sng" dirty="0" smtClean="0">
                <a:solidFill>
                  <a:srgbClr val="002060"/>
                </a:solidFill>
              </a:rPr>
              <a:t>raptors:</a:t>
            </a:r>
            <a:r>
              <a:rPr lang="en-US" sz="2400" dirty="0" smtClean="0">
                <a:solidFill>
                  <a:srgbClr val="002060"/>
                </a:solidFill>
              </a:rPr>
              <a:t>  predator control (baits for carnivores)</a:t>
            </a:r>
          </a:p>
          <a:p>
            <a:pPr>
              <a:buNone/>
            </a:pPr>
            <a:endParaRPr lang="en-US" sz="17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2400" u="sng" dirty="0" smtClean="0">
                <a:solidFill>
                  <a:schemeClr val="tx2">
                    <a:lumMod val="75000"/>
                  </a:schemeClr>
                </a:solidFill>
              </a:rPr>
              <a:t>illegal import </a:t>
            </a:r>
            <a:r>
              <a:rPr lang="en-US" sz="2400" u="sng" dirty="0" smtClean="0">
                <a:solidFill>
                  <a:srgbClr val="002060"/>
                </a:solidFill>
              </a:rPr>
              <a:t>of </a:t>
            </a:r>
            <a:r>
              <a:rPr lang="en-US" sz="2400" u="sng" dirty="0" err="1" smtClean="0">
                <a:solidFill>
                  <a:srgbClr val="002060"/>
                </a:solidFill>
              </a:rPr>
              <a:t>gamebirds</a:t>
            </a:r>
            <a:r>
              <a:rPr lang="en-US" sz="2400" u="sng" dirty="0" smtClean="0">
                <a:solidFill>
                  <a:srgbClr val="002060"/>
                </a:solidFill>
              </a:rPr>
              <a:t>, </a:t>
            </a:r>
            <a:r>
              <a:rPr lang="en-US" sz="2400" u="sng" dirty="0" smtClean="0">
                <a:solidFill>
                  <a:schemeClr val="tx2">
                    <a:lumMod val="75000"/>
                  </a:schemeClr>
                </a:solidFill>
              </a:rPr>
              <a:t>songbirds </a:t>
            </a:r>
            <a:r>
              <a:rPr lang="en-US" sz="2400" u="sng" dirty="0" smtClean="0">
                <a:solidFill>
                  <a:srgbClr val="002060"/>
                </a:solidFill>
              </a:rPr>
              <a:t>and raptors: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</a:rPr>
              <a:t>commercial purposes </a:t>
            </a:r>
            <a:endParaRPr lang="en-US" sz="24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it-IT" dirty="0"/>
          </a:p>
        </p:txBody>
      </p:sp>
      <p:grpSp>
        <p:nvGrpSpPr>
          <p:cNvPr id="10" name="Gruppo 9"/>
          <p:cNvGrpSpPr/>
          <p:nvPr/>
        </p:nvGrpSpPr>
        <p:grpSpPr>
          <a:xfrm>
            <a:off x="683568" y="5949280"/>
            <a:ext cx="7560840" cy="821161"/>
            <a:chOff x="683568" y="5949280"/>
            <a:chExt cx="7560840" cy="821161"/>
          </a:xfrm>
        </p:grpSpPr>
        <p:grpSp>
          <p:nvGrpSpPr>
            <p:cNvPr id="11" name="Gruppo 10"/>
            <p:cNvGrpSpPr/>
            <p:nvPr/>
          </p:nvGrpSpPr>
          <p:grpSpPr>
            <a:xfrm>
              <a:off x="683568" y="5949280"/>
              <a:ext cx="7560840" cy="707901"/>
              <a:chOff x="683568" y="5949280"/>
              <a:chExt cx="7560840" cy="707901"/>
            </a:xfrm>
          </p:grpSpPr>
          <p:sp>
            <p:nvSpPr>
              <p:cNvPr id="14" name="Rectangle 1"/>
              <p:cNvSpPr>
                <a:spLocks noChangeArrowheads="1"/>
              </p:cNvSpPr>
              <p:nvPr/>
            </p:nvSpPr>
            <p:spPr bwMode="auto">
              <a:xfrm>
                <a:off x="2654292" y="6133961"/>
                <a:ext cx="3706271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i="1" dirty="0">
                    <a:solidFill>
                      <a:srgbClr val="115D9B"/>
                    </a:solidFill>
                    <a:latin typeface="Calibri" pitchFamily="34" charset="0"/>
                  </a:rPr>
                  <a:t>Bern SFPS Network and CMS MIKT Joint Meeting</a:t>
                </a:r>
              </a:p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i="1" dirty="0">
                    <a:solidFill>
                      <a:srgbClr val="115D9B"/>
                    </a:solidFill>
                    <a:latin typeface="Calibri" pitchFamily="34" charset="0"/>
                  </a:rPr>
                  <a:t>Malta, 22-32 June 2017 </a:t>
                </a:r>
              </a:p>
            </p:txBody>
          </p:sp>
          <p:cxnSp>
            <p:nvCxnSpPr>
              <p:cNvPr id="15" name="Connettore 1 14"/>
              <p:cNvCxnSpPr/>
              <p:nvPr/>
            </p:nvCxnSpPr>
            <p:spPr>
              <a:xfrm>
                <a:off x="683568" y="5949280"/>
                <a:ext cx="7560840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2" name="Immagine 1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5363" y="5996002"/>
              <a:ext cx="993549" cy="774439"/>
            </a:xfrm>
            <a:prstGeom prst="rect">
              <a:avLst/>
            </a:prstGeom>
          </p:spPr>
        </p:pic>
        <p:pic>
          <p:nvPicPr>
            <p:cNvPr id="13" name="Immagine 1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15943" y="6001231"/>
              <a:ext cx="760196" cy="76019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/>
          <p:cNvGrpSpPr/>
          <p:nvPr/>
        </p:nvGrpSpPr>
        <p:grpSpPr>
          <a:xfrm>
            <a:off x="683568" y="5949280"/>
            <a:ext cx="7560840" cy="821161"/>
            <a:chOff x="683568" y="5949280"/>
            <a:chExt cx="7560840" cy="821161"/>
          </a:xfrm>
        </p:grpSpPr>
        <p:grpSp>
          <p:nvGrpSpPr>
            <p:cNvPr id="9" name="Gruppo 8"/>
            <p:cNvGrpSpPr/>
            <p:nvPr/>
          </p:nvGrpSpPr>
          <p:grpSpPr>
            <a:xfrm>
              <a:off x="683568" y="5949280"/>
              <a:ext cx="7560840" cy="707901"/>
              <a:chOff x="683568" y="5949280"/>
              <a:chExt cx="7560840" cy="707901"/>
            </a:xfrm>
          </p:grpSpPr>
          <p:sp>
            <p:nvSpPr>
              <p:cNvPr id="4" name="Rectangle 1"/>
              <p:cNvSpPr>
                <a:spLocks noChangeArrowheads="1"/>
              </p:cNvSpPr>
              <p:nvPr/>
            </p:nvSpPr>
            <p:spPr bwMode="auto">
              <a:xfrm>
                <a:off x="2654292" y="6133961"/>
                <a:ext cx="3706271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i="1" dirty="0">
                    <a:solidFill>
                      <a:srgbClr val="115D9B"/>
                    </a:solidFill>
                    <a:latin typeface="Calibri" pitchFamily="34" charset="0"/>
                  </a:rPr>
                  <a:t>Bern SFPS Network and CMS MIKT Joint Meeting</a:t>
                </a:r>
              </a:p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i="1" dirty="0">
                    <a:solidFill>
                      <a:srgbClr val="115D9B"/>
                    </a:solidFill>
                    <a:latin typeface="Calibri" pitchFamily="34" charset="0"/>
                  </a:rPr>
                  <a:t>Malta, 22-32 June 2017 </a:t>
                </a:r>
              </a:p>
            </p:txBody>
          </p:sp>
          <p:cxnSp>
            <p:nvCxnSpPr>
              <p:cNvPr id="8" name="Connettore 1 7"/>
              <p:cNvCxnSpPr/>
              <p:nvPr/>
            </p:nvCxnSpPr>
            <p:spPr>
              <a:xfrm>
                <a:off x="683568" y="5949280"/>
                <a:ext cx="7560840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5363" y="5996002"/>
              <a:ext cx="993549" cy="774439"/>
            </a:xfrm>
            <a:prstGeom prst="rect">
              <a:avLst/>
            </a:prstGeom>
          </p:spPr>
        </p:pic>
        <p:pic>
          <p:nvPicPr>
            <p:cNvPr id="13" name="Immagine 1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15943" y="6001231"/>
              <a:ext cx="760196" cy="760196"/>
            </a:xfrm>
            <a:prstGeom prst="rect">
              <a:avLst/>
            </a:prstGeom>
          </p:spPr>
        </p:pic>
      </p:grpSp>
      <p:sp>
        <p:nvSpPr>
          <p:cNvPr id="17" name="Segnaposto contenuto 2"/>
          <p:cNvSpPr txBox="1">
            <a:spLocks/>
          </p:cNvSpPr>
          <p:nvPr/>
        </p:nvSpPr>
        <p:spPr>
          <a:xfrm>
            <a:off x="457200" y="788609"/>
            <a:ext cx="8229600" cy="1056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2700">
              <a:spcAft>
                <a:spcPts val="600"/>
              </a:spcAft>
              <a:buNone/>
            </a:pP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</a:rPr>
              <a:t>The background document was circulated </a:t>
            </a:r>
            <a:r>
              <a:rPr lang="en-GB" sz="2200" dirty="0">
                <a:solidFill>
                  <a:schemeClr val="tx2">
                    <a:lumMod val="75000"/>
                  </a:schemeClr>
                </a:solidFill>
              </a:rPr>
              <a:t>among </a:t>
            </a: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</a:rPr>
              <a:t>institutions and stakeholders together with a preliminary list of actions to tackle IKB </a:t>
            </a: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09" y="1968207"/>
            <a:ext cx="4495147" cy="33713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3" name="CasellaDiTesto 22"/>
          <p:cNvSpPr txBox="1"/>
          <p:nvPr/>
        </p:nvSpPr>
        <p:spPr>
          <a:xfrm rot="19897134">
            <a:off x="3362576" y="4331649"/>
            <a:ext cx="3160429" cy="11079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 smtClean="0">
                <a:solidFill>
                  <a:srgbClr val="FF0000"/>
                </a:solidFill>
              </a:rPr>
              <a:t>TECHNICAL WORKSHOP</a:t>
            </a:r>
          </a:p>
          <a:p>
            <a:pPr algn="ctr"/>
            <a:r>
              <a:rPr lang="en-GB" sz="2200" b="1" dirty="0" smtClean="0">
                <a:solidFill>
                  <a:srgbClr val="FF0000"/>
                </a:solidFill>
              </a:rPr>
              <a:t>9-10 JUNE 2016</a:t>
            </a:r>
          </a:p>
          <a:p>
            <a:pPr algn="ctr"/>
            <a:r>
              <a:rPr lang="en-GB" sz="2200" b="1" dirty="0" smtClean="0">
                <a:solidFill>
                  <a:srgbClr val="FF0000"/>
                </a:solidFill>
              </a:rPr>
              <a:t>Veneto Po Delta Park</a:t>
            </a:r>
            <a:endParaRPr lang="en-GB" sz="2200" b="1" dirty="0">
              <a:solidFill>
                <a:srgbClr val="FF0000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5352139" y="1896774"/>
            <a:ext cx="308780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</a:rPr>
              <a:t>A workshop was held to discuss main goals,  targets and actions</a:t>
            </a:r>
            <a:endParaRPr lang="en-GB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/>
          <p:cNvGrpSpPr/>
          <p:nvPr/>
        </p:nvGrpSpPr>
        <p:grpSpPr>
          <a:xfrm>
            <a:off x="683568" y="5949280"/>
            <a:ext cx="7560840" cy="821161"/>
            <a:chOff x="683568" y="5949280"/>
            <a:chExt cx="7560840" cy="821161"/>
          </a:xfrm>
        </p:grpSpPr>
        <p:grpSp>
          <p:nvGrpSpPr>
            <p:cNvPr id="9" name="Gruppo 8"/>
            <p:cNvGrpSpPr/>
            <p:nvPr/>
          </p:nvGrpSpPr>
          <p:grpSpPr>
            <a:xfrm>
              <a:off x="683568" y="5949280"/>
              <a:ext cx="7560840" cy="707901"/>
              <a:chOff x="683568" y="5949280"/>
              <a:chExt cx="7560840" cy="707901"/>
            </a:xfrm>
          </p:grpSpPr>
          <p:sp>
            <p:nvSpPr>
              <p:cNvPr id="4" name="Rectangle 1"/>
              <p:cNvSpPr>
                <a:spLocks noChangeArrowheads="1"/>
              </p:cNvSpPr>
              <p:nvPr/>
            </p:nvSpPr>
            <p:spPr bwMode="auto">
              <a:xfrm>
                <a:off x="2654292" y="6133961"/>
                <a:ext cx="3706271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i="1" dirty="0">
                    <a:solidFill>
                      <a:srgbClr val="115D9B"/>
                    </a:solidFill>
                    <a:latin typeface="Calibri" pitchFamily="34" charset="0"/>
                  </a:rPr>
                  <a:t>Bern SFPS Network and CMS MIKT Joint Meeting</a:t>
                </a:r>
              </a:p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i="1" dirty="0">
                    <a:solidFill>
                      <a:srgbClr val="115D9B"/>
                    </a:solidFill>
                    <a:latin typeface="Calibri" pitchFamily="34" charset="0"/>
                  </a:rPr>
                  <a:t>Malta, 22-32 June 2017 </a:t>
                </a:r>
              </a:p>
            </p:txBody>
          </p:sp>
          <p:cxnSp>
            <p:nvCxnSpPr>
              <p:cNvPr id="8" name="Connettore 1 7"/>
              <p:cNvCxnSpPr/>
              <p:nvPr/>
            </p:nvCxnSpPr>
            <p:spPr>
              <a:xfrm>
                <a:off x="683568" y="5949280"/>
                <a:ext cx="7560840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5363" y="5996002"/>
              <a:ext cx="993549" cy="774439"/>
            </a:xfrm>
            <a:prstGeom prst="rect">
              <a:avLst/>
            </a:prstGeom>
          </p:spPr>
        </p:pic>
        <p:pic>
          <p:nvPicPr>
            <p:cNvPr id="13" name="Immagine 1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15943" y="6001231"/>
              <a:ext cx="760196" cy="760196"/>
            </a:xfrm>
            <a:prstGeom prst="rect">
              <a:avLst/>
            </a:prstGeom>
          </p:spPr>
        </p:pic>
      </p:grpSp>
      <p:sp>
        <p:nvSpPr>
          <p:cNvPr id="23" name="CasellaDiTesto 22"/>
          <p:cNvSpPr txBox="1"/>
          <p:nvPr/>
        </p:nvSpPr>
        <p:spPr>
          <a:xfrm rot="19897134">
            <a:off x="5109617" y="931994"/>
            <a:ext cx="3160429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 smtClean="0">
                <a:solidFill>
                  <a:srgbClr val="FF0000"/>
                </a:solidFill>
              </a:rPr>
              <a:t>FIRST DRAFT</a:t>
            </a:r>
          </a:p>
          <a:p>
            <a:pPr algn="ctr"/>
            <a:r>
              <a:rPr lang="en-GB" sz="2200" b="1" dirty="0" smtClean="0">
                <a:solidFill>
                  <a:srgbClr val="FF0000"/>
                </a:solidFill>
              </a:rPr>
              <a:t>JULY 2016</a:t>
            </a:r>
            <a:endParaRPr lang="en-GB" sz="2200" b="1" dirty="0">
              <a:solidFill>
                <a:srgbClr val="FF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 rot="19897134">
            <a:off x="2367745" y="4160197"/>
            <a:ext cx="3160429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 smtClean="0">
                <a:solidFill>
                  <a:srgbClr val="FF0000"/>
                </a:solidFill>
              </a:rPr>
              <a:t>FINAL DRAFT</a:t>
            </a:r>
          </a:p>
          <a:p>
            <a:pPr algn="ctr"/>
            <a:r>
              <a:rPr lang="en-GB" sz="2200" b="1" dirty="0" smtClean="0">
                <a:solidFill>
                  <a:srgbClr val="FF0000"/>
                </a:solidFill>
              </a:rPr>
              <a:t>NOVEMBER 2016</a:t>
            </a:r>
            <a:endParaRPr lang="en-GB" sz="2200" b="1" dirty="0">
              <a:solidFill>
                <a:srgbClr val="FF000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57" y="2029504"/>
            <a:ext cx="2469159" cy="3494172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7" name="Segnaposto contenuto 2"/>
          <p:cNvSpPr txBox="1">
            <a:spLocks/>
          </p:cNvSpPr>
          <p:nvPr/>
        </p:nvSpPr>
        <p:spPr>
          <a:xfrm>
            <a:off x="457200" y="788609"/>
            <a:ext cx="4834880" cy="105621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2700">
              <a:spcAft>
                <a:spcPts val="600"/>
              </a:spcAft>
              <a:buNone/>
            </a:pP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</a:rPr>
              <a:t>Taking into account the inputs received, a national action plan was drafted and circulated to Ministries, Regional Governments and stakeholders</a:t>
            </a:r>
          </a:p>
        </p:txBody>
      </p:sp>
      <p:sp>
        <p:nvSpPr>
          <p:cNvPr id="14" name="Segnaposto contenuto 2"/>
          <p:cNvSpPr txBox="1">
            <a:spLocks/>
          </p:cNvSpPr>
          <p:nvPr/>
        </p:nvSpPr>
        <p:spPr>
          <a:xfrm>
            <a:off x="5116680" y="4443938"/>
            <a:ext cx="3133780" cy="1110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2700">
              <a:spcAft>
                <a:spcPts val="600"/>
              </a:spcAft>
              <a:buNone/>
            </a:pP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A revised version was finalized and sent to the </a:t>
            </a:r>
            <a:r>
              <a:rPr lang="en-GB" sz="2000" dirty="0" err="1" smtClean="0">
                <a:solidFill>
                  <a:schemeClr val="tx2">
                    <a:lumMod val="75000"/>
                  </a:schemeClr>
                </a:solidFill>
              </a:rPr>
              <a:t>Conferenza-Stato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75000"/>
                  </a:schemeClr>
                </a:solidFill>
              </a:rPr>
              <a:t>Regioni</a:t>
            </a:r>
            <a:endParaRPr lang="en-GB" sz="2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Freccia destra con strisce 5"/>
          <p:cNvSpPr/>
          <p:nvPr/>
        </p:nvSpPr>
        <p:spPr>
          <a:xfrm rot="3146499">
            <a:off x="4347480" y="2689017"/>
            <a:ext cx="1942832" cy="56635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29676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2043</TotalTime>
  <Words>1041</Words>
  <Application>Microsoft Office PowerPoint</Application>
  <PresentationFormat>Presentazione su schermo (4:3)</PresentationFormat>
  <Paragraphs>172</Paragraphs>
  <Slides>23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4" baseType="lpstr">
      <vt:lpstr>Tema di Office</vt:lpstr>
      <vt:lpstr>The Italian Action Plan against illegal killing of birds (IKB)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andreotti</dc:creator>
  <cp:lastModifiedBy> </cp:lastModifiedBy>
  <cp:revision>223</cp:revision>
  <dcterms:created xsi:type="dcterms:W3CDTF">2016-04-08T10:24:59Z</dcterms:created>
  <dcterms:modified xsi:type="dcterms:W3CDTF">2017-06-22T06:51:48Z</dcterms:modified>
</cp:coreProperties>
</file>