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72" r:id="rId1"/>
  </p:sldMasterIdLst>
  <p:notesMasterIdLst>
    <p:notesMasterId r:id="rId60"/>
  </p:notesMasterIdLst>
  <p:handoutMasterIdLst>
    <p:handoutMasterId r:id="rId61"/>
  </p:handoutMasterIdLst>
  <p:sldIdLst>
    <p:sldId id="256" r:id="rId2"/>
    <p:sldId id="264" r:id="rId3"/>
    <p:sldId id="257" r:id="rId4"/>
    <p:sldId id="266" r:id="rId5"/>
    <p:sldId id="265" r:id="rId6"/>
    <p:sldId id="261" r:id="rId7"/>
    <p:sldId id="305" r:id="rId8"/>
    <p:sldId id="259" r:id="rId9"/>
    <p:sldId id="263" r:id="rId10"/>
    <p:sldId id="262" r:id="rId11"/>
    <p:sldId id="312" r:id="rId12"/>
    <p:sldId id="306" r:id="rId13"/>
    <p:sldId id="309" r:id="rId14"/>
    <p:sldId id="314" r:id="rId15"/>
    <p:sldId id="310" r:id="rId16"/>
    <p:sldId id="311" r:id="rId17"/>
    <p:sldId id="296" r:id="rId18"/>
    <p:sldId id="295" r:id="rId19"/>
    <p:sldId id="267" r:id="rId20"/>
    <p:sldId id="268" r:id="rId21"/>
    <p:sldId id="269" r:id="rId22"/>
    <p:sldId id="270" r:id="rId23"/>
    <p:sldId id="297" r:id="rId24"/>
    <p:sldId id="271" r:id="rId25"/>
    <p:sldId id="272" r:id="rId26"/>
    <p:sldId id="273" r:id="rId27"/>
    <p:sldId id="274" r:id="rId28"/>
    <p:sldId id="275" r:id="rId29"/>
    <p:sldId id="276" r:id="rId30"/>
    <p:sldId id="277" r:id="rId31"/>
    <p:sldId id="278" r:id="rId32"/>
    <p:sldId id="279" r:id="rId33"/>
    <p:sldId id="298" r:id="rId34"/>
    <p:sldId id="280" r:id="rId35"/>
    <p:sldId id="281" r:id="rId36"/>
    <p:sldId id="282" r:id="rId37"/>
    <p:sldId id="283" r:id="rId38"/>
    <p:sldId id="284" r:id="rId39"/>
    <p:sldId id="285" r:id="rId40"/>
    <p:sldId id="299" r:id="rId41"/>
    <p:sldId id="286" r:id="rId42"/>
    <p:sldId id="287" r:id="rId43"/>
    <p:sldId id="288" r:id="rId44"/>
    <p:sldId id="289" r:id="rId45"/>
    <p:sldId id="300" r:id="rId46"/>
    <p:sldId id="290" r:id="rId47"/>
    <p:sldId id="291" r:id="rId48"/>
    <p:sldId id="292" r:id="rId49"/>
    <p:sldId id="293" r:id="rId50"/>
    <p:sldId id="294" r:id="rId51"/>
    <p:sldId id="308" r:id="rId52"/>
    <p:sldId id="301" r:id="rId53"/>
    <p:sldId id="302" r:id="rId54"/>
    <p:sldId id="307" r:id="rId55"/>
    <p:sldId id="303" r:id="rId56"/>
    <p:sldId id="304" r:id="rId57"/>
    <p:sldId id="315" r:id="rId58"/>
    <p:sldId id="316"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6321" autoAdjust="0"/>
  </p:normalViewPr>
  <p:slideViewPr>
    <p:cSldViewPr showGuides="1">
      <p:cViewPr>
        <p:scale>
          <a:sx n="66" d="100"/>
          <a:sy n="66" d="100"/>
        </p:scale>
        <p:origin x="-1200" y="-144"/>
      </p:cViewPr>
      <p:guideLst>
        <p:guide orient="horz" pos="3067"/>
        <p:guide pos="1156"/>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Users\Umberto\Documents\1%20-%20Lavoro\IKB%20Bern%20Convention\2017\graph%20for%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chart>
    <c:plotArea>
      <c:layout/>
      <c:barChart>
        <c:barDir val="col"/>
        <c:grouping val="clustered"/>
        <c:ser>
          <c:idx val="0"/>
          <c:order val="0"/>
          <c:tx>
            <c:strRef>
              <c:f>Foglio1!$C$13</c:f>
              <c:strCache>
                <c:ptCount val="1"/>
                <c:pt idx="0">
                  <c:v>No. of IKB cases (Ind. 2)</c:v>
                </c:pt>
              </c:strCache>
            </c:strRef>
          </c:tx>
          <c:cat>
            <c:strRef>
              <c:f>Foglio1!$D$12:$G$12</c:f>
              <c:strCache>
                <c:ptCount val="4"/>
                <c:pt idx="0">
                  <c:v>First</c:v>
                </c:pt>
                <c:pt idx="1">
                  <c:v>Second</c:v>
                </c:pt>
                <c:pt idx="2">
                  <c:v>Third</c:v>
                </c:pt>
                <c:pt idx="3">
                  <c:v>Fourth</c:v>
                </c:pt>
              </c:strCache>
            </c:strRef>
          </c:cat>
          <c:val>
            <c:numRef>
              <c:f>Foglio1!$D$13:$G$13</c:f>
              <c:numCache>
                <c:formatCode>General</c:formatCode>
                <c:ptCount val="4"/>
                <c:pt idx="0">
                  <c:v>1000</c:v>
                </c:pt>
                <c:pt idx="1">
                  <c:v>1500</c:v>
                </c:pt>
                <c:pt idx="2">
                  <c:v>750</c:v>
                </c:pt>
                <c:pt idx="3">
                  <c:v>500</c:v>
                </c:pt>
              </c:numCache>
            </c:numRef>
          </c:val>
        </c:ser>
        <c:ser>
          <c:idx val="2"/>
          <c:order val="2"/>
          <c:tx>
            <c:strRef>
              <c:f>Foglio1!$C$15</c:f>
              <c:strCache>
                <c:ptCount val="1"/>
                <c:pt idx="0">
                  <c:v>Field enforcement effort (Ind. 19)</c:v>
                </c:pt>
              </c:strCache>
            </c:strRef>
          </c:tx>
          <c:cat>
            <c:strRef>
              <c:f>Foglio1!$D$12:$G$12</c:f>
              <c:strCache>
                <c:ptCount val="4"/>
                <c:pt idx="0">
                  <c:v>First</c:v>
                </c:pt>
                <c:pt idx="1">
                  <c:v>Second</c:v>
                </c:pt>
                <c:pt idx="2">
                  <c:v>Third</c:v>
                </c:pt>
                <c:pt idx="3">
                  <c:v>Fourth</c:v>
                </c:pt>
              </c:strCache>
            </c:strRef>
          </c:cat>
          <c:val>
            <c:numRef>
              <c:f>Foglio1!$D$15:$G$15</c:f>
              <c:numCache>
                <c:formatCode>General</c:formatCode>
                <c:ptCount val="4"/>
                <c:pt idx="0">
                  <c:v>1800</c:v>
                </c:pt>
                <c:pt idx="1">
                  <c:v>2000</c:v>
                </c:pt>
                <c:pt idx="2">
                  <c:v>1900</c:v>
                </c:pt>
                <c:pt idx="3">
                  <c:v>1500</c:v>
                </c:pt>
              </c:numCache>
            </c:numRef>
          </c:val>
        </c:ser>
        <c:axId val="179507200"/>
        <c:axId val="179516544"/>
      </c:barChart>
      <c:lineChart>
        <c:grouping val="standard"/>
        <c:ser>
          <c:idx val="1"/>
          <c:order val="1"/>
          <c:tx>
            <c:strRef>
              <c:f>Foglio1!$C$14</c:f>
              <c:strCache>
                <c:ptCount val="1"/>
                <c:pt idx="0">
                  <c:v>Size of IKB (ind. 4)</c:v>
                </c:pt>
              </c:strCache>
            </c:strRef>
          </c:tx>
          <c:spPr>
            <a:ln w="50800"/>
          </c:spPr>
          <c:marker>
            <c:symbol val="none"/>
          </c:marker>
          <c:cat>
            <c:strRef>
              <c:f>Foglio1!$D$12:$G$12</c:f>
              <c:strCache>
                <c:ptCount val="4"/>
                <c:pt idx="0">
                  <c:v>First</c:v>
                </c:pt>
                <c:pt idx="1">
                  <c:v>Second</c:v>
                </c:pt>
                <c:pt idx="2">
                  <c:v>Third</c:v>
                </c:pt>
                <c:pt idx="3">
                  <c:v>Fourth</c:v>
                </c:pt>
              </c:strCache>
            </c:strRef>
          </c:cat>
          <c:val>
            <c:numRef>
              <c:f>Foglio1!$D$14:$G$14</c:f>
              <c:numCache>
                <c:formatCode>_-* #,##0_-;\-* #,##0_-;_-* "-"??_-;_-@_-</c:formatCode>
                <c:ptCount val="4"/>
                <c:pt idx="0">
                  <c:v>1000000</c:v>
                </c:pt>
                <c:pt idx="1">
                  <c:v>750000</c:v>
                </c:pt>
                <c:pt idx="2" formatCode="_-* #,##0.00_-;\-* #,##0.00_-;_-* &quot;-&quot;??_-;_-@_-">
                  <c:v>300000</c:v>
                </c:pt>
                <c:pt idx="3" formatCode="_-* #,##0.00_-;\-* #,##0.00_-;_-* &quot;-&quot;??_-;_-@_-">
                  <c:v>200000</c:v>
                </c:pt>
              </c:numCache>
            </c:numRef>
          </c:val>
        </c:ser>
        <c:marker val="1"/>
        <c:axId val="179528832"/>
        <c:axId val="179518080"/>
      </c:lineChart>
      <c:catAx>
        <c:axId val="179507200"/>
        <c:scaling>
          <c:orientation val="minMax"/>
        </c:scaling>
        <c:axPos val="b"/>
        <c:title>
          <c:tx>
            <c:rich>
              <a:bodyPr/>
              <a:lstStyle/>
              <a:p>
                <a:pPr>
                  <a:defRPr/>
                </a:pPr>
                <a:r>
                  <a:rPr lang="en-US"/>
                  <a:t>Assessments</a:t>
                </a:r>
              </a:p>
            </c:rich>
          </c:tx>
          <c:layout/>
        </c:title>
        <c:tickLblPos val="nextTo"/>
        <c:crossAx val="179516544"/>
        <c:crosses val="autoZero"/>
        <c:auto val="1"/>
        <c:lblAlgn val="ctr"/>
        <c:lblOffset val="100"/>
        <c:tickLblSkip val="1"/>
      </c:catAx>
      <c:valAx>
        <c:axId val="179516544"/>
        <c:scaling>
          <c:orientation val="minMax"/>
          <c:max val="2500"/>
          <c:min val="0"/>
        </c:scaling>
        <c:axPos val="l"/>
        <c:numFmt formatCode="General" sourceLinked="1"/>
        <c:tickLblPos val="nextTo"/>
        <c:crossAx val="179507200"/>
        <c:crosses val="autoZero"/>
        <c:crossBetween val="between"/>
      </c:valAx>
      <c:valAx>
        <c:axId val="179518080"/>
        <c:scaling>
          <c:orientation val="minMax"/>
        </c:scaling>
        <c:axPos val="r"/>
        <c:title>
          <c:tx>
            <c:rich>
              <a:bodyPr rot="-5400000" vert="horz"/>
              <a:lstStyle/>
              <a:p>
                <a:pPr>
                  <a:defRPr/>
                </a:pPr>
                <a:r>
                  <a:rPr lang="en-US"/>
                  <a:t>Birds killed</a:t>
                </a:r>
              </a:p>
            </c:rich>
          </c:tx>
          <c:layout/>
        </c:title>
        <c:numFmt formatCode="_-* #,##0_-;\-* #,##0_-;_-* &quot;-&quot;??_-;_-@_-" sourceLinked="1"/>
        <c:tickLblPos val="nextTo"/>
        <c:crossAx val="179528832"/>
        <c:crosses val="max"/>
        <c:crossBetween val="between"/>
      </c:valAx>
      <c:catAx>
        <c:axId val="179528832"/>
        <c:scaling>
          <c:orientation val="minMax"/>
        </c:scaling>
        <c:delete val="1"/>
        <c:axPos val="b"/>
        <c:tickLblPos val="none"/>
        <c:crossAx val="179518080"/>
        <c:crosses val="autoZero"/>
        <c:auto val="1"/>
        <c:lblAlgn val="ctr"/>
        <c:lblOffset val="100"/>
      </c:catAx>
    </c:plotArea>
    <c:legend>
      <c:legendPos val="b"/>
      <c:layout>
        <c:manualLayout>
          <c:xMode val="edge"/>
          <c:yMode val="edge"/>
          <c:x val="3.386111111111112E-2"/>
          <c:y val="0.87923185302643136"/>
          <c:w val="0.95450000000000002"/>
          <c:h val="0.12076814697356859"/>
        </c:manualLayout>
      </c:layout>
    </c:legend>
    <c:plotVisOnly val="1"/>
    <c:dispBlanksAs val="gap"/>
  </c:chart>
  <c:txPr>
    <a:bodyPr/>
    <a:lstStyle/>
    <a:p>
      <a:pPr>
        <a:defRPr sz="1400">
          <a:solidFill>
            <a:sysClr val="windowText" lastClr="000000"/>
          </a:solidFill>
        </a:defRPr>
      </a:pPr>
      <a:endParaRPr lang="it-IT"/>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55FA9-30BE-419A-94D0-2D2E16D9EFFA}" type="doc">
      <dgm:prSet loTypeId="urn:microsoft.com/office/officeart/2005/8/layout/venn1" loCatId="relationship" qsTypeId="urn:microsoft.com/office/officeart/2005/8/quickstyle/simple2" qsCatId="simple" csTypeId="urn:microsoft.com/office/officeart/2005/8/colors/colorful5" csCatId="colorful" phldr="1"/>
      <dgm:spPr/>
    </dgm:pt>
    <dgm:pt modelId="{5D19FF70-C2C2-4D69-AC04-4549E336890A}">
      <dgm:prSet phldrT="[Testo]"/>
      <dgm:spPr/>
      <dgm:t>
        <a:bodyPr/>
        <a:lstStyle/>
        <a:p>
          <a:r>
            <a:rPr lang="en-GB" dirty="0" smtClean="0"/>
            <a:t>Tunis Action Plan</a:t>
          </a:r>
          <a:endParaRPr lang="en-GB" dirty="0"/>
        </a:p>
      </dgm:t>
    </dgm:pt>
    <dgm:pt modelId="{7003AE14-3C96-4927-8595-1C89FA0AAEB2}" type="parTrans" cxnId="{39791A2E-9E09-4B46-BB32-A3BB61B382A9}">
      <dgm:prSet/>
      <dgm:spPr/>
      <dgm:t>
        <a:bodyPr/>
        <a:lstStyle/>
        <a:p>
          <a:endParaRPr lang="en-GB"/>
        </a:p>
      </dgm:t>
    </dgm:pt>
    <dgm:pt modelId="{7B09E69A-5F03-4C95-AB04-ED94544A01F0}" type="sibTrans" cxnId="{39791A2E-9E09-4B46-BB32-A3BB61B382A9}">
      <dgm:prSet/>
      <dgm:spPr/>
      <dgm:t>
        <a:bodyPr/>
        <a:lstStyle/>
        <a:p>
          <a:endParaRPr lang="en-GB"/>
        </a:p>
      </dgm:t>
    </dgm:pt>
    <dgm:pt modelId="{F36230F0-59AE-421B-9BFF-7526A15A9AEA}">
      <dgm:prSet phldrT="[Testo]"/>
      <dgm:spPr/>
      <dgm:t>
        <a:bodyPr/>
        <a:lstStyle/>
        <a:p>
          <a:r>
            <a:rPr lang="en-GB" dirty="0" smtClean="0"/>
            <a:t>MIKT </a:t>
          </a:r>
          <a:r>
            <a:rPr lang="en-GB" dirty="0" err="1" smtClean="0"/>
            <a:t>PoW</a:t>
          </a:r>
          <a:endParaRPr lang="en-GB" dirty="0"/>
        </a:p>
      </dgm:t>
    </dgm:pt>
    <dgm:pt modelId="{43CED9A9-AF50-4CE1-8437-FD5A44650749}" type="parTrans" cxnId="{88FDD2A3-6164-4FC2-A8FB-F8BA3ADA567C}">
      <dgm:prSet/>
      <dgm:spPr/>
      <dgm:t>
        <a:bodyPr/>
        <a:lstStyle/>
        <a:p>
          <a:endParaRPr lang="en-GB"/>
        </a:p>
      </dgm:t>
    </dgm:pt>
    <dgm:pt modelId="{FF849A0D-801B-4CA4-9503-7827D542622C}" type="sibTrans" cxnId="{88FDD2A3-6164-4FC2-A8FB-F8BA3ADA567C}">
      <dgm:prSet/>
      <dgm:spPr/>
      <dgm:t>
        <a:bodyPr/>
        <a:lstStyle/>
        <a:p>
          <a:endParaRPr lang="en-GB"/>
        </a:p>
      </dgm:t>
    </dgm:pt>
    <dgm:pt modelId="{F89B1977-4A9E-42B3-9221-70436F4A1336}">
      <dgm:prSet phldrT="[Testo]"/>
      <dgm:spPr/>
      <dgm:t>
        <a:bodyPr/>
        <a:lstStyle/>
        <a:p>
          <a:r>
            <a:rPr lang="en-GB" dirty="0" smtClean="0"/>
            <a:t>EU Roadmap</a:t>
          </a:r>
          <a:endParaRPr lang="en-GB" dirty="0"/>
        </a:p>
      </dgm:t>
    </dgm:pt>
    <dgm:pt modelId="{BAA52925-D8A8-46B9-90D8-7C17C019092E}" type="parTrans" cxnId="{F109627B-65A2-4A71-8ADD-877EABA7CD5A}">
      <dgm:prSet/>
      <dgm:spPr/>
      <dgm:t>
        <a:bodyPr/>
        <a:lstStyle/>
        <a:p>
          <a:endParaRPr lang="en-GB"/>
        </a:p>
      </dgm:t>
    </dgm:pt>
    <dgm:pt modelId="{91F0B98B-6E92-421A-AC2B-61E8AA5070F2}" type="sibTrans" cxnId="{F109627B-65A2-4A71-8ADD-877EABA7CD5A}">
      <dgm:prSet/>
      <dgm:spPr/>
      <dgm:t>
        <a:bodyPr/>
        <a:lstStyle/>
        <a:p>
          <a:endParaRPr lang="en-GB"/>
        </a:p>
      </dgm:t>
    </dgm:pt>
    <dgm:pt modelId="{F0F5936A-4104-4F97-919E-EE3E89863028}">
      <dgm:prSet/>
      <dgm:spPr/>
      <dgm:t>
        <a:bodyPr/>
        <a:lstStyle/>
        <a:p>
          <a:r>
            <a:rPr lang="en-GB" dirty="0" smtClean="0"/>
            <a:t>EU AP Wildlife </a:t>
          </a:r>
          <a:r>
            <a:rPr lang="en-GB" dirty="0" err="1" smtClean="0"/>
            <a:t>Traffiking</a:t>
          </a:r>
          <a:endParaRPr lang="en-GB" dirty="0"/>
        </a:p>
      </dgm:t>
    </dgm:pt>
    <dgm:pt modelId="{B2FDB195-C679-41BE-83F3-ECAEBC874942}" type="parTrans" cxnId="{4E60A4DC-D53A-45DB-BD60-C25A99E1789B}">
      <dgm:prSet/>
      <dgm:spPr/>
      <dgm:t>
        <a:bodyPr/>
        <a:lstStyle/>
        <a:p>
          <a:endParaRPr lang="en-GB"/>
        </a:p>
      </dgm:t>
    </dgm:pt>
    <dgm:pt modelId="{733B763A-96E8-48AA-BDD0-57D9328E9E28}" type="sibTrans" cxnId="{4E60A4DC-D53A-45DB-BD60-C25A99E1789B}">
      <dgm:prSet/>
      <dgm:spPr/>
      <dgm:t>
        <a:bodyPr/>
        <a:lstStyle/>
        <a:p>
          <a:endParaRPr lang="en-GB"/>
        </a:p>
      </dgm:t>
    </dgm:pt>
    <dgm:pt modelId="{00A95B6A-7F76-463A-B128-7B1327A9B0A1}" type="pres">
      <dgm:prSet presAssocID="{15A55FA9-30BE-419A-94D0-2D2E16D9EFFA}" presName="compositeShape" presStyleCnt="0">
        <dgm:presLayoutVars>
          <dgm:chMax val="7"/>
          <dgm:dir/>
          <dgm:resizeHandles val="exact"/>
        </dgm:presLayoutVars>
      </dgm:prSet>
      <dgm:spPr/>
    </dgm:pt>
    <dgm:pt modelId="{83E2F31D-5CDF-4C8F-B6DB-63F354844E3A}" type="pres">
      <dgm:prSet presAssocID="{5D19FF70-C2C2-4D69-AC04-4549E336890A}" presName="circ1" presStyleLbl="vennNode1" presStyleIdx="0" presStyleCnt="4" custLinFactNeighborX="-3033"/>
      <dgm:spPr/>
      <dgm:t>
        <a:bodyPr/>
        <a:lstStyle/>
        <a:p>
          <a:endParaRPr lang="en-GB"/>
        </a:p>
      </dgm:t>
    </dgm:pt>
    <dgm:pt modelId="{CDEE43CB-2D9A-4028-97A0-99F4B8BD6B3F}" type="pres">
      <dgm:prSet presAssocID="{5D19FF70-C2C2-4D69-AC04-4549E336890A}" presName="circ1Tx" presStyleLbl="revTx" presStyleIdx="0" presStyleCnt="0">
        <dgm:presLayoutVars>
          <dgm:chMax val="0"/>
          <dgm:chPref val="0"/>
          <dgm:bulletEnabled val="1"/>
        </dgm:presLayoutVars>
      </dgm:prSet>
      <dgm:spPr/>
      <dgm:t>
        <a:bodyPr/>
        <a:lstStyle/>
        <a:p>
          <a:endParaRPr lang="en-GB"/>
        </a:p>
      </dgm:t>
    </dgm:pt>
    <dgm:pt modelId="{67ECD154-B799-4499-85F5-9B870BB9F593}" type="pres">
      <dgm:prSet presAssocID="{F36230F0-59AE-421B-9BFF-7526A15A9AEA}" presName="circ2" presStyleLbl="vennNode1" presStyleIdx="1" presStyleCnt="4"/>
      <dgm:spPr/>
      <dgm:t>
        <a:bodyPr/>
        <a:lstStyle/>
        <a:p>
          <a:endParaRPr lang="en-GB"/>
        </a:p>
      </dgm:t>
    </dgm:pt>
    <dgm:pt modelId="{4FC7A4CF-8DF7-4315-9525-063E16F560A7}" type="pres">
      <dgm:prSet presAssocID="{F36230F0-59AE-421B-9BFF-7526A15A9AEA}" presName="circ2Tx" presStyleLbl="revTx" presStyleIdx="0" presStyleCnt="0">
        <dgm:presLayoutVars>
          <dgm:chMax val="0"/>
          <dgm:chPref val="0"/>
          <dgm:bulletEnabled val="1"/>
        </dgm:presLayoutVars>
      </dgm:prSet>
      <dgm:spPr/>
      <dgm:t>
        <a:bodyPr/>
        <a:lstStyle/>
        <a:p>
          <a:endParaRPr lang="en-GB"/>
        </a:p>
      </dgm:t>
    </dgm:pt>
    <dgm:pt modelId="{536E2DEA-3CB6-44DF-AE0A-BB68C9A6DC7E}" type="pres">
      <dgm:prSet presAssocID="{F0F5936A-4104-4F97-919E-EE3E89863028}" presName="circ3" presStyleLbl="vennNode1" presStyleIdx="2" presStyleCnt="4"/>
      <dgm:spPr/>
      <dgm:t>
        <a:bodyPr/>
        <a:lstStyle/>
        <a:p>
          <a:endParaRPr lang="en-GB"/>
        </a:p>
      </dgm:t>
    </dgm:pt>
    <dgm:pt modelId="{5970D135-A650-49FB-B697-31783ED1E42A}" type="pres">
      <dgm:prSet presAssocID="{F0F5936A-4104-4F97-919E-EE3E89863028}" presName="circ3Tx" presStyleLbl="revTx" presStyleIdx="0" presStyleCnt="0">
        <dgm:presLayoutVars>
          <dgm:chMax val="0"/>
          <dgm:chPref val="0"/>
          <dgm:bulletEnabled val="1"/>
        </dgm:presLayoutVars>
      </dgm:prSet>
      <dgm:spPr/>
      <dgm:t>
        <a:bodyPr/>
        <a:lstStyle/>
        <a:p>
          <a:endParaRPr lang="en-GB"/>
        </a:p>
      </dgm:t>
    </dgm:pt>
    <dgm:pt modelId="{69A1181B-5C2A-4CE8-9196-71C6A7DA505B}" type="pres">
      <dgm:prSet presAssocID="{F89B1977-4A9E-42B3-9221-70436F4A1336}" presName="circ4" presStyleLbl="vennNode1" presStyleIdx="3" presStyleCnt="4"/>
      <dgm:spPr/>
      <dgm:t>
        <a:bodyPr/>
        <a:lstStyle/>
        <a:p>
          <a:endParaRPr lang="en-GB"/>
        </a:p>
      </dgm:t>
    </dgm:pt>
    <dgm:pt modelId="{25AEAF18-04E0-4A80-805A-326B817EB461}" type="pres">
      <dgm:prSet presAssocID="{F89B1977-4A9E-42B3-9221-70436F4A1336}" presName="circ4Tx" presStyleLbl="revTx" presStyleIdx="0" presStyleCnt="0">
        <dgm:presLayoutVars>
          <dgm:chMax val="0"/>
          <dgm:chPref val="0"/>
          <dgm:bulletEnabled val="1"/>
        </dgm:presLayoutVars>
      </dgm:prSet>
      <dgm:spPr/>
      <dgm:t>
        <a:bodyPr/>
        <a:lstStyle/>
        <a:p>
          <a:endParaRPr lang="en-GB"/>
        </a:p>
      </dgm:t>
    </dgm:pt>
  </dgm:ptLst>
  <dgm:cxnLst>
    <dgm:cxn modelId="{4E60A4DC-D53A-45DB-BD60-C25A99E1789B}" srcId="{15A55FA9-30BE-419A-94D0-2D2E16D9EFFA}" destId="{F0F5936A-4104-4F97-919E-EE3E89863028}" srcOrd="2" destOrd="0" parTransId="{B2FDB195-C679-41BE-83F3-ECAEBC874942}" sibTransId="{733B763A-96E8-48AA-BDD0-57D9328E9E28}"/>
    <dgm:cxn modelId="{88FDD2A3-6164-4FC2-A8FB-F8BA3ADA567C}" srcId="{15A55FA9-30BE-419A-94D0-2D2E16D9EFFA}" destId="{F36230F0-59AE-421B-9BFF-7526A15A9AEA}" srcOrd="1" destOrd="0" parTransId="{43CED9A9-AF50-4CE1-8437-FD5A44650749}" sibTransId="{FF849A0D-801B-4CA4-9503-7827D542622C}"/>
    <dgm:cxn modelId="{478827DB-2534-4D16-A344-BEF252FFDE7E}" type="presOf" srcId="{F0F5936A-4104-4F97-919E-EE3E89863028}" destId="{5970D135-A650-49FB-B697-31783ED1E42A}" srcOrd="1" destOrd="0" presId="urn:microsoft.com/office/officeart/2005/8/layout/venn1"/>
    <dgm:cxn modelId="{63D4BE90-BDFE-444E-A72D-3B02B6432C83}" type="presOf" srcId="{F0F5936A-4104-4F97-919E-EE3E89863028}" destId="{536E2DEA-3CB6-44DF-AE0A-BB68C9A6DC7E}" srcOrd="0" destOrd="0" presId="urn:microsoft.com/office/officeart/2005/8/layout/venn1"/>
    <dgm:cxn modelId="{83E0C532-60BF-4C22-B3E7-8A78206A3D57}" type="presOf" srcId="{F89B1977-4A9E-42B3-9221-70436F4A1336}" destId="{69A1181B-5C2A-4CE8-9196-71C6A7DA505B}" srcOrd="0" destOrd="0" presId="urn:microsoft.com/office/officeart/2005/8/layout/venn1"/>
    <dgm:cxn modelId="{2551F140-8467-4782-8317-2CBBA44FD31A}" type="presOf" srcId="{F36230F0-59AE-421B-9BFF-7526A15A9AEA}" destId="{4FC7A4CF-8DF7-4315-9525-063E16F560A7}" srcOrd="1" destOrd="0" presId="urn:microsoft.com/office/officeart/2005/8/layout/venn1"/>
    <dgm:cxn modelId="{C540A7BF-B9C7-468F-AF3E-EC4E4D631318}" type="presOf" srcId="{F89B1977-4A9E-42B3-9221-70436F4A1336}" destId="{25AEAF18-04E0-4A80-805A-326B817EB461}" srcOrd="1" destOrd="0" presId="urn:microsoft.com/office/officeart/2005/8/layout/venn1"/>
    <dgm:cxn modelId="{70186EBE-9FC0-430A-97E9-BD141A0216D9}" type="presOf" srcId="{F36230F0-59AE-421B-9BFF-7526A15A9AEA}" destId="{67ECD154-B799-4499-85F5-9B870BB9F593}" srcOrd="0" destOrd="0" presId="urn:microsoft.com/office/officeart/2005/8/layout/venn1"/>
    <dgm:cxn modelId="{09954C28-06F3-4B66-B3B1-6288C24F8986}" type="presOf" srcId="{15A55FA9-30BE-419A-94D0-2D2E16D9EFFA}" destId="{00A95B6A-7F76-463A-B128-7B1327A9B0A1}" srcOrd="0" destOrd="0" presId="urn:microsoft.com/office/officeart/2005/8/layout/venn1"/>
    <dgm:cxn modelId="{F109627B-65A2-4A71-8ADD-877EABA7CD5A}" srcId="{15A55FA9-30BE-419A-94D0-2D2E16D9EFFA}" destId="{F89B1977-4A9E-42B3-9221-70436F4A1336}" srcOrd="3" destOrd="0" parTransId="{BAA52925-D8A8-46B9-90D8-7C17C019092E}" sibTransId="{91F0B98B-6E92-421A-AC2B-61E8AA5070F2}"/>
    <dgm:cxn modelId="{D92D769E-8F56-4D05-B876-421C4D907832}" type="presOf" srcId="{5D19FF70-C2C2-4D69-AC04-4549E336890A}" destId="{83E2F31D-5CDF-4C8F-B6DB-63F354844E3A}" srcOrd="0" destOrd="0" presId="urn:microsoft.com/office/officeart/2005/8/layout/venn1"/>
    <dgm:cxn modelId="{39791A2E-9E09-4B46-BB32-A3BB61B382A9}" srcId="{15A55FA9-30BE-419A-94D0-2D2E16D9EFFA}" destId="{5D19FF70-C2C2-4D69-AC04-4549E336890A}" srcOrd="0" destOrd="0" parTransId="{7003AE14-3C96-4927-8595-1C89FA0AAEB2}" sibTransId="{7B09E69A-5F03-4C95-AB04-ED94544A01F0}"/>
    <dgm:cxn modelId="{5EB27BF8-EC93-40FB-BEE4-DDEF1C16EB1D}" type="presOf" srcId="{5D19FF70-C2C2-4D69-AC04-4549E336890A}" destId="{CDEE43CB-2D9A-4028-97A0-99F4B8BD6B3F}" srcOrd="1" destOrd="0" presId="urn:microsoft.com/office/officeart/2005/8/layout/venn1"/>
    <dgm:cxn modelId="{EF3B3F2C-9B0F-44F6-B8B2-7E129C9D1E84}" type="presParOf" srcId="{00A95B6A-7F76-463A-B128-7B1327A9B0A1}" destId="{83E2F31D-5CDF-4C8F-B6DB-63F354844E3A}" srcOrd="0" destOrd="0" presId="urn:microsoft.com/office/officeart/2005/8/layout/venn1"/>
    <dgm:cxn modelId="{EB45710B-DEAD-45C5-B6EB-68AB80C40BAD}" type="presParOf" srcId="{00A95B6A-7F76-463A-B128-7B1327A9B0A1}" destId="{CDEE43CB-2D9A-4028-97A0-99F4B8BD6B3F}" srcOrd="1" destOrd="0" presId="urn:microsoft.com/office/officeart/2005/8/layout/venn1"/>
    <dgm:cxn modelId="{62262A91-4F36-46EA-8AE5-B3AC7D7439FB}" type="presParOf" srcId="{00A95B6A-7F76-463A-B128-7B1327A9B0A1}" destId="{67ECD154-B799-4499-85F5-9B870BB9F593}" srcOrd="2" destOrd="0" presId="urn:microsoft.com/office/officeart/2005/8/layout/venn1"/>
    <dgm:cxn modelId="{E785FA7B-1F8D-4399-A5AD-610E875B8AC8}" type="presParOf" srcId="{00A95B6A-7F76-463A-B128-7B1327A9B0A1}" destId="{4FC7A4CF-8DF7-4315-9525-063E16F560A7}" srcOrd="3" destOrd="0" presId="urn:microsoft.com/office/officeart/2005/8/layout/venn1"/>
    <dgm:cxn modelId="{B7497B9A-1F8E-477E-BEE5-2C7930F15D55}" type="presParOf" srcId="{00A95B6A-7F76-463A-B128-7B1327A9B0A1}" destId="{536E2DEA-3CB6-44DF-AE0A-BB68C9A6DC7E}" srcOrd="4" destOrd="0" presId="urn:microsoft.com/office/officeart/2005/8/layout/venn1"/>
    <dgm:cxn modelId="{410984D5-D3A7-432B-A6E7-A108DA3810AA}" type="presParOf" srcId="{00A95B6A-7F76-463A-B128-7B1327A9B0A1}" destId="{5970D135-A650-49FB-B697-31783ED1E42A}" srcOrd="5" destOrd="0" presId="urn:microsoft.com/office/officeart/2005/8/layout/venn1"/>
    <dgm:cxn modelId="{DA4AD525-E74F-42C9-85B5-332B5AC6087D}" type="presParOf" srcId="{00A95B6A-7F76-463A-B128-7B1327A9B0A1}" destId="{69A1181B-5C2A-4CE8-9196-71C6A7DA505B}" srcOrd="6" destOrd="0" presId="urn:microsoft.com/office/officeart/2005/8/layout/venn1"/>
    <dgm:cxn modelId="{93C84C5C-8650-450F-AE45-B90265FE43DF}" type="presParOf" srcId="{00A95B6A-7F76-463A-B128-7B1327A9B0A1}" destId="{25AEAF18-04E0-4A80-805A-326B817EB461}"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75F59-2C3B-4F80-9733-A99EAE01740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0B1686E1-0F74-443E-BE17-8C33F1BD90E7}">
      <dgm:prSet phldrT="[Testo]"/>
      <dgm:spPr/>
      <dgm:t>
        <a:bodyPr/>
        <a:lstStyle/>
        <a:p>
          <a:r>
            <a:rPr lang="en-US" b="1" dirty="0" smtClean="0"/>
            <a:t> A. National monitoring of IKB </a:t>
          </a:r>
          <a:br>
            <a:rPr lang="en-US" b="1" dirty="0" smtClean="0"/>
          </a:br>
          <a:r>
            <a:rPr lang="en-US" b="0" dirty="0" smtClean="0"/>
            <a:t>4 indicators</a:t>
          </a:r>
          <a:endParaRPr lang="en-GB" b="0" dirty="0"/>
        </a:p>
      </dgm:t>
    </dgm:pt>
    <dgm:pt modelId="{28A68B35-73A1-4A9E-B20F-FC3FE4776895}" type="parTrans" cxnId="{A3190C8C-F799-49E6-B47E-B3DB8A65293E}">
      <dgm:prSet/>
      <dgm:spPr/>
      <dgm:t>
        <a:bodyPr/>
        <a:lstStyle/>
        <a:p>
          <a:endParaRPr lang="en-GB"/>
        </a:p>
      </dgm:t>
    </dgm:pt>
    <dgm:pt modelId="{E9BE1089-3291-4B3F-B82B-D1BB95734EBD}" type="sibTrans" cxnId="{A3190C8C-F799-49E6-B47E-B3DB8A65293E}">
      <dgm:prSet/>
      <dgm:spPr/>
      <dgm:t>
        <a:bodyPr/>
        <a:lstStyle/>
        <a:p>
          <a:endParaRPr lang="en-GB"/>
        </a:p>
      </dgm:t>
    </dgm:pt>
    <dgm:pt modelId="{23CDEBE4-DE69-45AA-9F2E-9F0A2D484100}">
      <dgm:prSet phldrT="[Testo]"/>
      <dgm:spPr/>
      <dgm:t>
        <a:bodyPr/>
        <a:lstStyle/>
        <a:p>
          <a:r>
            <a:rPr lang="en-GB" dirty="0" smtClean="0"/>
            <a:t>B. </a:t>
          </a:r>
          <a:r>
            <a:rPr lang="en-US" b="1" dirty="0" smtClean="0"/>
            <a:t>Comprehensiveness of national legislation</a:t>
          </a:r>
        </a:p>
        <a:p>
          <a:r>
            <a:rPr lang="en-US" b="0" dirty="0" smtClean="0">
              <a:solidFill>
                <a:srgbClr val="FFFF00"/>
              </a:solidFill>
            </a:rPr>
            <a:t>8 indicators</a:t>
          </a:r>
          <a:endParaRPr lang="en-GB" b="0" dirty="0">
            <a:solidFill>
              <a:srgbClr val="FFFF00"/>
            </a:solidFill>
          </a:endParaRPr>
        </a:p>
      </dgm:t>
    </dgm:pt>
    <dgm:pt modelId="{2227C458-3704-4F87-B897-A6D95D71545A}" type="parTrans" cxnId="{FA02BF43-1164-4789-AE15-4C3EF27BEEB7}">
      <dgm:prSet/>
      <dgm:spPr/>
      <dgm:t>
        <a:bodyPr/>
        <a:lstStyle/>
        <a:p>
          <a:endParaRPr lang="en-GB"/>
        </a:p>
      </dgm:t>
    </dgm:pt>
    <dgm:pt modelId="{F8C3E769-9D29-46EA-B81F-54F702913791}" type="sibTrans" cxnId="{FA02BF43-1164-4789-AE15-4C3EF27BEEB7}">
      <dgm:prSet/>
      <dgm:spPr/>
      <dgm:t>
        <a:bodyPr/>
        <a:lstStyle/>
        <a:p>
          <a:endParaRPr lang="en-GB"/>
        </a:p>
      </dgm:t>
    </dgm:pt>
    <dgm:pt modelId="{D19B704C-1A2B-4E32-93E8-A5D044E0C204}">
      <dgm:prSet phldrT="[Testo]"/>
      <dgm:spPr/>
      <dgm:t>
        <a:bodyPr/>
        <a:lstStyle/>
        <a:p>
          <a:r>
            <a:rPr lang="en-GB" dirty="0" smtClean="0"/>
            <a:t>C. </a:t>
          </a:r>
          <a:r>
            <a:rPr lang="en-US" b="1" dirty="0" smtClean="0"/>
            <a:t>Enforcement response</a:t>
          </a:r>
        </a:p>
        <a:p>
          <a:r>
            <a:rPr lang="en-US" b="0" dirty="0" smtClean="0">
              <a:solidFill>
                <a:srgbClr val="FFFF00"/>
              </a:solidFill>
            </a:rPr>
            <a:t>6 indicators</a:t>
          </a:r>
          <a:r>
            <a:rPr lang="en-US" b="1" dirty="0" smtClean="0">
              <a:solidFill>
                <a:srgbClr val="FFFF00"/>
              </a:solidFill>
            </a:rPr>
            <a:t> </a:t>
          </a:r>
          <a:endParaRPr lang="en-GB" dirty="0">
            <a:solidFill>
              <a:srgbClr val="FFFF00"/>
            </a:solidFill>
          </a:endParaRPr>
        </a:p>
      </dgm:t>
    </dgm:pt>
    <dgm:pt modelId="{599B7742-D90A-408B-98E1-7D423902D105}" type="parTrans" cxnId="{F79822B5-A1BE-4B8A-A054-9D881F0C626D}">
      <dgm:prSet/>
      <dgm:spPr/>
      <dgm:t>
        <a:bodyPr/>
        <a:lstStyle/>
        <a:p>
          <a:endParaRPr lang="en-GB"/>
        </a:p>
      </dgm:t>
    </dgm:pt>
    <dgm:pt modelId="{398650A9-0F1F-4585-BC02-D57E69693CE0}" type="sibTrans" cxnId="{F79822B5-A1BE-4B8A-A054-9D881F0C626D}">
      <dgm:prSet/>
      <dgm:spPr/>
      <dgm:t>
        <a:bodyPr/>
        <a:lstStyle/>
        <a:p>
          <a:endParaRPr lang="en-GB"/>
        </a:p>
      </dgm:t>
    </dgm:pt>
    <dgm:pt modelId="{3408DC75-AE3A-423F-81FF-52B115EEDB98}">
      <dgm:prSet phldrT="[Testo]"/>
      <dgm:spPr/>
      <dgm:t>
        <a:bodyPr/>
        <a:lstStyle/>
        <a:p>
          <a:r>
            <a:rPr lang="en-US" b="1" dirty="0" smtClean="0"/>
            <a:t>D. Prosecution and sentencing</a:t>
          </a:r>
        </a:p>
        <a:p>
          <a:r>
            <a:rPr lang="en-US" b="0" dirty="0" smtClean="0">
              <a:solidFill>
                <a:srgbClr val="FFFF00"/>
              </a:solidFill>
            </a:rPr>
            <a:t>4 indicators</a:t>
          </a:r>
          <a:r>
            <a:rPr lang="en-US" b="1" dirty="0" smtClean="0"/>
            <a:t> </a:t>
          </a:r>
          <a:endParaRPr lang="en-GB" dirty="0"/>
        </a:p>
      </dgm:t>
    </dgm:pt>
    <dgm:pt modelId="{E46A1477-B79F-4253-92F7-472EA25A986F}" type="parTrans" cxnId="{1EB77F0B-1E7E-4227-BA36-C217B72FD968}">
      <dgm:prSet/>
      <dgm:spPr/>
      <dgm:t>
        <a:bodyPr/>
        <a:lstStyle/>
        <a:p>
          <a:endParaRPr lang="en-GB"/>
        </a:p>
      </dgm:t>
    </dgm:pt>
    <dgm:pt modelId="{C957205C-5BF7-4530-9406-8120EE10E782}" type="sibTrans" cxnId="{1EB77F0B-1E7E-4227-BA36-C217B72FD968}">
      <dgm:prSet/>
      <dgm:spPr/>
      <dgm:t>
        <a:bodyPr/>
        <a:lstStyle/>
        <a:p>
          <a:endParaRPr lang="en-GB"/>
        </a:p>
      </dgm:t>
    </dgm:pt>
    <dgm:pt modelId="{0EC55AF3-F65A-417F-B427-DDDB85A22FCB}">
      <dgm:prSet phldrT="[Testo]"/>
      <dgm:spPr/>
      <dgm:t>
        <a:bodyPr/>
        <a:lstStyle/>
        <a:p>
          <a:r>
            <a:rPr lang="en-US" b="1" dirty="0" smtClean="0"/>
            <a:t>E. Prevention</a:t>
          </a:r>
        </a:p>
        <a:p>
          <a:r>
            <a:rPr lang="en-US" b="0" dirty="0" smtClean="0">
              <a:solidFill>
                <a:srgbClr val="FFFF00"/>
              </a:solidFill>
            </a:rPr>
            <a:t>5 indicators</a:t>
          </a:r>
          <a:endParaRPr lang="en-GB" b="0" dirty="0">
            <a:solidFill>
              <a:srgbClr val="FFFF00"/>
            </a:solidFill>
          </a:endParaRPr>
        </a:p>
      </dgm:t>
    </dgm:pt>
    <dgm:pt modelId="{121F0E55-FD3B-4BE8-BBC1-78A6BDF77D3B}" type="parTrans" cxnId="{5CCF32C1-DA34-4ABF-9528-A2886CF15629}">
      <dgm:prSet/>
      <dgm:spPr/>
      <dgm:t>
        <a:bodyPr/>
        <a:lstStyle/>
        <a:p>
          <a:endParaRPr lang="en-GB"/>
        </a:p>
      </dgm:t>
    </dgm:pt>
    <dgm:pt modelId="{6ACB286C-093F-4A94-ADD0-2E5B85209816}" type="sibTrans" cxnId="{5CCF32C1-DA34-4ABF-9528-A2886CF15629}">
      <dgm:prSet/>
      <dgm:spPr/>
      <dgm:t>
        <a:bodyPr/>
        <a:lstStyle/>
        <a:p>
          <a:endParaRPr lang="en-GB"/>
        </a:p>
      </dgm:t>
    </dgm:pt>
    <dgm:pt modelId="{CEFFD8F0-1620-49B5-9965-CB8BFBF1FC24}" type="pres">
      <dgm:prSet presAssocID="{32075F59-2C3B-4F80-9733-A99EAE01740C}" presName="diagram" presStyleCnt="0">
        <dgm:presLayoutVars>
          <dgm:chMax val="1"/>
          <dgm:dir/>
          <dgm:animLvl val="ctr"/>
          <dgm:resizeHandles val="exact"/>
        </dgm:presLayoutVars>
      </dgm:prSet>
      <dgm:spPr/>
      <dgm:t>
        <a:bodyPr/>
        <a:lstStyle/>
        <a:p>
          <a:endParaRPr lang="en-GB"/>
        </a:p>
      </dgm:t>
    </dgm:pt>
    <dgm:pt modelId="{F5F3692B-5AB7-42B1-AEDC-E567BEC50741}" type="pres">
      <dgm:prSet presAssocID="{32075F59-2C3B-4F80-9733-A99EAE01740C}" presName="matrix" presStyleCnt="0"/>
      <dgm:spPr/>
    </dgm:pt>
    <dgm:pt modelId="{BEC3B98D-BE89-4C41-88DD-EEA2791B8103}" type="pres">
      <dgm:prSet presAssocID="{32075F59-2C3B-4F80-9733-A99EAE01740C}" presName="tile1" presStyleLbl="node1" presStyleIdx="0" presStyleCnt="4"/>
      <dgm:spPr/>
      <dgm:t>
        <a:bodyPr/>
        <a:lstStyle/>
        <a:p>
          <a:endParaRPr lang="en-GB"/>
        </a:p>
      </dgm:t>
    </dgm:pt>
    <dgm:pt modelId="{E819F112-E7ED-4D21-BD25-6FC8DEA1BF2F}" type="pres">
      <dgm:prSet presAssocID="{32075F59-2C3B-4F80-9733-A99EAE01740C}" presName="tile1text" presStyleLbl="node1" presStyleIdx="0" presStyleCnt="4">
        <dgm:presLayoutVars>
          <dgm:chMax val="0"/>
          <dgm:chPref val="0"/>
          <dgm:bulletEnabled val="1"/>
        </dgm:presLayoutVars>
      </dgm:prSet>
      <dgm:spPr/>
      <dgm:t>
        <a:bodyPr/>
        <a:lstStyle/>
        <a:p>
          <a:endParaRPr lang="en-GB"/>
        </a:p>
      </dgm:t>
    </dgm:pt>
    <dgm:pt modelId="{64BD7665-3294-4A73-B322-A159C39869FC}" type="pres">
      <dgm:prSet presAssocID="{32075F59-2C3B-4F80-9733-A99EAE01740C}" presName="tile2" presStyleLbl="node1" presStyleIdx="1" presStyleCnt="4"/>
      <dgm:spPr/>
      <dgm:t>
        <a:bodyPr/>
        <a:lstStyle/>
        <a:p>
          <a:endParaRPr lang="en-GB"/>
        </a:p>
      </dgm:t>
    </dgm:pt>
    <dgm:pt modelId="{EE7F5CDA-FE01-4B57-899C-0370C6F8117B}" type="pres">
      <dgm:prSet presAssocID="{32075F59-2C3B-4F80-9733-A99EAE01740C}" presName="tile2text" presStyleLbl="node1" presStyleIdx="1" presStyleCnt="4">
        <dgm:presLayoutVars>
          <dgm:chMax val="0"/>
          <dgm:chPref val="0"/>
          <dgm:bulletEnabled val="1"/>
        </dgm:presLayoutVars>
      </dgm:prSet>
      <dgm:spPr/>
      <dgm:t>
        <a:bodyPr/>
        <a:lstStyle/>
        <a:p>
          <a:endParaRPr lang="en-GB"/>
        </a:p>
      </dgm:t>
    </dgm:pt>
    <dgm:pt modelId="{6D69F6D1-684D-4A38-9D9D-5AF92F84D895}" type="pres">
      <dgm:prSet presAssocID="{32075F59-2C3B-4F80-9733-A99EAE01740C}" presName="tile3" presStyleLbl="node1" presStyleIdx="2" presStyleCnt="4"/>
      <dgm:spPr/>
      <dgm:t>
        <a:bodyPr/>
        <a:lstStyle/>
        <a:p>
          <a:endParaRPr lang="en-GB"/>
        </a:p>
      </dgm:t>
    </dgm:pt>
    <dgm:pt modelId="{B4226B22-E58D-43F6-9813-20BCDAE3E742}" type="pres">
      <dgm:prSet presAssocID="{32075F59-2C3B-4F80-9733-A99EAE01740C}" presName="tile3text" presStyleLbl="node1" presStyleIdx="2" presStyleCnt="4">
        <dgm:presLayoutVars>
          <dgm:chMax val="0"/>
          <dgm:chPref val="0"/>
          <dgm:bulletEnabled val="1"/>
        </dgm:presLayoutVars>
      </dgm:prSet>
      <dgm:spPr/>
      <dgm:t>
        <a:bodyPr/>
        <a:lstStyle/>
        <a:p>
          <a:endParaRPr lang="en-GB"/>
        </a:p>
      </dgm:t>
    </dgm:pt>
    <dgm:pt modelId="{9F4DD69B-8DDB-4CD8-B2F1-2E06C16D265A}" type="pres">
      <dgm:prSet presAssocID="{32075F59-2C3B-4F80-9733-A99EAE01740C}" presName="tile4" presStyleLbl="node1" presStyleIdx="3" presStyleCnt="4"/>
      <dgm:spPr/>
      <dgm:t>
        <a:bodyPr/>
        <a:lstStyle/>
        <a:p>
          <a:endParaRPr lang="en-GB"/>
        </a:p>
      </dgm:t>
    </dgm:pt>
    <dgm:pt modelId="{496BE652-5F68-4619-BD23-07BF9564072F}" type="pres">
      <dgm:prSet presAssocID="{32075F59-2C3B-4F80-9733-A99EAE01740C}" presName="tile4text" presStyleLbl="node1" presStyleIdx="3" presStyleCnt="4">
        <dgm:presLayoutVars>
          <dgm:chMax val="0"/>
          <dgm:chPref val="0"/>
          <dgm:bulletEnabled val="1"/>
        </dgm:presLayoutVars>
      </dgm:prSet>
      <dgm:spPr/>
      <dgm:t>
        <a:bodyPr/>
        <a:lstStyle/>
        <a:p>
          <a:endParaRPr lang="en-GB"/>
        </a:p>
      </dgm:t>
    </dgm:pt>
    <dgm:pt modelId="{15EF35CA-9788-47A7-82EA-9C0863DB2409}" type="pres">
      <dgm:prSet presAssocID="{32075F59-2C3B-4F80-9733-A99EAE01740C}" presName="centerTile" presStyleLbl="fgShp" presStyleIdx="0" presStyleCnt="1">
        <dgm:presLayoutVars>
          <dgm:chMax val="0"/>
          <dgm:chPref val="0"/>
        </dgm:presLayoutVars>
      </dgm:prSet>
      <dgm:spPr/>
      <dgm:t>
        <a:bodyPr/>
        <a:lstStyle/>
        <a:p>
          <a:endParaRPr lang="en-GB"/>
        </a:p>
      </dgm:t>
    </dgm:pt>
  </dgm:ptLst>
  <dgm:cxnLst>
    <dgm:cxn modelId="{12D16F82-EBDC-4614-AA89-1987050479E9}" type="presOf" srcId="{D19B704C-1A2B-4E32-93E8-A5D044E0C204}" destId="{EE7F5CDA-FE01-4B57-899C-0370C6F8117B}" srcOrd="1" destOrd="0" presId="urn:microsoft.com/office/officeart/2005/8/layout/matrix1"/>
    <dgm:cxn modelId="{FA02BF43-1164-4789-AE15-4C3EF27BEEB7}" srcId="{0B1686E1-0F74-443E-BE17-8C33F1BD90E7}" destId="{23CDEBE4-DE69-45AA-9F2E-9F0A2D484100}" srcOrd="0" destOrd="0" parTransId="{2227C458-3704-4F87-B897-A6D95D71545A}" sibTransId="{F8C3E769-9D29-46EA-B81F-54F702913791}"/>
    <dgm:cxn modelId="{09D8105C-1486-447B-A303-82D7144FEBFF}" type="presOf" srcId="{D19B704C-1A2B-4E32-93E8-A5D044E0C204}" destId="{64BD7665-3294-4A73-B322-A159C39869FC}" srcOrd="0" destOrd="0" presId="urn:microsoft.com/office/officeart/2005/8/layout/matrix1"/>
    <dgm:cxn modelId="{746C193A-A02C-454C-B8CC-AD9138F139AF}" type="presOf" srcId="{32075F59-2C3B-4F80-9733-A99EAE01740C}" destId="{CEFFD8F0-1620-49B5-9965-CB8BFBF1FC24}" srcOrd="0" destOrd="0" presId="urn:microsoft.com/office/officeart/2005/8/layout/matrix1"/>
    <dgm:cxn modelId="{A239EBE8-052E-43A3-B479-2E2BDCAF1D7C}" type="presOf" srcId="{23CDEBE4-DE69-45AA-9F2E-9F0A2D484100}" destId="{E819F112-E7ED-4D21-BD25-6FC8DEA1BF2F}" srcOrd="1" destOrd="0" presId="urn:microsoft.com/office/officeart/2005/8/layout/matrix1"/>
    <dgm:cxn modelId="{186CDF13-7E8A-4150-8148-4CB152828778}" type="presOf" srcId="{0EC55AF3-F65A-417F-B427-DDDB85A22FCB}" destId="{9F4DD69B-8DDB-4CD8-B2F1-2E06C16D265A}" srcOrd="0" destOrd="0" presId="urn:microsoft.com/office/officeart/2005/8/layout/matrix1"/>
    <dgm:cxn modelId="{F0693B42-4E71-42C2-9097-65836F78C2E5}" type="presOf" srcId="{3408DC75-AE3A-423F-81FF-52B115EEDB98}" destId="{6D69F6D1-684D-4A38-9D9D-5AF92F84D895}" srcOrd="0" destOrd="0" presId="urn:microsoft.com/office/officeart/2005/8/layout/matrix1"/>
    <dgm:cxn modelId="{E8EE9B29-D0B9-48A3-BB87-E1E533D86CD3}" type="presOf" srcId="{23CDEBE4-DE69-45AA-9F2E-9F0A2D484100}" destId="{BEC3B98D-BE89-4C41-88DD-EEA2791B8103}" srcOrd="0" destOrd="0" presId="urn:microsoft.com/office/officeart/2005/8/layout/matrix1"/>
    <dgm:cxn modelId="{BF61F2E1-9586-40F4-B0A6-C04D6466B12B}" type="presOf" srcId="{0EC55AF3-F65A-417F-B427-DDDB85A22FCB}" destId="{496BE652-5F68-4619-BD23-07BF9564072F}" srcOrd="1" destOrd="0" presId="urn:microsoft.com/office/officeart/2005/8/layout/matrix1"/>
    <dgm:cxn modelId="{7995E4C4-5A79-4EF3-8B7D-FA26816DD271}" type="presOf" srcId="{0B1686E1-0F74-443E-BE17-8C33F1BD90E7}" destId="{15EF35CA-9788-47A7-82EA-9C0863DB2409}" srcOrd="0" destOrd="0" presId="urn:microsoft.com/office/officeart/2005/8/layout/matrix1"/>
    <dgm:cxn modelId="{F79822B5-A1BE-4B8A-A054-9D881F0C626D}" srcId="{0B1686E1-0F74-443E-BE17-8C33F1BD90E7}" destId="{D19B704C-1A2B-4E32-93E8-A5D044E0C204}" srcOrd="1" destOrd="0" parTransId="{599B7742-D90A-408B-98E1-7D423902D105}" sibTransId="{398650A9-0F1F-4585-BC02-D57E69693CE0}"/>
    <dgm:cxn modelId="{A3190C8C-F799-49E6-B47E-B3DB8A65293E}" srcId="{32075F59-2C3B-4F80-9733-A99EAE01740C}" destId="{0B1686E1-0F74-443E-BE17-8C33F1BD90E7}" srcOrd="0" destOrd="0" parTransId="{28A68B35-73A1-4A9E-B20F-FC3FE4776895}" sibTransId="{E9BE1089-3291-4B3F-B82B-D1BB95734EBD}"/>
    <dgm:cxn modelId="{16AD8236-78C6-488E-91DF-156ADFD8F501}" type="presOf" srcId="{3408DC75-AE3A-423F-81FF-52B115EEDB98}" destId="{B4226B22-E58D-43F6-9813-20BCDAE3E742}" srcOrd="1" destOrd="0" presId="urn:microsoft.com/office/officeart/2005/8/layout/matrix1"/>
    <dgm:cxn modelId="{1EB77F0B-1E7E-4227-BA36-C217B72FD968}" srcId="{0B1686E1-0F74-443E-BE17-8C33F1BD90E7}" destId="{3408DC75-AE3A-423F-81FF-52B115EEDB98}" srcOrd="2" destOrd="0" parTransId="{E46A1477-B79F-4253-92F7-472EA25A986F}" sibTransId="{C957205C-5BF7-4530-9406-8120EE10E782}"/>
    <dgm:cxn modelId="{5CCF32C1-DA34-4ABF-9528-A2886CF15629}" srcId="{0B1686E1-0F74-443E-BE17-8C33F1BD90E7}" destId="{0EC55AF3-F65A-417F-B427-DDDB85A22FCB}" srcOrd="3" destOrd="0" parTransId="{121F0E55-FD3B-4BE8-BBC1-78A6BDF77D3B}" sibTransId="{6ACB286C-093F-4A94-ADD0-2E5B85209816}"/>
    <dgm:cxn modelId="{34CBB62C-D414-4196-B6F1-EC526AB530F6}" type="presParOf" srcId="{CEFFD8F0-1620-49B5-9965-CB8BFBF1FC24}" destId="{F5F3692B-5AB7-42B1-AEDC-E567BEC50741}" srcOrd="0" destOrd="0" presId="urn:microsoft.com/office/officeart/2005/8/layout/matrix1"/>
    <dgm:cxn modelId="{19A6040F-9399-48C0-9B03-79F3BBAF3C30}" type="presParOf" srcId="{F5F3692B-5AB7-42B1-AEDC-E567BEC50741}" destId="{BEC3B98D-BE89-4C41-88DD-EEA2791B8103}" srcOrd="0" destOrd="0" presId="urn:microsoft.com/office/officeart/2005/8/layout/matrix1"/>
    <dgm:cxn modelId="{65927E3E-E0CB-497C-AFEC-DED7B8C344CB}" type="presParOf" srcId="{F5F3692B-5AB7-42B1-AEDC-E567BEC50741}" destId="{E819F112-E7ED-4D21-BD25-6FC8DEA1BF2F}" srcOrd="1" destOrd="0" presId="urn:microsoft.com/office/officeart/2005/8/layout/matrix1"/>
    <dgm:cxn modelId="{4EF6482B-A4F2-431E-9610-E640978D0F60}" type="presParOf" srcId="{F5F3692B-5AB7-42B1-AEDC-E567BEC50741}" destId="{64BD7665-3294-4A73-B322-A159C39869FC}" srcOrd="2" destOrd="0" presId="urn:microsoft.com/office/officeart/2005/8/layout/matrix1"/>
    <dgm:cxn modelId="{04CE5CBD-DD05-4AE7-984D-92A77148A41F}" type="presParOf" srcId="{F5F3692B-5AB7-42B1-AEDC-E567BEC50741}" destId="{EE7F5CDA-FE01-4B57-899C-0370C6F8117B}" srcOrd="3" destOrd="0" presId="urn:microsoft.com/office/officeart/2005/8/layout/matrix1"/>
    <dgm:cxn modelId="{B13A2770-549B-4F8A-9081-13163BBA092A}" type="presParOf" srcId="{F5F3692B-5AB7-42B1-AEDC-E567BEC50741}" destId="{6D69F6D1-684D-4A38-9D9D-5AF92F84D895}" srcOrd="4" destOrd="0" presId="urn:microsoft.com/office/officeart/2005/8/layout/matrix1"/>
    <dgm:cxn modelId="{530D845C-86ED-4ED6-A526-AC5E93408478}" type="presParOf" srcId="{F5F3692B-5AB7-42B1-AEDC-E567BEC50741}" destId="{B4226B22-E58D-43F6-9813-20BCDAE3E742}" srcOrd="5" destOrd="0" presId="urn:microsoft.com/office/officeart/2005/8/layout/matrix1"/>
    <dgm:cxn modelId="{6A88A264-F905-4EB9-9238-8A9688486BB3}" type="presParOf" srcId="{F5F3692B-5AB7-42B1-AEDC-E567BEC50741}" destId="{9F4DD69B-8DDB-4CD8-B2F1-2E06C16D265A}" srcOrd="6" destOrd="0" presId="urn:microsoft.com/office/officeart/2005/8/layout/matrix1"/>
    <dgm:cxn modelId="{7782A652-6D51-48D9-80BA-F4DF5CC48FA1}" type="presParOf" srcId="{F5F3692B-5AB7-42B1-AEDC-E567BEC50741}" destId="{496BE652-5F68-4619-BD23-07BF9564072F}" srcOrd="7" destOrd="0" presId="urn:microsoft.com/office/officeart/2005/8/layout/matrix1"/>
    <dgm:cxn modelId="{2F48A26A-86C6-4BF3-924C-EACED16BC9FC}" type="presParOf" srcId="{CEFFD8F0-1620-49B5-9965-CB8BFBF1FC24}" destId="{15EF35CA-9788-47A7-82EA-9C0863DB2409}"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44839E-2669-403D-9FB1-7978AD20DAE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69514D64-C3B0-46F6-A3D6-1749752A90B7}">
      <dgm:prSet phldrT="[Testo]"/>
      <dgm:spPr/>
      <dgm:t>
        <a:bodyPr/>
        <a:lstStyle/>
        <a:p>
          <a:r>
            <a:rPr lang="en-GB" dirty="0" smtClean="0"/>
            <a:t>Planning</a:t>
          </a:r>
          <a:endParaRPr lang="en-GB" dirty="0"/>
        </a:p>
      </dgm:t>
    </dgm:pt>
    <dgm:pt modelId="{64FB8383-DF4E-4F1B-89FC-4AB7CCBB24F9}" type="parTrans" cxnId="{AF213791-A738-4061-9DCD-C1631E50CBF1}">
      <dgm:prSet/>
      <dgm:spPr/>
      <dgm:t>
        <a:bodyPr/>
        <a:lstStyle/>
        <a:p>
          <a:endParaRPr lang="en-GB"/>
        </a:p>
      </dgm:t>
    </dgm:pt>
    <dgm:pt modelId="{113F36FC-6BAA-406B-857A-539DA238C9A3}" type="sibTrans" cxnId="{AF213791-A738-4061-9DCD-C1631E50CBF1}">
      <dgm:prSet/>
      <dgm:spPr/>
      <dgm:t>
        <a:bodyPr/>
        <a:lstStyle/>
        <a:p>
          <a:endParaRPr lang="en-GB"/>
        </a:p>
      </dgm:t>
    </dgm:pt>
    <dgm:pt modelId="{A947B869-B998-4D96-B030-AF1DF5EBFEDA}">
      <dgm:prSet phldrT="[Testo]"/>
      <dgm:spPr/>
      <dgm:t>
        <a:bodyPr/>
        <a:lstStyle/>
        <a:p>
          <a:r>
            <a:rPr lang="en-GB" dirty="0" smtClean="0"/>
            <a:t>Data Collection</a:t>
          </a:r>
          <a:endParaRPr lang="en-GB" dirty="0"/>
        </a:p>
      </dgm:t>
    </dgm:pt>
    <dgm:pt modelId="{DF9333C1-A7F0-4B92-A1B1-46DB0A1470D3}" type="parTrans" cxnId="{2DFE246E-3FB5-4BE8-B1EA-4BE8B6AE5B61}">
      <dgm:prSet/>
      <dgm:spPr/>
      <dgm:t>
        <a:bodyPr/>
        <a:lstStyle/>
        <a:p>
          <a:endParaRPr lang="en-GB"/>
        </a:p>
      </dgm:t>
    </dgm:pt>
    <dgm:pt modelId="{A07C8217-FB08-4D7D-90AE-D33DA4A00F27}" type="sibTrans" cxnId="{2DFE246E-3FB5-4BE8-B1EA-4BE8B6AE5B61}">
      <dgm:prSet/>
      <dgm:spPr/>
      <dgm:t>
        <a:bodyPr/>
        <a:lstStyle/>
        <a:p>
          <a:endParaRPr lang="en-GB"/>
        </a:p>
      </dgm:t>
    </dgm:pt>
    <dgm:pt modelId="{C75BD707-0A47-441A-B730-6957AA990562}">
      <dgm:prSet phldrT="[Testo]"/>
      <dgm:spPr/>
      <dgm:t>
        <a:bodyPr/>
        <a:lstStyle/>
        <a:p>
          <a:r>
            <a:rPr lang="en-GB" dirty="0" smtClean="0"/>
            <a:t>Analysis and </a:t>
          </a:r>
          <a:r>
            <a:rPr lang="en-GB" smtClean="0"/>
            <a:t>recording </a:t>
          </a:r>
          <a:endParaRPr lang="en-GB" dirty="0"/>
        </a:p>
      </dgm:t>
    </dgm:pt>
    <dgm:pt modelId="{75C81469-C527-49BF-9366-FE10AD3A1D07}" type="parTrans" cxnId="{DA40E5E2-1783-4F90-A88B-6630EF52B8C7}">
      <dgm:prSet/>
      <dgm:spPr/>
      <dgm:t>
        <a:bodyPr/>
        <a:lstStyle/>
        <a:p>
          <a:endParaRPr lang="en-GB"/>
        </a:p>
      </dgm:t>
    </dgm:pt>
    <dgm:pt modelId="{0F0CE6F6-0E74-446D-8800-DBEFC2ABBB77}" type="sibTrans" cxnId="{DA40E5E2-1783-4F90-A88B-6630EF52B8C7}">
      <dgm:prSet/>
      <dgm:spPr/>
      <dgm:t>
        <a:bodyPr/>
        <a:lstStyle/>
        <a:p>
          <a:endParaRPr lang="en-GB"/>
        </a:p>
      </dgm:t>
    </dgm:pt>
    <dgm:pt modelId="{49FB7A9D-0F9F-4B05-99B9-CEC60D373C51}">
      <dgm:prSet phldrT="[Testo]"/>
      <dgm:spPr>
        <a:solidFill>
          <a:schemeClr val="accent3">
            <a:lumMod val="75000"/>
          </a:schemeClr>
        </a:solidFill>
      </dgm:spPr>
      <dgm:t>
        <a:bodyPr/>
        <a:lstStyle/>
        <a:p>
          <a:r>
            <a:rPr lang="en-GB" dirty="0" smtClean="0"/>
            <a:t>Reporting, peer review &amp; aggregation </a:t>
          </a:r>
          <a:endParaRPr lang="en-GB" dirty="0"/>
        </a:p>
      </dgm:t>
    </dgm:pt>
    <dgm:pt modelId="{D20E9E08-2EC6-471B-833C-7D3736EE4737}" type="parTrans" cxnId="{AD166BBD-B331-4BC8-B136-DF0D6963EE7E}">
      <dgm:prSet/>
      <dgm:spPr/>
      <dgm:t>
        <a:bodyPr/>
        <a:lstStyle/>
        <a:p>
          <a:endParaRPr lang="en-GB"/>
        </a:p>
      </dgm:t>
    </dgm:pt>
    <dgm:pt modelId="{A7C53ACC-B88C-4DB6-85B8-1A84CBB62F49}" type="sibTrans" cxnId="{AD166BBD-B331-4BC8-B136-DF0D6963EE7E}">
      <dgm:prSet/>
      <dgm:spPr/>
      <dgm:t>
        <a:bodyPr/>
        <a:lstStyle/>
        <a:p>
          <a:endParaRPr lang="en-GB"/>
        </a:p>
      </dgm:t>
    </dgm:pt>
    <dgm:pt modelId="{36A9B4D6-B491-4C9A-96C4-9AE4871A9012}" type="pres">
      <dgm:prSet presAssocID="{2444839E-2669-403D-9FB1-7978AD20DAE8}" presName="outerComposite" presStyleCnt="0">
        <dgm:presLayoutVars>
          <dgm:chMax val="5"/>
          <dgm:dir/>
          <dgm:resizeHandles val="exact"/>
        </dgm:presLayoutVars>
      </dgm:prSet>
      <dgm:spPr/>
    </dgm:pt>
    <dgm:pt modelId="{146BD26E-6314-4C57-9AB4-E0F7CE61408D}" type="pres">
      <dgm:prSet presAssocID="{2444839E-2669-403D-9FB1-7978AD20DAE8}" presName="dummyMaxCanvas" presStyleCnt="0">
        <dgm:presLayoutVars/>
      </dgm:prSet>
      <dgm:spPr/>
    </dgm:pt>
    <dgm:pt modelId="{743162A4-F170-4C5B-B90D-3DA0EBB10ED1}" type="pres">
      <dgm:prSet presAssocID="{2444839E-2669-403D-9FB1-7978AD20DAE8}" presName="FourNodes_1" presStyleLbl="node1" presStyleIdx="0" presStyleCnt="4">
        <dgm:presLayoutVars>
          <dgm:bulletEnabled val="1"/>
        </dgm:presLayoutVars>
      </dgm:prSet>
      <dgm:spPr/>
    </dgm:pt>
    <dgm:pt modelId="{583B9E5A-7CC1-4DBE-80AB-3C60CB9DC26D}" type="pres">
      <dgm:prSet presAssocID="{2444839E-2669-403D-9FB1-7978AD20DAE8}" presName="FourNodes_2" presStyleLbl="node1" presStyleIdx="1" presStyleCnt="4">
        <dgm:presLayoutVars>
          <dgm:bulletEnabled val="1"/>
        </dgm:presLayoutVars>
      </dgm:prSet>
      <dgm:spPr/>
    </dgm:pt>
    <dgm:pt modelId="{80E3AB60-7776-490D-A1A2-CF5CF34060CB}" type="pres">
      <dgm:prSet presAssocID="{2444839E-2669-403D-9FB1-7978AD20DAE8}" presName="FourNodes_3" presStyleLbl="node1" presStyleIdx="2" presStyleCnt="4">
        <dgm:presLayoutVars>
          <dgm:bulletEnabled val="1"/>
        </dgm:presLayoutVars>
      </dgm:prSet>
      <dgm:spPr/>
      <dgm:t>
        <a:bodyPr/>
        <a:lstStyle/>
        <a:p>
          <a:endParaRPr lang="en-GB"/>
        </a:p>
      </dgm:t>
    </dgm:pt>
    <dgm:pt modelId="{0DE89F40-E7A4-4AC0-8A93-0402E62C899E}" type="pres">
      <dgm:prSet presAssocID="{2444839E-2669-403D-9FB1-7978AD20DAE8}" presName="FourNodes_4" presStyleLbl="node1" presStyleIdx="3" presStyleCnt="4">
        <dgm:presLayoutVars>
          <dgm:bulletEnabled val="1"/>
        </dgm:presLayoutVars>
      </dgm:prSet>
      <dgm:spPr/>
      <dgm:t>
        <a:bodyPr/>
        <a:lstStyle/>
        <a:p>
          <a:endParaRPr lang="en-GB"/>
        </a:p>
      </dgm:t>
    </dgm:pt>
    <dgm:pt modelId="{0040FA29-EC7B-47B5-8D79-7984C1ADDA60}" type="pres">
      <dgm:prSet presAssocID="{2444839E-2669-403D-9FB1-7978AD20DAE8}" presName="FourConn_1-2" presStyleLbl="fgAccFollowNode1" presStyleIdx="0" presStyleCnt="3">
        <dgm:presLayoutVars>
          <dgm:bulletEnabled val="1"/>
        </dgm:presLayoutVars>
      </dgm:prSet>
      <dgm:spPr/>
    </dgm:pt>
    <dgm:pt modelId="{4689D2D2-09F5-4A0F-8286-2973D7F16895}" type="pres">
      <dgm:prSet presAssocID="{2444839E-2669-403D-9FB1-7978AD20DAE8}" presName="FourConn_2-3" presStyleLbl="fgAccFollowNode1" presStyleIdx="1" presStyleCnt="3">
        <dgm:presLayoutVars>
          <dgm:bulletEnabled val="1"/>
        </dgm:presLayoutVars>
      </dgm:prSet>
      <dgm:spPr/>
    </dgm:pt>
    <dgm:pt modelId="{5C002E03-8704-45D9-A57D-476FD58201B8}" type="pres">
      <dgm:prSet presAssocID="{2444839E-2669-403D-9FB1-7978AD20DAE8}" presName="FourConn_3-4" presStyleLbl="fgAccFollowNode1" presStyleIdx="2" presStyleCnt="3">
        <dgm:presLayoutVars>
          <dgm:bulletEnabled val="1"/>
        </dgm:presLayoutVars>
      </dgm:prSet>
      <dgm:spPr/>
    </dgm:pt>
    <dgm:pt modelId="{484D1B39-7CF1-4F70-B65E-12625C8E57F3}" type="pres">
      <dgm:prSet presAssocID="{2444839E-2669-403D-9FB1-7978AD20DAE8}" presName="FourNodes_1_text" presStyleLbl="node1" presStyleIdx="3" presStyleCnt="4">
        <dgm:presLayoutVars>
          <dgm:bulletEnabled val="1"/>
        </dgm:presLayoutVars>
      </dgm:prSet>
      <dgm:spPr/>
    </dgm:pt>
    <dgm:pt modelId="{E2F248BE-8E74-4DCF-9365-09B59441AEB7}" type="pres">
      <dgm:prSet presAssocID="{2444839E-2669-403D-9FB1-7978AD20DAE8}" presName="FourNodes_2_text" presStyleLbl="node1" presStyleIdx="3" presStyleCnt="4">
        <dgm:presLayoutVars>
          <dgm:bulletEnabled val="1"/>
        </dgm:presLayoutVars>
      </dgm:prSet>
      <dgm:spPr/>
    </dgm:pt>
    <dgm:pt modelId="{7C4FAA96-DA53-45C0-9733-FA25C7E84509}" type="pres">
      <dgm:prSet presAssocID="{2444839E-2669-403D-9FB1-7978AD20DAE8}" presName="FourNodes_3_text" presStyleLbl="node1" presStyleIdx="3" presStyleCnt="4">
        <dgm:presLayoutVars>
          <dgm:bulletEnabled val="1"/>
        </dgm:presLayoutVars>
      </dgm:prSet>
      <dgm:spPr/>
      <dgm:t>
        <a:bodyPr/>
        <a:lstStyle/>
        <a:p>
          <a:endParaRPr lang="en-GB"/>
        </a:p>
      </dgm:t>
    </dgm:pt>
    <dgm:pt modelId="{8E6DFB6E-3234-4F08-BEF3-D43D99FDE34C}" type="pres">
      <dgm:prSet presAssocID="{2444839E-2669-403D-9FB1-7978AD20DAE8}" presName="FourNodes_4_text" presStyleLbl="node1" presStyleIdx="3" presStyleCnt="4">
        <dgm:presLayoutVars>
          <dgm:bulletEnabled val="1"/>
        </dgm:presLayoutVars>
      </dgm:prSet>
      <dgm:spPr/>
      <dgm:t>
        <a:bodyPr/>
        <a:lstStyle/>
        <a:p>
          <a:endParaRPr lang="en-GB"/>
        </a:p>
      </dgm:t>
    </dgm:pt>
  </dgm:ptLst>
  <dgm:cxnLst>
    <dgm:cxn modelId="{2DFE246E-3FB5-4BE8-B1EA-4BE8B6AE5B61}" srcId="{2444839E-2669-403D-9FB1-7978AD20DAE8}" destId="{A947B869-B998-4D96-B030-AF1DF5EBFEDA}" srcOrd="1" destOrd="0" parTransId="{DF9333C1-A7F0-4B92-A1B1-46DB0A1470D3}" sibTransId="{A07C8217-FB08-4D7D-90AE-D33DA4A00F27}"/>
    <dgm:cxn modelId="{F09708E1-5CEC-4CBF-B92E-AF7AC6E4E7C0}" type="presOf" srcId="{113F36FC-6BAA-406B-857A-539DA238C9A3}" destId="{0040FA29-EC7B-47B5-8D79-7984C1ADDA60}" srcOrd="0" destOrd="0" presId="urn:microsoft.com/office/officeart/2005/8/layout/vProcess5"/>
    <dgm:cxn modelId="{DA40E5E2-1783-4F90-A88B-6630EF52B8C7}" srcId="{2444839E-2669-403D-9FB1-7978AD20DAE8}" destId="{C75BD707-0A47-441A-B730-6957AA990562}" srcOrd="2" destOrd="0" parTransId="{75C81469-C527-49BF-9366-FE10AD3A1D07}" sibTransId="{0F0CE6F6-0E74-446D-8800-DBEFC2ABBB77}"/>
    <dgm:cxn modelId="{3DF7064B-AF7F-46F2-AD73-3564C831D9D4}" type="presOf" srcId="{A947B869-B998-4D96-B030-AF1DF5EBFEDA}" destId="{583B9E5A-7CC1-4DBE-80AB-3C60CB9DC26D}" srcOrd="0" destOrd="0" presId="urn:microsoft.com/office/officeart/2005/8/layout/vProcess5"/>
    <dgm:cxn modelId="{A3E05B52-0176-4B61-85E7-06A38AA0708A}" type="presOf" srcId="{49FB7A9D-0F9F-4B05-99B9-CEC60D373C51}" destId="{0DE89F40-E7A4-4AC0-8A93-0402E62C899E}" srcOrd="0" destOrd="0" presId="urn:microsoft.com/office/officeart/2005/8/layout/vProcess5"/>
    <dgm:cxn modelId="{AD166BBD-B331-4BC8-B136-DF0D6963EE7E}" srcId="{2444839E-2669-403D-9FB1-7978AD20DAE8}" destId="{49FB7A9D-0F9F-4B05-99B9-CEC60D373C51}" srcOrd="3" destOrd="0" parTransId="{D20E9E08-2EC6-471B-833C-7D3736EE4737}" sibTransId="{A7C53ACC-B88C-4DB6-85B8-1A84CBB62F49}"/>
    <dgm:cxn modelId="{DDDD7E7E-4B3C-499D-8E18-9DCA2E5A4858}" type="presOf" srcId="{A07C8217-FB08-4D7D-90AE-D33DA4A00F27}" destId="{4689D2D2-09F5-4A0F-8286-2973D7F16895}" srcOrd="0" destOrd="0" presId="urn:microsoft.com/office/officeart/2005/8/layout/vProcess5"/>
    <dgm:cxn modelId="{82821D0B-4BBB-4500-99FB-C4DC30B1A1B6}" type="presOf" srcId="{A947B869-B998-4D96-B030-AF1DF5EBFEDA}" destId="{E2F248BE-8E74-4DCF-9365-09B59441AEB7}" srcOrd="1" destOrd="0" presId="urn:microsoft.com/office/officeart/2005/8/layout/vProcess5"/>
    <dgm:cxn modelId="{96B103C7-81F8-470E-89AA-94CBF031904A}" type="presOf" srcId="{0F0CE6F6-0E74-446D-8800-DBEFC2ABBB77}" destId="{5C002E03-8704-45D9-A57D-476FD58201B8}" srcOrd="0" destOrd="0" presId="urn:microsoft.com/office/officeart/2005/8/layout/vProcess5"/>
    <dgm:cxn modelId="{44A9E217-82AE-41B9-8DAE-6EF65D8F817A}" type="presOf" srcId="{69514D64-C3B0-46F6-A3D6-1749752A90B7}" destId="{484D1B39-7CF1-4F70-B65E-12625C8E57F3}" srcOrd="1" destOrd="0" presId="urn:microsoft.com/office/officeart/2005/8/layout/vProcess5"/>
    <dgm:cxn modelId="{320C957F-1EDD-4001-9B7F-F9E1FD474A82}" type="presOf" srcId="{49FB7A9D-0F9F-4B05-99B9-CEC60D373C51}" destId="{8E6DFB6E-3234-4F08-BEF3-D43D99FDE34C}" srcOrd="1" destOrd="0" presId="urn:microsoft.com/office/officeart/2005/8/layout/vProcess5"/>
    <dgm:cxn modelId="{AF213791-A738-4061-9DCD-C1631E50CBF1}" srcId="{2444839E-2669-403D-9FB1-7978AD20DAE8}" destId="{69514D64-C3B0-46F6-A3D6-1749752A90B7}" srcOrd="0" destOrd="0" parTransId="{64FB8383-DF4E-4F1B-89FC-4AB7CCBB24F9}" sibTransId="{113F36FC-6BAA-406B-857A-539DA238C9A3}"/>
    <dgm:cxn modelId="{474606E0-8DA2-4D4C-B218-3A4D9EF9AC30}" type="presOf" srcId="{C75BD707-0A47-441A-B730-6957AA990562}" destId="{80E3AB60-7776-490D-A1A2-CF5CF34060CB}" srcOrd="0" destOrd="0" presId="urn:microsoft.com/office/officeart/2005/8/layout/vProcess5"/>
    <dgm:cxn modelId="{993F1E84-BDA2-4F8D-A4B0-C40F89BC7F20}" type="presOf" srcId="{69514D64-C3B0-46F6-A3D6-1749752A90B7}" destId="{743162A4-F170-4C5B-B90D-3DA0EBB10ED1}" srcOrd="0" destOrd="0" presId="urn:microsoft.com/office/officeart/2005/8/layout/vProcess5"/>
    <dgm:cxn modelId="{4093FE0E-7997-4F6C-8885-8C6E78B8ADBA}" type="presOf" srcId="{2444839E-2669-403D-9FB1-7978AD20DAE8}" destId="{36A9B4D6-B491-4C9A-96C4-9AE4871A9012}" srcOrd="0" destOrd="0" presId="urn:microsoft.com/office/officeart/2005/8/layout/vProcess5"/>
    <dgm:cxn modelId="{9F416D4B-87B5-483A-8C80-523627517061}" type="presOf" srcId="{C75BD707-0A47-441A-B730-6957AA990562}" destId="{7C4FAA96-DA53-45C0-9733-FA25C7E84509}" srcOrd="1" destOrd="0" presId="urn:microsoft.com/office/officeart/2005/8/layout/vProcess5"/>
    <dgm:cxn modelId="{4CF1D507-0847-45B1-8B0C-2D38484DF2E7}" type="presParOf" srcId="{36A9B4D6-B491-4C9A-96C4-9AE4871A9012}" destId="{146BD26E-6314-4C57-9AB4-E0F7CE61408D}" srcOrd="0" destOrd="0" presId="urn:microsoft.com/office/officeart/2005/8/layout/vProcess5"/>
    <dgm:cxn modelId="{E983D72A-8A56-4C87-B733-1786D7333923}" type="presParOf" srcId="{36A9B4D6-B491-4C9A-96C4-9AE4871A9012}" destId="{743162A4-F170-4C5B-B90D-3DA0EBB10ED1}" srcOrd="1" destOrd="0" presId="urn:microsoft.com/office/officeart/2005/8/layout/vProcess5"/>
    <dgm:cxn modelId="{DF3858DC-81DC-4556-81C0-E9FEB6180A5B}" type="presParOf" srcId="{36A9B4D6-B491-4C9A-96C4-9AE4871A9012}" destId="{583B9E5A-7CC1-4DBE-80AB-3C60CB9DC26D}" srcOrd="2" destOrd="0" presId="urn:microsoft.com/office/officeart/2005/8/layout/vProcess5"/>
    <dgm:cxn modelId="{23BAB7A9-E0EF-42B5-A7BC-3B7DE105EEBB}" type="presParOf" srcId="{36A9B4D6-B491-4C9A-96C4-9AE4871A9012}" destId="{80E3AB60-7776-490D-A1A2-CF5CF34060CB}" srcOrd="3" destOrd="0" presId="urn:microsoft.com/office/officeart/2005/8/layout/vProcess5"/>
    <dgm:cxn modelId="{9BFE80A2-34B9-470C-AAFC-7DB8AFCF5F17}" type="presParOf" srcId="{36A9B4D6-B491-4C9A-96C4-9AE4871A9012}" destId="{0DE89F40-E7A4-4AC0-8A93-0402E62C899E}" srcOrd="4" destOrd="0" presId="urn:microsoft.com/office/officeart/2005/8/layout/vProcess5"/>
    <dgm:cxn modelId="{95CA9F60-D7C3-4A34-9482-F69F9BC96062}" type="presParOf" srcId="{36A9B4D6-B491-4C9A-96C4-9AE4871A9012}" destId="{0040FA29-EC7B-47B5-8D79-7984C1ADDA60}" srcOrd="5" destOrd="0" presId="urn:microsoft.com/office/officeart/2005/8/layout/vProcess5"/>
    <dgm:cxn modelId="{51CBD07C-2B75-42B1-848E-5E4DA25056C7}" type="presParOf" srcId="{36A9B4D6-B491-4C9A-96C4-9AE4871A9012}" destId="{4689D2D2-09F5-4A0F-8286-2973D7F16895}" srcOrd="6" destOrd="0" presId="urn:microsoft.com/office/officeart/2005/8/layout/vProcess5"/>
    <dgm:cxn modelId="{AEBF7E0F-958C-4C47-8769-0C61A3C7D2BD}" type="presParOf" srcId="{36A9B4D6-B491-4C9A-96C4-9AE4871A9012}" destId="{5C002E03-8704-45D9-A57D-476FD58201B8}" srcOrd="7" destOrd="0" presId="urn:microsoft.com/office/officeart/2005/8/layout/vProcess5"/>
    <dgm:cxn modelId="{6193705E-4935-4EB3-8BF1-3A54616F359D}" type="presParOf" srcId="{36A9B4D6-B491-4C9A-96C4-9AE4871A9012}" destId="{484D1B39-7CF1-4F70-B65E-12625C8E57F3}" srcOrd="8" destOrd="0" presId="urn:microsoft.com/office/officeart/2005/8/layout/vProcess5"/>
    <dgm:cxn modelId="{97668A17-08CC-4099-9E19-D57F7A27FD18}" type="presParOf" srcId="{36A9B4D6-B491-4C9A-96C4-9AE4871A9012}" destId="{E2F248BE-8E74-4DCF-9365-09B59441AEB7}" srcOrd="9" destOrd="0" presId="urn:microsoft.com/office/officeart/2005/8/layout/vProcess5"/>
    <dgm:cxn modelId="{CF91238C-35D4-4801-A126-50DA72371D09}" type="presParOf" srcId="{36A9B4D6-B491-4C9A-96C4-9AE4871A9012}" destId="{7C4FAA96-DA53-45C0-9733-FA25C7E84509}" srcOrd="10" destOrd="0" presId="urn:microsoft.com/office/officeart/2005/8/layout/vProcess5"/>
    <dgm:cxn modelId="{507B1C53-28E7-45E9-893C-F08F7E3F1651}" type="presParOf" srcId="{36A9B4D6-B491-4C9A-96C4-9AE4871A9012}" destId="{8E6DFB6E-3234-4F08-BEF3-D43D99FDE34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E2F31D-5CDF-4C8F-B6DB-63F354844E3A}">
      <dsp:nvSpPr>
        <dsp:cNvPr id="0" name=""/>
        <dsp:cNvSpPr/>
      </dsp:nvSpPr>
      <dsp:spPr>
        <a:xfrm>
          <a:off x="4285171" y="65253"/>
          <a:ext cx="3393178" cy="3393178"/>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smtClean="0"/>
            <a:t>Tunis Action Plan</a:t>
          </a:r>
          <a:endParaRPr lang="en-GB" sz="2300" kern="1200" dirty="0"/>
        </a:p>
      </dsp:txBody>
      <dsp:txXfrm>
        <a:off x="4676692" y="522027"/>
        <a:ext cx="2610137" cy="1076681"/>
      </dsp:txXfrm>
    </dsp:sp>
    <dsp:sp modelId="{67ECD154-B799-4499-85F5-9B870BB9F593}">
      <dsp:nvSpPr>
        <dsp:cNvPr id="0" name=""/>
        <dsp:cNvSpPr/>
      </dsp:nvSpPr>
      <dsp:spPr>
        <a:xfrm>
          <a:off x="5888915" y="1566082"/>
          <a:ext cx="3393178" cy="3393178"/>
        </a:xfrm>
        <a:prstGeom prst="ellipse">
          <a:avLst/>
        </a:prstGeom>
        <a:solidFill>
          <a:schemeClr val="accent5">
            <a:alpha val="50000"/>
            <a:hueOff val="-3311292"/>
            <a:satOff val="13270"/>
            <a:lumOff val="287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smtClean="0"/>
            <a:t>MIKT </a:t>
          </a:r>
          <a:r>
            <a:rPr lang="en-GB" sz="2300" kern="1200" dirty="0" err="1" smtClean="0"/>
            <a:t>PoW</a:t>
          </a:r>
          <a:endParaRPr lang="en-GB" sz="2300" kern="1200" dirty="0"/>
        </a:p>
      </dsp:txBody>
      <dsp:txXfrm>
        <a:off x="7716012" y="1957603"/>
        <a:ext cx="1305068" cy="2610137"/>
      </dsp:txXfrm>
    </dsp:sp>
    <dsp:sp modelId="{536E2DEA-3CB6-44DF-AE0A-BB68C9A6DC7E}">
      <dsp:nvSpPr>
        <dsp:cNvPr id="0" name=""/>
        <dsp:cNvSpPr/>
      </dsp:nvSpPr>
      <dsp:spPr>
        <a:xfrm>
          <a:off x="4388086" y="3066911"/>
          <a:ext cx="3393178" cy="3393178"/>
        </a:xfrm>
        <a:prstGeom prst="ellipse">
          <a:avLst/>
        </a:prstGeom>
        <a:solidFill>
          <a:schemeClr val="accent5">
            <a:alpha val="50000"/>
            <a:hueOff val="-6622584"/>
            <a:satOff val="26541"/>
            <a:lumOff val="575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smtClean="0"/>
            <a:t>EU AP Wildlife </a:t>
          </a:r>
          <a:r>
            <a:rPr lang="en-GB" sz="2300" kern="1200" dirty="0" err="1" smtClean="0"/>
            <a:t>Traffiking</a:t>
          </a:r>
          <a:endParaRPr lang="en-GB" sz="2300" kern="1200" dirty="0"/>
        </a:p>
      </dsp:txBody>
      <dsp:txXfrm>
        <a:off x="4779607" y="4926634"/>
        <a:ext cx="2610137" cy="1076681"/>
      </dsp:txXfrm>
    </dsp:sp>
    <dsp:sp modelId="{69A1181B-5C2A-4CE8-9196-71C6A7DA505B}">
      <dsp:nvSpPr>
        <dsp:cNvPr id="0" name=""/>
        <dsp:cNvSpPr/>
      </dsp:nvSpPr>
      <dsp:spPr>
        <a:xfrm>
          <a:off x="2887257" y="1566082"/>
          <a:ext cx="3393178" cy="3393178"/>
        </a:xfrm>
        <a:prstGeom prst="ellipse">
          <a:avLst/>
        </a:prstGeom>
        <a:solidFill>
          <a:schemeClr val="accent5">
            <a:alpha val="50000"/>
            <a:hueOff val="-9933876"/>
            <a:satOff val="39811"/>
            <a:lumOff val="862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dirty="0" smtClean="0"/>
            <a:t>EU Roadmap</a:t>
          </a:r>
          <a:endParaRPr lang="en-GB" sz="2300" kern="1200" dirty="0"/>
        </a:p>
      </dsp:txBody>
      <dsp:txXfrm>
        <a:off x="3148271" y="1957603"/>
        <a:ext cx="1305068" cy="26101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C3B98D-BE89-4C41-88DD-EEA2791B8103}">
      <dsp:nvSpPr>
        <dsp:cNvPr id="0" name=""/>
        <dsp:cNvSpPr/>
      </dsp:nvSpPr>
      <dsp:spPr>
        <a:xfrm rot="16200000">
          <a:off x="925909" y="-925909"/>
          <a:ext cx="2262981" cy="41147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B. </a:t>
          </a:r>
          <a:r>
            <a:rPr lang="en-US" sz="2000" b="1" kern="1200" dirty="0" smtClean="0"/>
            <a:t>Comprehensiveness of national legislation</a:t>
          </a:r>
        </a:p>
        <a:p>
          <a:pPr lvl="0" algn="ctr" defTabSz="889000">
            <a:lnSpc>
              <a:spcPct val="90000"/>
            </a:lnSpc>
            <a:spcBef>
              <a:spcPct val="0"/>
            </a:spcBef>
            <a:spcAft>
              <a:spcPct val="35000"/>
            </a:spcAft>
          </a:pPr>
          <a:r>
            <a:rPr lang="en-US" sz="2000" b="0" kern="1200" dirty="0" smtClean="0">
              <a:solidFill>
                <a:srgbClr val="FFFF00"/>
              </a:solidFill>
            </a:rPr>
            <a:t>8 indicators</a:t>
          </a:r>
          <a:endParaRPr lang="en-GB" sz="2000" b="0" kern="1200" dirty="0">
            <a:solidFill>
              <a:srgbClr val="FFFF00"/>
            </a:solidFill>
          </a:endParaRPr>
        </a:p>
      </dsp:txBody>
      <dsp:txXfrm rot="16200000">
        <a:off x="1208781" y="-1208781"/>
        <a:ext cx="1697236" cy="4114799"/>
      </dsp:txXfrm>
    </dsp:sp>
    <dsp:sp modelId="{64BD7665-3294-4A73-B322-A159C39869FC}">
      <dsp:nvSpPr>
        <dsp:cNvPr id="0" name=""/>
        <dsp:cNvSpPr/>
      </dsp:nvSpPr>
      <dsp:spPr>
        <a:xfrm>
          <a:off x="4114799" y="0"/>
          <a:ext cx="4114799"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C. </a:t>
          </a:r>
          <a:r>
            <a:rPr lang="en-US" sz="2000" b="1" kern="1200" dirty="0" smtClean="0"/>
            <a:t>Enforcement response</a:t>
          </a:r>
        </a:p>
        <a:p>
          <a:pPr lvl="0" algn="ctr" defTabSz="889000">
            <a:lnSpc>
              <a:spcPct val="90000"/>
            </a:lnSpc>
            <a:spcBef>
              <a:spcPct val="0"/>
            </a:spcBef>
            <a:spcAft>
              <a:spcPct val="35000"/>
            </a:spcAft>
          </a:pPr>
          <a:r>
            <a:rPr lang="en-US" sz="2000" b="0" kern="1200" dirty="0" smtClean="0">
              <a:solidFill>
                <a:srgbClr val="FFFF00"/>
              </a:solidFill>
            </a:rPr>
            <a:t>6 indicators</a:t>
          </a:r>
          <a:r>
            <a:rPr lang="en-US" sz="2000" b="1" kern="1200" dirty="0" smtClean="0">
              <a:solidFill>
                <a:srgbClr val="FFFF00"/>
              </a:solidFill>
            </a:rPr>
            <a:t> </a:t>
          </a:r>
          <a:endParaRPr lang="en-GB" sz="2000" kern="1200" dirty="0">
            <a:solidFill>
              <a:srgbClr val="FFFF00"/>
            </a:solidFill>
          </a:endParaRPr>
        </a:p>
      </dsp:txBody>
      <dsp:txXfrm>
        <a:off x="4114799" y="0"/>
        <a:ext cx="4114799" cy="1697236"/>
      </dsp:txXfrm>
    </dsp:sp>
    <dsp:sp modelId="{6D69F6D1-684D-4A38-9D9D-5AF92F84D895}">
      <dsp:nvSpPr>
        <dsp:cNvPr id="0" name=""/>
        <dsp:cNvSpPr/>
      </dsp:nvSpPr>
      <dsp:spPr>
        <a:xfrm rot="10800000">
          <a:off x="0" y="2262981"/>
          <a:ext cx="4114799"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D. Prosecution and sentencing</a:t>
          </a:r>
        </a:p>
        <a:p>
          <a:pPr lvl="0" algn="ctr" defTabSz="889000">
            <a:lnSpc>
              <a:spcPct val="90000"/>
            </a:lnSpc>
            <a:spcBef>
              <a:spcPct val="0"/>
            </a:spcBef>
            <a:spcAft>
              <a:spcPct val="35000"/>
            </a:spcAft>
          </a:pPr>
          <a:r>
            <a:rPr lang="en-US" sz="2000" b="0" kern="1200" dirty="0" smtClean="0">
              <a:solidFill>
                <a:srgbClr val="FFFF00"/>
              </a:solidFill>
            </a:rPr>
            <a:t>4 indicators</a:t>
          </a:r>
          <a:r>
            <a:rPr lang="en-US" sz="2000" b="1" kern="1200" dirty="0" smtClean="0"/>
            <a:t> </a:t>
          </a:r>
          <a:endParaRPr lang="en-GB" sz="2000" kern="1200" dirty="0"/>
        </a:p>
      </dsp:txBody>
      <dsp:txXfrm rot="10800000">
        <a:off x="0" y="2828726"/>
        <a:ext cx="4114799" cy="1697236"/>
      </dsp:txXfrm>
    </dsp:sp>
    <dsp:sp modelId="{9F4DD69B-8DDB-4CD8-B2F1-2E06C16D265A}">
      <dsp:nvSpPr>
        <dsp:cNvPr id="0" name=""/>
        <dsp:cNvSpPr/>
      </dsp:nvSpPr>
      <dsp:spPr>
        <a:xfrm rot="5400000">
          <a:off x="5040709" y="1337072"/>
          <a:ext cx="2262981" cy="41147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E. Prevention</a:t>
          </a:r>
        </a:p>
        <a:p>
          <a:pPr lvl="0" algn="ctr" defTabSz="889000">
            <a:lnSpc>
              <a:spcPct val="90000"/>
            </a:lnSpc>
            <a:spcBef>
              <a:spcPct val="0"/>
            </a:spcBef>
            <a:spcAft>
              <a:spcPct val="35000"/>
            </a:spcAft>
          </a:pPr>
          <a:r>
            <a:rPr lang="en-US" sz="2000" b="0" kern="1200" dirty="0" smtClean="0">
              <a:solidFill>
                <a:srgbClr val="FFFF00"/>
              </a:solidFill>
            </a:rPr>
            <a:t>5 indicators</a:t>
          </a:r>
          <a:endParaRPr lang="en-GB" sz="2000" b="0" kern="1200" dirty="0">
            <a:solidFill>
              <a:srgbClr val="FFFF00"/>
            </a:solidFill>
          </a:endParaRPr>
        </a:p>
      </dsp:txBody>
      <dsp:txXfrm rot="5400000">
        <a:off x="5323581" y="1619944"/>
        <a:ext cx="1697236" cy="4114799"/>
      </dsp:txXfrm>
    </dsp:sp>
    <dsp:sp modelId="{15EF35CA-9788-47A7-82EA-9C0863DB2409}">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 A. National monitoring of IKB </a:t>
          </a:r>
          <a:br>
            <a:rPr lang="en-US" sz="2000" b="1" kern="1200" dirty="0" smtClean="0"/>
          </a:br>
          <a:r>
            <a:rPr lang="en-US" sz="2000" b="0" kern="1200" dirty="0" smtClean="0"/>
            <a:t>4 indicators</a:t>
          </a:r>
          <a:endParaRPr lang="en-GB" sz="2000" b="0" kern="1200" dirty="0"/>
        </a:p>
      </dsp:txBody>
      <dsp:txXfrm>
        <a:off x="2880359" y="1697236"/>
        <a:ext cx="2468880" cy="11314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162A4-F170-4C5B-B90D-3DA0EBB10ED1}">
      <dsp:nvSpPr>
        <dsp:cNvPr id="0" name=""/>
        <dsp:cNvSpPr/>
      </dsp:nvSpPr>
      <dsp:spPr>
        <a:xfrm>
          <a:off x="0" y="0"/>
          <a:ext cx="6583679" cy="995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smtClean="0"/>
            <a:t>Planning</a:t>
          </a:r>
          <a:endParaRPr lang="en-GB" sz="2700" kern="1200" dirty="0"/>
        </a:p>
      </dsp:txBody>
      <dsp:txXfrm>
        <a:off x="0" y="0"/>
        <a:ext cx="5483418" cy="995711"/>
      </dsp:txXfrm>
    </dsp:sp>
    <dsp:sp modelId="{583B9E5A-7CC1-4DBE-80AB-3C60CB9DC26D}">
      <dsp:nvSpPr>
        <dsp:cNvPr id="0" name=""/>
        <dsp:cNvSpPr/>
      </dsp:nvSpPr>
      <dsp:spPr>
        <a:xfrm>
          <a:off x="551383" y="1176750"/>
          <a:ext cx="6583679" cy="995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smtClean="0"/>
            <a:t>Data Collection</a:t>
          </a:r>
          <a:endParaRPr lang="en-GB" sz="2700" kern="1200" dirty="0"/>
        </a:p>
      </dsp:txBody>
      <dsp:txXfrm>
        <a:off x="551383" y="1176750"/>
        <a:ext cx="5385084" cy="995711"/>
      </dsp:txXfrm>
    </dsp:sp>
    <dsp:sp modelId="{80E3AB60-7776-490D-A1A2-CF5CF34060CB}">
      <dsp:nvSpPr>
        <dsp:cNvPr id="0" name=""/>
        <dsp:cNvSpPr/>
      </dsp:nvSpPr>
      <dsp:spPr>
        <a:xfrm>
          <a:off x="1094536" y="2353500"/>
          <a:ext cx="6583679" cy="9957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smtClean="0"/>
            <a:t>Analysis and </a:t>
          </a:r>
          <a:r>
            <a:rPr lang="en-GB" sz="2700" kern="1200" smtClean="0"/>
            <a:t>recording </a:t>
          </a:r>
          <a:endParaRPr lang="en-GB" sz="2700" kern="1200" dirty="0"/>
        </a:p>
      </dsp:txBody>
      <dsp:txXfrm>
        <a:off x="1094536" y="2353500"/>
        <a:ext cx="5393313" cy="995711"/>
      </dsp:txXfrm>
    </dsp:sp>
    <dsp:sp modelId="{0DE89F40-E7A4-4AC0-8A93-0402E62C899E}">
      <dsp:nvSpPr>
        <dsp:cNvPr id="0" name=""/>
        <dsp:cNvSpPr/>
      </dsp:nvSpPr>
      <dsp:spPr>
        <a:xfrm>
          <a:off x="1645919" y="3530251"/>
          <a:ext cx="6583679" cy="99571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GB" sz="2700" kern="1200" dirty="0" smtClean="0"/>
            <a:t>Reporting, peer review &amp; aggregation </a:t>
          </a:r>
          <a:endParaRPr lang="en-GB" sz="2700" kern="1200" dirty="0"/>
        </a:p>
      </dsp:txBody>
      <dsp:txXfrm>
        <a:off x="1645919" y="3530251"/>
        <a:ext cx="5385084" cy="995711"/>
      </dsp:txXfrm>
    </dsp:sp>
    <dsp:sp modelId="{0040FA29-EC7B-47B5-8D79-7984C1ADDA60}">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5936467" y="762624"/>
        <a:ext cx="647212" cy="647212"/>
      </dsp:txXfrm>
    </dsp:sp>
    <dsp:sp modelId="{4689D2D2-09F5-4A0F-8286-2973D7F16895}">
      <dsp:nvSpPr>
        <dsp:cNvPr id="0" name=""/>
        <dsp:cNvSpPr/>
      </dsp:nvSpPr>
      <dsp:spPr>
        <a:xfrm>
          <a:off x="6487850" y="1939375"/>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6487850" y="1939375"/>
        <a:ext cx="647212" cy="647212"/>
      </dsp:txXfrm>
    </dsp:sp>
    <dsp:sp modelId="{5C002E03-8704-45D9-A57D-476FD58201B8}">
      <dsp:nvSpPr>
        <dsp:cNvPr id="0" name=""/>
        <dsp:cNvSpPr/>
      </dsp:nvSpPr>
      <dsp:spPr>
        <a:xfrm>
          <a:off x="7031004" y="3116125"/>
          <a:ext cx="647212" cy="6472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GB" sz="3100" kern="1200"/>
        </a:p>
      </dsp:txBody>
      <dsp:txXfrm>
        <a:off x="7031004" y="3116125"/>
        <a:ext cx="647212" cy="6472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F826AC-3AF3-4F2A-A19B-25C463ADDFBB}" type="datetimeFigureOut">
              <a:rPr lang="en-GB" smtClean="0"/>
              <a:t>20/06/2017</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A90199-CA40-4CA4-BE40-9D2184FABAB9}" type="slidenum">
              <a:rPr lang="en-GB" smtClean="0"/>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BD7B9-F4E2-4D28-A98D-CB0CCB88ADA9}" type="datetimeFigureOut">
              <a:rPr lang="en-GB" smtClean="0"/>
              <a:pPr/>
              <a:t>19/06/2017</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32FAB-9473-443F-B612-2347E4AB60D0}" type="slidenum">
              <a:rPr lang="en-GB" smtClean="0"/>
              <a:pPr/>
              <a:t>‹N›</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This graphs shows IKB relevant meeting and reporting needs of the EU, Bern Convention and CMS. </a:t>
            </a:r>
          </a:p>
          <a:p>
            <a:r>
              <a:rPr lang="en-GB" dirty="0" smtClean="0"/>
              <a:t>TAP requires a report</a:t>
            </a:r>
            <a:r>
              <a:rPr lang="en-GB" baseline="0" dirty="0" smtClean="0"/>
              <a:t> every 2 year.</a:t>
            </a:r>
          </a:p>
          <a:p>
            <a:r>
              <a:rPr lang="en-GB" baseline="0" dirty="0" smtClean="0"/>
              <a:t>The Bern Convention Standing Committee meets yearly and calls for </a:t>
            </a:r>
            <a:r>
              <a:rPr lang="en-US" sz="1200" b="0" i="0" kern="1200" dirty="0" smtClean="0">
                <a:solidFill>
                  <a:schemeClr val="tx1"/>
                </a:solidFill>
                <a:latin typeface="+mn-lt"/>
                <a:ea typeface="+mn-ea"/>
                <a:cs typeface="+mn-cs"/>
              </a:rPr>
              <a:t> “general reports” on the national implementation of the Convention every four years, on a voluntary basis and biennial reports on exceptions.</a:t>
            </a:r>
            <a:endParaRPr lang="en-GB" b="0" baseline="0" dirty="0" smtClean="0"/>
          </a:p>
          <a:p>
            <a:r>
              <a:rPr lang="en-GB" baseline="0" dirty="0" smtClean="0"/>
              <a:t>The </a:t>
            </a:r>
            <a:r>
              <a:rPr lang="en-GB" baseline="0" dirty="0" err="1" smtClean="0"/>
              <a:t>PoW</a:t>
            </a:r>
            <a:r>
              <a:rPr lang="en-GB" baseline="0" dirty="0" smtClean="0"/>
              <a:t> every three years but no clear stat date is defined</a:t>
            </a:r>
          </a:p>
          <a:p>
            <a:r>
              <a:rPr lang="en-GB" baseline="0" dirty="0" smtClean="0"/>
              <a:t>Both the SFP and MIKT meet yearly and calls for short reports from the members Both have a major deadline in 2020.</a:t>
            </a:r>
          </a:p>
          <a:p>
            <a:r>
              <a:rPr lang="en-GB" baseline="0" dirty="0" smtClean="0"/>
              <a:t>CMS COP takes place every 3 years and require a report</a:t>
            </a:r>
          </a:p>
          <a:p>
            <a:r>
              <a:rPr lang="en-GB" dirty="0" smtClean="0"/>
              <a:t>The next EU Art 12 reporting deadline is set</a:t>
            </a:r>
            <a:r>
              <a:rPr lang="en-GB" baseline="0" dirty="0" smtClean="0"/>
              <a:t> for June 2019.</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US" sz="1200" kern="1200" noProof="0" dirty="0" smtClean="0">
                <a:solidFill>
                  <a:schemeClr val="tx1"/>
                </a:solidFill>
                <a:latin typeface="+mn-lt"/>
                <a:ea typeface="+mn-ea"/>
                <a:cs typeface="+mn-cs"/>
              </a:rPr>
              <a:t>During </a:t>
            </a:r>
            <a:r>
              <a:rPr lang="en-US" sz="1200" kern="1200" dirty="0" smtClean="0">
                <a:solidFill>
                  <a:schemeClr val="tx1"/>
                </a:solidFill>
                <a:latin typeface="+mn-lt"/>
                <a:ea typeface="+mn-ea"/>
                <a:cs typeface="+mn-cs"/>
              </a:rPr>
              <a:t>the initial drafting stages,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consultative group looked for inspiration in other tools available, including CITES tool, WWF, EU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Natura</a:t>
            </a:r>
            <a:r>
              <a:rPr lang="en-US" sz="1200" kern="1200" baseline="0" dirty="0" smtClean="0">
                <a:solidFill>
                  <a:schemeClr val="tx1"/>
                </a:solidFill>
                <a:latin typeface="+mn-lt"/>
                <a:ea typeface="+mn-ea"/>
                <a:cs typeface="+mn-cs"/>
              </a:rPr>
              <a:t> 2000 Barometer, </a:t>
            </a:r>
            <a:r>
              <a:rPr lang="en-US" sz="1200" kern="1200" dirty="0" smtClean="0">
                <a:solidFill>
                  <a:schemeClr val="tx1"/>
                </a:solidFill>
                <a:latin typeface="+mn-lt"/>
                <a:ea typeface="+mn-ea"/>
                <a:cs typeface="+mn-cs"/>
              </a:rPr>
              <a:t>ICCWC and others.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 tool developed by the </a:t>
            </a:r>
            <a:r>
              <a:rPr lang="en-US" sz="1200" kern="1200" noProof="0" dirty="0" smtClean="0">
                <a:solidFill>
                  <a:schemeClr val="tx1"/>
                </a:solidFill>
                <a:latin typeface="+mn-lt"/>
                <a:ea typeface="+mn-ea"/>
                <a:cs typeface="+mn-cs"/>
              </a:rPr>
              <a:t>International Consortium in Combating Wildlife Crime (ICCWC)</a:t>
            </a:r>
            <a:r>
              <a:rPr lang="en-US" sz="1200" kern="1200" dirty="0" smtClean="0">
                <a:solidFill>
                  <a:schemeClr val="tx1"/>
                </a:solidFill>
                <a:latin typeface="+mn-lt"/>
                <a:ea typeface="+mn-ea"/>
                <a:cs typeface="+mn-cs"/>
              </a:rPr>
              <a:t> was taken as a blueprint. It’s important to realize that the scope of IKB scoreboard is very specific and different from ICCWC tool. </a:t>
            </a:r>
          </a:p>
          <a:p>
            <a:r>
              <a:rPr lang="en-US" sz="1200" kern="1200" dirty="0" smtClean="0">
                <a:solidFill>
                  <a:schemeClr val="tx1"/>
                </a:solidFill>
                <a:latin typeface="+mn-lt"/>
                <a:ea typeface="+mn-ea"/>
                <a:cs typeface="+mn-cs"/>
              </a:rPr>
              <a:t>The scoreboard therefore does not attempt to replicate or overlap with ICCWC tool, but to provide a </a:t>
            </a:r>
            <a:r>
              <a:rPr lang="en-US" sz="1200" u="sng" kern="1200" dirty="0" smtClean="0">
                <a:solidFill>
                  <a:schemeClr val="tx1"/>
                </a:solidFill>
                <a:latin typeface="+mn-lt"/>
                <a:ea typeface="+mn-ea"/>
                <a:cs typeface="+mn-cs"/>
              </a:rPr>
              <a:t>specific solution that is tailor-made for IKB specificities</a:t>
            </a:r>
            <a:r>
              <a:rPr lang="en-US" sz="1200" kern="1200" dirty="0" smtClean="0">
                <a:solidFill>
                  <a:schemeClr val="tx1"/>
                </a:solidFill>
                <a:latin typeface="+mn-lt"/>
                <a:ea typeface="+mn-ea"/>
                <a:cs typeface="+mn-cs"/>
              </a:rPr>
              <a:t>. So we are not “reinventing a bicycle” so to</a:t>
            </a:r>
            <a:r>
              <a:rPr lang="en-US" sz="1200" kern="1200" baseline="0" dirty="0" smtClean="0">
                <a:solidFill>
                  <a:schemeClr val="tx1"/>
                </a:solidFill>
                <a:latin typeface="+mn-lt"/>
                <a:ea typeface="+mn-ea"/>
                <a:cs typeface="+mn-cs"/>
              </a:rPr>
              <a:t> say.</a:t>
            </a:r>
          </a:p>
          <a:p>
            <a:r>
              <a:rPr lang="en-US" sz="1200" kern="1200" noProof="0" dirty="0" smtClean="0">
                <a:solidFill>
                  <a:schemeClr val="tx1"/>
                </a:solidFill>
                <a:latin typeface="+mn-lt"/>
                <a:ea typeface="+mn-ea"/>
                <a:cs typeface="+mn-cs"/>
              </a:rPr>
              <a:t>The </a:t>
            </a:r>
            <a:r>
              <a:rPr lang="en-US" sz="1200" kern="1200" noProof="0" dirty="0" smtClean="0">
                <a:solidFill>
                  <a:schemeClr val="tx1"/>
                </a:solidFill>
                <a:latin typeface="+mn-lt"/>
                <a:ea typeface="+mn-ea"/>
                <a:cs typeface="+mn-cs"/>
              </a:rPr>
              <a:t>present scoreboard </a:t>
            </a:r>
            <a:r>
              <a:rPr lang="en-US" sz="1200" kern="1200" noProof="0" dirty="0" smtClean="0">
                <a:solidFill>
                  <a:schemeClr val="tx1"/>
                </a:solidFill>
                <a:latin typeface="+mn-lt"/>
                <a:ea typeface="+mn-ea"/>
                <a:cs typeface="+mn-cs"/>
              </a:rPr>
              <a:t>makes use of </a:t>
            </a:r>
            <a:r>
              <a:rPr lang="en-US" sz="1200" u="sng" kern="1200" noProof="0" dirty="0" smtClean="0">
                <a:solidFill>
                  <a:schemeClr val="tx1"/>
                </a:solidFill>
                <a:latin typeface="+mn-lt"/>
                <a:ea typeface="+mn-ea"/>
                <a:cs typeface="+mn-cs"/>
              </a:rPr>
              <a:t>the format </a:t>
            </a:r>
            <a:r>
              <a:rPr lang="en-US" sz="1200" kern="1200" noProof="0" dirty="0" smtClean="0">
                <a:solidFill>
                  <a:schemeClr val="tx1"/>
                </a:solidFill>
                <a:latin typeface="+mn-lt"/>
                <a:ea typeface="+mn-ea"/>
                <a:cs typeface="+mn-cs"/>
              </a:rPr>
              <a:t>of the ICCWC self assessment tool.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ICCWC indicators are a more overarching national self assessment tool and the IKB scoreboard as more of a targeted tool to measure and rate the response to IKB.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ICCWC </a:t>
            </a:r>
            <a:r>
              <a:rPr lang="en-GB" sz="1200" kern="1200" dirty="0" smtClean="0">
                <a:solidFill>
                  <a:schemeClr val="tx1"/>
                </a:solidFill>
                <a:latin typeface="+mn-lt"/>
                <a:ea typeface="+mn-ea"/>
                <a:cs typeface="+mn-cs"/>
              </a:rPr>
              <a:t>pays </a:t>
            </a:r>
            <a:r>
              <a:rPr lang="en-GB" sz="1200" kern="1200" baseline="0" dirty="0" smtClean="0">
                <a:solidFill>
                  <a:schemeClr val="tx1"/>
                </a:solidFill>
                <a:latin typeface="+mn-lt"/>
                <a:ea typeface="+mn-ea"/>
                <a:cs typeface="+mn-cs"/>
              </a:rPr>
              <a:t>special attention to </a:t>
            </a:r>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international </a:t>
            </a:r>
            <a:r>
              <a:rPr lang="en-GB" sz="1200" kern="1200" dirty="0" smtClean="0">
                <a:solidFill>
                  <a:schemeClr val="tx1"/>
                </a:solidFill>
                <a:latin typeface="+mn-lt"/>
                <a:ea typeface="+mn-ea"/>
                <a:cs typeface="+mn-cs"/>
              </a:rPr>
              <a:t>wildlife and timber trade. Since IKB is only a limited component</a:t>
            </a:r>
            <a:r>
              <a:rPr lang="en-GB" baseline="0" dirty="0" smtClean="0"/>
              <a:t> of wildlife crime and the international trade is a limited part of the issue).</a:t>
            </a:r>
            <a:endParaRPr lang="en-GB" sz="1200" kern="1200" dirty="0" smtClean="0">
              <a:solidFill>
                <a:schemeClr val="tx1"/>
              </a:solidFill>
              <a:latin typeface="+mn-lt"/>
              <a:ea typeface="+mn-ea"/>
              <a:cs typeface="+mn-cs"/>
            </a:endParaRPr>
          </a:p>
          <a:p>
            <a:endParaRPr lang="en-US" sz="1200" u="none" kern="1200" noProof="0" dirty="0" smtClean="0">
              <a:solidFill>
                <a:schemeClr val="tx1"/>
              </a:solidFill>
              <a:latin typeface="+mn-lt"/>
              <a:ea typeface="+mn-ea"/>
              <a:cs typeface="+mn-cs"/>
            </a:endParaRPr>
          </a:p>
          <a:p>
            <a:r>
              <a:rPr lang="en-US" sz="1200" u="none" kern="1200" noProof="0" dirty="0" smtClean="0">
                <a:solidFill>
                  <a:schemeClr val="tx1"/>
                </a:solidFill>
                <a:latin typeface="+mn-lt"/>
                <a:ea typeface="+mn-ea"/>
                <a:cs typeface="+mn-cs"/>
              </a:rPr>
              <a:t>(This </a:t>
            </a:r>
            <a:r>
              <a:rPr lang="en-US" sz="1200" u="none" kern="1200" noProof="0" dirty="0" smtClean="0">
                <a:solidFill>
                  <a:schemeClr val="tx1"/>
                </a:solidFill>
                <a:latin typeface="+mn-lt"/>
                <a:ea typeface="+mn-ea"/>
                <a:cs typeface="+mn-cs"/>
              </a:rPr>
              <a:t>document stems from Wildlife and Forest Crime Analytic Toolkit which aims at supporting National governments in assessing </a:t>
            </a:r>
            <a:r>
              <a:rPr lang="en-US" sz="1200" kern="1200" baseline="0" noProof="0" dirty="0" smtClean="0">
                <a:solidFill>
                  <a:schemeClr val="tx1"/>
                </a:solidFill>
                <a:latin typeface="+mn-lt"/>
                <a:ea typeface="+mn-ea"/>
                <a:cs typeface="+mn-cs"/>
              </a:rPr>
              <a:t>administrative, preventive and criminal justice responses to wildlife and forest crime. The only country within the geographic scope of the present exercise that has just started to use the ICCWC Toolkit is Bosnia Herzegovina</a:t>
            </a:r>
            <a:r>
              <a:rPr lang="en-US" sz="1200" kern="1200" baseline="0" noProof="0" dirty="0" smtClean="0">
                <a:solidFill>
                  <a:schemeClr val="tx1"/>
                </a:solidFill>
                <a:latin typeface="+mn-lt"/>
                <a:ea typeface="+mn-ea"/>
                <a:cs typeface="+mn-cs"/>
              </a:rPr>
              <a:t>. The </a:t>
            </a:r>
            <a:r>
              <a:rPr lang="en-US" sz="1200" kern="1200" baseline="0" noProof="0" dirty="0" smtClean="0">
                <a:solidFill>
                  <a:schemeClr val="tx1"/>
                </a:solidFill>
                <a:latin typeface="+mn-lt"/>
                <a:ea typeface="+mn-ea"/>
                <a:cs typeface="+mn-cs"/>
              </a:rPr>
              <a:t>ICCWC indicators framework includes 50 indicators organized in 8 outcomes</a:t>
            </a:r>
            <a:r>
              <a:rPr lang="en-US" sz="1200" kern="1200" baseline="0" noProof="0" dirty="0" smtClean="0">
                <a:solidFill>
                  <a:schemeClr val="tx1"/>
                </a:solidFill>
                <a:latin typeface="+mn-lt"/>
                <a:ea typeface="+mn-ea"/>
                <a:cs typeface="+mn-cs"/>
              </a:rPr>
              <a:t>. The </a:t>
            </a:r>
            <a:r>
              <a:rPr lang="en-US" sz="1200" kern="1200" baseline="0" noProof="0" dirty="0" smtClean="0">
                <a:solidFill>
                  <a:schemeClr val="tx1"/>
                </a:solidFill>
                <a:latin typeface="+mn-lt"/>
                <a:ea typeface="+mn-ea"/>
                <a:cs typeface="+mn-cs"/>
              </a:rPr>
              <a:t>Toolkit has  151 tools organized in 5 </a:t>
            </a:r>
            <a:r>
              <a:rPr lang="en-US" sz="1200" kern="1200" baseline="0" noProof="0" dirty="0" smtClean="0">
                <a:solidFill>
                  <a:schemeClr val="tx1"/>
                </a:solidFill>
                <a:latin typeface="+mn-lt"/>
                <a:ea typeface="+mn-ea"/>
                <a:cs typeface="+mn-cs"/>
              </a:rPr>
              <a:t>areas)</a:t>
            </a:r>
            <a:endParaRPr lang="en-US" sz="1200" kern="1200" baseline="0" noProof="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it-IT" sz="1200" u="none"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IKB</a:t>
            </a:r>
            <a:r>
              <a:rPr lang="en-GB" baseline="0" dirty="0" smtClean="0"/>
              <a:t> indicators are organised </a:t>
            </a:r>
            <a:r>
              <a:rPr lang="en-GB" baseline="0" dirty="0" smtClean="0"/>
              <a:t>in 5 areas (Groups) </a:t>
            </a:r>
            <a:r>
              <a:rPr lang="en-GB" baseline="0" dirty="0" smtClean="0"/>
              <a:t>for </a:t>
            </a:r>
            <a:r>
              <a:rPr lang="en-GB" baseline="0" dirty="0" smtClean="0"/>
              <a:t>a total of 28 indicators.</a:t>
            </a:r>
          </a:p>
          <a:p>
            <a:r>
              <a:rPr lang="en-GB" baseline="0" dirty="0" smtClean="0"/>
              <a:t>The areas assess the quality of legislation, the effectiveness and capacity of the Enforcement of existing legislation, the effectiveness of the prosecution and sentencing. A fourth group looks at other actions which should be part of an integrated approach to address IKB. Group A aims at monitoring the level of IKB in each country.</a:t>
            </a:r>
          </a:p>
          <a:p>
            <a:endParaRPr lang="en-GB" baseline="0" dirty="0" smtClean="0"/>
          </a:p>
          <a:p>
            <a:r>
              <a:rPr lang="en-GB" baseline="0" dirty="0" smtClean="0"/>
              <a:t>  </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proposed process foresees the establishment of a Team with a clearly defined lead agency.</a:t>
            </a:r>
            <a:r>
              <a:rPr lang="en-GB" baseline="0" dirty="0" smtClean="0"/>
              <a:t> The team should involve from the early stages all stakeholders and experts in order to ensure agreed inputs into the indicators matrix.</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Although the report is at national level, sub-national administrations may need to be involved or consulted while carrying out  the assessment.</a:t>
            </a:r>
          </a:p>
          <a:p>
            <a:r>
              <a:rPr lang="en-GB" baseline="0" dirty="0" smtClean="0"/>
              <a:t>The data required fro the indicators should be identified and agencies custodians of the data should be formally requested as soon as possible. Once the data and documentation are available and reviewed its is suggested to hold a workshop to complete the assessment.</a:t>
            </a:r>
          </a:p>
          <a:p>
            <a:r>
              <a:rPr lang="en-GB" baseline="0" dirty="0" smtClean="0"/>
              <a:t>A final analysis will assess the scores and identify possible process improvements.</a:t>
            </a:r>
          </a:p>
          <a:p>
            <a:r>
              <a:rPr lang="en-GB" baseline="0" dirty="0" smtClean="0"/>
              <a:t>Once the results are sent to the Bern Convention and CMS Secretariats it is proposed that the data will be aggregate and peer reviewed by the representative of the Bern Convention  SFP Network and MIKT. Comments </a:t>
            </a:r>
            <a:r>
              <a:rPr lang="en-GB" sz="1200" kern="1200" dirty="0" smtClean="0">
                <a:solidFill>
                  <a:schemeClr val="tx1"/>
                </a:solidFill>
                <a:latin typeface="+mn-lt"/>
                <a:ea typeface="+mn-ea"/>
                <a:cs typeface="+mn-cs"/>
              </a:rPr>
              <a:t>will be considered only if properly substantiated.</a:t>
            </a:r>
            <a:endParaRPr lang="en-GB" baseline="0" dirty="0" smtClean="0"/>
          </a:p>
          <a:p>
            <a:r>
              <a:rPr lang="en-GB" baseline="0" dirty="0" smtClean="0"/>
              <a:t>The Secretariats will eventually publish the final Scoreboard and the national reports.  </a:t>
            </a:r>
          </a:p>
          <a:p>
            <a:endParaRPr lang="en-GB" baseline="0" dirty="0" smtClean="0"/>
          </a:p>
          <a:p>
            <a:r>
              <a:rPr lang="en-GB" baseline="0" dirty="0" smtClean="0"/>
              <a:t>     </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Examples </a:t>
            </a:r>
            <a:r>
              <a:rPr lang="en-GB" dirty="0" smtClean="0"/>
              <a:t>also clarify how to score each indicators also</a:t>
            </a:r>
            <a:r>
              <a:rPr lang="en-GB" baseline="0" dirty="0" smtClean="0"/>
              <a:t> in the case of split results or lack of agreement.</a:t>
            </a:r>
          </a:p>
          <a:p>
            <a:r>
              <a:rPr lang="en-GB" baseline="0" dirty="0" smtClean="0"/>
              <a:t>The report is a National report and therefore sub-national administrations may need to be involved or consulted while carrying out  the assessment.</a:t>
            </a:r>
          </a:p>
          <a:p>
            <a:endParaRPr lang="en-GB" baseline="0" dirty="0" smtClean="0"/>
          </a:p>
          <a:p>
            <a:r>
              <a:rPr lang="en-GB" dirty="0" smtClean="0"/>
              <a:t>For each indicators compilers</a:t>
            </a:r>
            <a:r>
              <a:rPr lang="en-GB" baseline="0" dirty="0" smtClean="0"/>
              <a:t> are requested to fill the ‘comments’ space clarifying methods, challenges and uncertainties of the at provided or replies given.</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This indicator looks at data availability and quality regarding prosecuted cases of </a:t>
            </a:r>
            <a:r>
              <a:rPr lang="en-GB" dirty="0" smtClean="0"/>
              <a:t>IKB.</a:t>
            </a:r>
            <a:r>
              <a:rPr lang="en-GB" baseline="0" dirty="0" smtClean="0"/>
              <a:t> It </a:t>
            </a:r>
            <a:r>
              <a:rPr lang="en-US" sz="1200" kern="1200" dirty="0" smtClean="0">
                <a:solidFill>
                  <a:schemeClr val="tx1"/>
                </a:solidFill>
                <a:latin typeface="+mn-lt"/>
                <a:ea typeface="+mn-ea"/>
                <a:cs typeface="+mn-cs"/>
              </a:rPr>
              <a:t>refers specifically to the number of cases subjected to either criminal or administrative prosecution.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en-GB" dirty="0" smtClean="0"/>
              <a:t>Indicator</a:t>
            </a:r>
            <a:r>
              <a:rPr lang="en-GB" baseline="0" dirty="0" smtClean="0"/>
              <a:t> no. 2 aims at collect data on the type of cases and </a:t>
            </a:r>
            <a:r>
              <a:rPr lang="en-GB" baseline="0" dirty="0" smtClean="0"/>
              <a:t>the number of people and birds involved </a:t>
            </a:r>
            <a:r>
              <a:rPr lang="en-GB" u="sng" baseline="0" dirty="0" smtClean="0"/>
              <a:t>in Illegal activities</a:t>
            </a:r>
            <a:r>
              <a:rPr lang="en-GB" baseline="0" dirty="0" smtClean="0"/>
              <a:t>. The definition of </a:t>
            </a:r>
            <a:r>
              <a:rPr lang="en-GB" sz="1200" kern="1200" dirty="0" smtClean="0">
                <a:solidFill>
                  <a:schemeClr val="tx1"/>
                </a:solidFill>
                <a:latin typeface="+mn-lt"/>
                <a:ea typeface="+mn-ea"/>
                <a:cs typeface="+mn-cs"/>
              </a:rPr>
              <a:t>IKB is: “Those unlawful activities </a:t>
            </a:r>
            <a:r>
              <a:rPr lang="en-GB" sz="1200" u="sng" kern="1200" dirty="0" smtClean="0">
                <a:solidFill>
                  <a:schemeClr val="tx1"/>
                </a:solidFill>
                <a:latin typeface="+mn-lt"/>
                <a:ea typeface="+mn-ea"/>
                <a:cs typeface="+mn-cs"/>
              </a:rPr>
              <a:t>committed intentionally</a:t>
            </a:r>
            <a:r>
              <a:rPr lang="en-GB" sz="1200" kern="1200" dirty="0" smtClean="0">
                <a:solidFill>
                  <a:schemeClr val="tx1"/>
                </a:solidFill>
                <a:latin typeface="+mn-lt"/>
                <a:ea typeface="+mn-ea"/>
                <a:cs typeface="+mn-cs"/>
              </a:rPr>
              <a:t> resulting in the death, injury, disturbance or removal of specimens of migratory birds from the wild either dead or alive, including their parts or derivatives”.</a:t>
            </a:r>
          </a:p>
          <a:p>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list includes activities that in some countries are legal (</a:t>
            </a:r>
            <a:r>
              <a:rPr lang="en-GB" sz="1200" kern="1200" baseline="0" dirty="0" err="1" smtClean="0">
                <a:solidFill>
                  <a:schemeClr val="tx1"/>
                </a:solidFill>
                <a:latin typeface="+mn-lt"/>
                <a:ea typeface="+mn-ea"/>
                <a:cs typeface="+mn-cs"/>
              </a:rPr>
              <a:t>eg</a:t>
            </a:r>
            <a:r>
              <a:rPr lang="en-GB" sz="1200" kern="1200" baseline="0" dirty="0" smtClean="0">
                <a:solidFill>
                  <a:schemeClr val="tx1"/>
                </a:solidFill>
                <a:latin typeface="+mn-lt"/>
                <a:ea typeface="+mn-ea"/>
                <a:cs typeface="+mn-cs"/>
              </a:rPr>
              <a:t>. Hunting without a licence): </a:t>
            </a:r>
            <a:r>
              <a:rPr lang="en-GB" sz="1200" kern="1200" baseline="0" dirty="0" err="1" smtClean="0">
                <a:solidFill>
                  <a:schemeClr val="tx1"/>
                </a:solidFill>
                <a:latin typeface="+mn-lt"/>
                <a:ea typeface="+mn-ea"/>
                <a:cs typeface="+mn-cs"/>
              </a:rPr>
              <a:t>iIn</a:t>
            </a:r>
            <a:r>
              <a:rPr lang="en-GB" sz="1200" kern="1200" baseline="0" dirty="0" smtClean="0">
                <a:solidFill>
                  <a:schemeClr val="tx1"/>
                </a:solidFill>
                <a:latin typeface="+mn-lt"/>
                <a:ea typeface="+mn-ea"/>
                <a:cs typeface="+mn-cs"/>
              </a:rPr>
              <a:t> such cases no prosecution takes place.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 fill the table respondents should indicate the number of cases of IKB-related offences for each offence category disclosed over the past year (or last year from which data are available)  as well as, wherever applicable, the number of bird specimens involved in the offence.</a:t>
            </a:r>
            <a:r>
              <a:rPr lang="it-IT" dirty="0" smtClean="0"/>
              <a:t> </a:t>
            </a:r>
            <a:br>
              <a:rPr lang="it-IT" dirty="0" smtClean="0"/>
            </a:br>
            <a:r>
              <a:rPr lang="it-IT" dirty="0" smtClean="0"/>
              <a:t>(</a:t>
            </a:r>
            <a:r>
              <a:rPr lang="en-GB" sz="1200" kern="1200" dirty="0" smtClean="0">
                <a:solidFill>
                  <a:schemeClr val="tx1"/>
                </a:solidFill>
                <a:latin typeface="+mn-lt"/>
                <a:ea typeface="+mn-ea"/>
                <a:cs typeface="+mn-cs"/>
              </a:rPr>
              <a:t>“Unlawful” means for this purpose infringing national, regional or international law.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case an offence was committed by a group of persons, the number of offences to be reported in the second column of the table should be multiplied by the number of persons involved / prosecuted for that offence.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case a single person faced multiple charges for different offence categories (for instance illegal killing of a protected bird and using prohibited methods of hunting), such case should be reported under each offence category for which that person has been charged / prosecuted.</a:t>
            </a:r>
          </a:p>
          <a:p>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“Disturbance” refers for this purpose to any disturbance on the breeding and rearing grounds or during their journeys to them.</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“Specimen” means an animal whether dead or alive</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“Disclosed” implies cases of IKB offences where sufficient material evidence was collected to enable identification of suspects and prosecution of the offence in accordance with the applicable criminal or administrative proceedings.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Legislation concerning protection of wildlife is very often intimately related to legislation concerning its use, including through hunting. </a:t>
            </a:r>
          </a:p>
          <a:p>
            <a:r>
              <a:rPr lang="en-US" sz="1200" kern="1200" dirty="0" smtClean="0">
                <a:solidFill>
                  <a:schemeClr val="tx1"/>
                </a:solidFill>
                <a:latin typeface="+mn-lt"/>
                <a:ea typeface="+mn-ea"/>
                <a:cs typeface="+mn-cs"/>
              </a:rPr>
              <a:t>The indicator looks at how comprehensive and detailed the hunting legislation is, because </a:t>
            </a:r>
            <a:r>
              <a:rPr lang="en-US" sz="1200" u="sng" kern="1200" dirty="0" smtClean="0">
                <a:solidFill>
                  <a:schemeClr val="tx1"/>
                </a:solidFill>
                <a:latin typeface="+mn-lt"/>
                <a:ea typeface="+mn-ea"/>
                <a:cs typeface="+mn-cs"/>
              </a:rPr>
              <a:t>a good law is</a:t>
            </a:r>
            <a:r>
              <a:rPr lang="en-US" sz="1200" u="sng" kern="1200" baseline="0" dirty="0" smtClean="0">
                <a:solidFill>
                  <a:schemeClr val="tx1"/>
                </a:solidFill>
                <a:latin typeface="+mn-lt"/>
                <a:ea typeface="+mn-ea"/>
                <a:cs typeface="+mn-cs"/>
              </a:rPr>
              <a:t> a clear law</a:t>
            </a:r>
            <a:r>
              <a:rPr lang="en-US" sz="1200" u="none"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which does not leaves ‘grey areas’  with space for interpretation or misunderstanding. </a:t>
            </a:r>
          </a:p>
          <a:p>
            <a:r>
              <a:rPr lang="en-US" sz="1200" kern="1200" baseline="0" dirty="0" smtClean="0">
                <a:solidFill>
                  <a:schemeClr val="tx1"/>
                </a:solidFill>
                <a:latin typeface="+mn-lt"/>
                <a:ea typeface="+mn-ea"/>
                <a:cs typeface="+mn-cs"/>
              </a:rPr>
              <a:t>A law with clearly defined seasons, list of game species, timing, places, methods allowed and not, based on scientific data and with effective provisions for reporting and controls will not put hunters at risk of being prosecuted due to different interpretations of the law.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Such law will also, ensure that the prosecutors have a strong legal basis to fight illegal activities.</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Indicator 8 </a:t>
            </a:r>
          </a:p>
          <a:p>
            <a:r>
              <a:rPr lang="en-US" sz="1200" kern="1200" dirty="0" smtClean="0">
                <a:solidFill>
                  <a:schemeClr val="tx1"/>
                </a:solidFill>
                <a:latin typeface="+mn-lt"/>
                <a:ea typeface="+mn-ea"/>
                <a:cs typeface="+mn-cs"/>
              </a:rPr>
              <a:t>Under the EU the Bern Convention (in both cases under  Art. 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CMS  (Art III.5) exceptions are possible.</a:t>
            </a:r>
          </a:p>
          <a:p>
            <a:r>
              <a:rPr lang="en-US" sz="1200" kern="1200" dirty="0" smtClean="0">
                <a:solidFill>
                  <a:schemeClr val="tx1"/>
                </a:solidFill>
                <a:latin typeface="+mn-lt"/>
                <a:ea typeface="+mn-ea"/>
                <a:cs typeface="+mn-cs"/>
              </a:rPr>
              <a:t>Therefore national exceptions have to ensure that regime governing their authorization and supervision is sufficiently robust. </a:t>
            </a:r>
          </a:p>
          <a:p>
            <a:r>
              <a:rPr lang="en-US" sz="1200" kern="1200" dirty="0" smtClean="0">
                <a:solidFill>
                  <a:schemeClr val="tx1"/>
                </a:solidFill>
                <a:latin typeface="+mn-lt"/>
                <a:ea typeface="+mn-ea"/>
                <a:cs typeface="+mn-cs"/>
              </a:rPr>
              <a:t>The aim of this particular indicator is to measure the robustness of such national regimes for granting any exceptions, and not to offer value judgment on the exceptions themselves.</a:t>
            </a:r>
          </a:p>
          <a:p>
            <a:r>
              <a:rPr lang="en-US" sz="1200" kern="1200" dirty="0" smtClean="0">
                <a:solidFill>
                  <a:schemeClr val="tx1"/>
                </a:solidFill>
                <a:latin typeface="+mn-lt"/>
                <a:ea typeface="+mn-ea"/>
                <a:cs typeface="+mn-cs"/>
              </a:rPr>
              <a:t>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Sanctions and penalties are the ‘teeth’ of the law. A</a:t>
            </a:r>
            <a:r>
              <a:rPr lang="en-GB" baseline="0" dirty="0" smtClean="0"/>
              <a:t> good law </a:t>
            </a:r>
            <a:r>
              <a:rPr lang="en-GB" dirty="0" smtClean="0"/>
              <a:t> clearly defines the</a:t>
            </a:r>
            <a:r>
              <a:rPr lang="en-GB" baseline="0" dirty="0" smtClean="0"/>
              <a:t> offenses and offers a full range of sanctions, both criminal and administrative. Indicator 9 explores whether the offences are clearly defined, and the extent of sanctions in place.</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Bern Convention  </a:t>
            </a:r>
            <a:r>
              <a:rPr lang="en-GB" sz="1200" kern="1200" dirty="0" smtClean="0">
                <a:solidFill>
                  <a:schemeClr val="tx1"/>
                </a:solidFill>
                <a:latin typeface="+mn-lt"/>
                <a:ea typeface="+mn-ea"/>
                <a:cs typeface="+mn-cs"/>
              </a:rPr>
              <a:t>Recommendation N° 177 (2015) s calls for the use of the gravity factors and sentencing principles for the evaluation of IKB. </a:t>
            </a:r>
          </a:p>
          <a:p>
            <a:r>
              <a:rPr lang="en-GB" sz="1200" kern="1200" dirty="0" smtClean="0">
                <a:solidFill>
                  <a:schemeClr val="tx1"/>
                </a:solidFill>
                <a:latin typeface="+mn-lt"/>
                <a:ea typeface="+mn-ea"/>
                <a:cs typeface="+mn-cs"/>
              </a:rPr>
              <a:t>Although measuring and estimating the effects of criminal sanctions on subsequent criminal behaviour is very complex and there is no agreement on the deterrence of sanctions on criminal behaviours, it is clear that a link between</a:t>
            </a:r>
            <a:r>
              <a:rPr lang="en-GB" sz="1200" kern="1200" baseline="0" dirty="0" smtClean="0">
                <a:solidFill>
                  <a:schemeClr val="tx1"/>
                </a:solidFill>
                <a:latin typeface="+mn-lt"/>
                <a:ea typeface="+mn-ea"/>
                <a:cs typeface="+mn-cs"/>
              </a:rPr>
              <a:t> severity of the crime has to be linked with an adequate and proportional  sentence</a:t>
            </a:r>
            <a:r>
              <a:rPr lang="en-GB" sz="1200" kern="1200" dirty="0" smtClean="0">
                <a:solidFill>
                  <a:schemeClr val="tx1"/>
                </a:solidFill>
                <a:latin typeface="+mn-lt"/>
                <a:ea typeface="+mn-ea"/>
                <a:cs typeface="+mn-cs"/>
              </a:rPr>
              <a:t>.  This indicator aims at assessing the adequacy of the law, not the effectiveness of the judicial system (which has also an impact on the deterrence of a law). It is therefore a matter of expert opinion, but should be backed by facts to be reported in the ‘comments’ section.</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Over the past few years, the issue of illegal killing of birds (IKB) has became more and more important  in the international agenda.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resulted in a number high profile international instruments and commitments, involving Bern Convention, CMS, CITES</a:t>
            </a:r>
            <a:r>
              <a:rPr lang="en-GB" sz="1200" kern="1200" baseline="0" dirty="0" smtClean="0">
                <a:solidFill>
                  <a:schemeClr val="tx1"/>
                </a:solidFill>
                <a:latin typeface="+mn-lt"/>
                <a:ea typeface="+mn-ea"/>
                <a:cs typeface="+mn-cs"/>
              </a:rPr>
              <a:t> and EU </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Bern Convention Tunis Action Plan (TAP), the EU Roadmap on the Eradication of Illegal Killing, Trapping and Trade in Wild Birds, the EU Action Plan Against Wildlife Trafficking and the CMS Mediterranean Task Force on Illegal Killing, Taking and Trade of Migratory Birds (MIKT) are amongst the main examples of such commitments. A common feature of such instruments is that they envisage regular monitoring of progress.</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Wildlife</a:t>
            </a:r>
            <a:r>
              <a:rPr lang="en-GB" baseline="0" dirty="0" smtClean="0"/>
              <a:t> and Hunting </a:t>
            </a:r>
            <a:r>
              <a:rPr lang="en-GB" dirty="0" smtClean="0"/>
              <a:t>Legislation penalties often do not take into considerations that the illegal activities results in significant economic gain for the those who commit the</a:t>
            </a:r>
            <a:r>
              <a:rPr lang="en-GB" baseline="0" dirty="0" smtClean="0"/>
              <a:t> crimes. Often the criminal activities  break criminal laws as well.  It is important that person arrested for involvement in IKB are charged and tried – whenever possible and appropriate -  with a combination of relevant criminal law that carry higher penalties that the Wildlife protection legislation.</a:t>
            </a:r>
            <a:r>
              <a:rPr lang="en-GB" dirty="0" smtClean="0"/>
              <a:t>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United Nations Convention against Transnational Organized Crime defines an organized criminal group as a structured group of three or more persons, existing for a period of time and acting in concert with the aim of committing one or more serious crimes or offences established in accordance with the Convention, in order to obtain, directly or indirectly, a financial or other material benefit</a:t>
            </a:r>
            <a:r>
              <a:rPr lang="en-GB" dirty="0" smtClean="0"/>
              <a:t>. As for the previous indicator also this,</a:t>
            </a:r>
            <a:r>
              <a:rPr lang="en-GB" baseline="0" dirty="0" smtClean="0"/>
              <a:t> </a:t>
            </a:r>
            <a:r>
              <a:rPr lang="en-GB" dirty="0" smtClean="0"/>
              <a:t> No.</a:t>
            </a:r>
            <a:r>
              <a:rPr lang="en-GB" baseline="0" dirty="0" smtClean="0"/>
              <a:t> 12,  assesses how the use of organized crime Legislation is used in IKB cases.</a:t>
            </a:r>
            <a:endParaRPr lang="it-IT" dirty="0" smtClean="0"/>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Indicator 13 assesses whether the international</a:t>
            </a:r>
            <a:r>
              <a:rPr lang="en-GB" baseline="0" dirty="0" smtClean="0"/>
              <a:t> commitments have been made (by signing into international treaties) and  transposed into national legislation. The reference to international assessment procedure such as infringement procedures and case files offers strength to the self –assessments.</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next group of 6 indicators looks at the  enforcement of the national and international legislation.</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national action Plan is a action the MIKT Programme of  Work (1.1). The development of such document will help in identify the priorities and build a constituency of stakeholders and as mentioned earlier has direct links with this</a:t>
            </a:r>
            <a:r>
              <a:rPr lang="en-GB" baseline="0" dirty="0" smtClean="0"/>
              <a:t> self-assessment.</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In order to ensure proper enforcement by Police forces </a:t>
            </a:r>
            <a:r>
              <a:rPr lang="en-GB" baseline="0" dirty="0" smtClean="0"/>
              <a:t>IKB needs to be recognized as a priority. </a:t>
            </a:r>
            <a:endParaRPr lang="en-GB" dirty="0" smtClean="0"/>
          </a:p>
          <a:p>
            <a:r>
              <a:rPr lang="en-GB" dirty="0" smtClean="0"/>
              <a:t>This action is </a:t>
            </a:r>
            <a:r>
              <a:rPr lang="en-GB" dirty="0" smtClean="0"/>
              <a:t>included in the Tunis Action Plan (Identification of national priorities)</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Extensive and comprehensive stakeholders involvement and engagement is crucial to ensure ownership  in the processes of priority setting, national action planning and  enforcement.</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assessment of enforcement </a:t>
            </a:r>
            <a:r>
              <a:rPr lang="en-US" sz="1200" u="sng" kern="1200" baseline="0" dirty="0" smtClean="0">
                <a:solidFill>
                  <a:schemeClr val="tx1"/>
                </a:solidFill>
                <a:latin typeface="+mn-lt"/>
                <a:ea typeface="+mn-ea"/>
                <a:cs typeface="+mn-cs"/>
              </a:rPr>
              <a:t>capacities</a:t>
            </a:r>
            <a:r>
              <a:rPr lang="en-US" sz="1200" u="none" kern="1200" baseline="0" dirty="0" smtClean="0">
                <a:solidFill>
                  <a:schemeClr val="tx1"/>
                </a:solidFill>
                <a:latin typeface="+mn-lt"/>
                <a:ea typeface="+mn-ea"/>
                <a:cs typeface="+mn-cs"/>
              </a:rPr>
              <a:t> (Not actual effort) </a:t>
            </a:r>
            <a:r>
              <a:rPr lang="en-US" sz="1200" kern="1200" baseline="0" dirty="0" smtClean="0">
                <a:solidFill>
                  <a:schemeClr val="tx1"/>
                </a:solidFill>
                <a:latin typeface="+mn-lt"/>
                <a:ea typeface="+mn-ea"/>
                <a:cs typeface="+mn-cs"/>
              </a:rPr>
              <a:t> requires a basic stocktaking of the human resources available to police IKB and Wildlife in general. </a:t>
            </a:r>
          </a:p>
          <a:p>
            <a:r>
              <a:rPr lang="en-GB" sz="1200" kern="1200" dirty="0" smtClean="0">
                <a:solidFill>
                  <a:schemeClr val="tx1"/>
                </a:solidFill>
                <a:latin typeface="+mn-lt"/>
                <a:ea typeface="+mn-ea"/>
                <a:cs typeface="+mn-cs"/>
              </a:rPr>
              <a:t>Staffing includes factors such as whether there is an appropriate mix of full-time, part-time and casual staff; experienced and less experienced staff; and professional, technical, investigative and administrative staff as needed to discharge the required activities. </a:t>
            </a:r>
          </a:p>
          <a:p>
            <a:r>
              <a:rPr lang="en-GB" sz="1200" kern="1200" dirty="0" smtClean="0">
                <a:solidFill>
                  <a:schemeClr val="tx1"/>
                </a:solidFill>
                <a:latin typeface="+mn-lt"/>
                <a:ea typeface="+mn-ea"/>
                <a:cs typeface="+mn-cs"/>
              </a:rPr>
              <a:t>Whether the staff level is sufficient of </a:t>
            </a:r>
            <a:r>
              <a:rPr lang="en-GB" sz="1200" u="sng" kern="1200" dirty="0" smtClean="0">
                <a:solidFill>
                  <a:schemeClr val="tx1"/>
                </a:solidFill>
                <a:latin typeface="+mn-lt"/>
                <a:ea typeface="+mn-ea"/>
                <a:cs typeface="+mn-cs"/>
              </a:rPr>
              <a:t>not is matter of expert opinion</a:t>
            </a:r>
            <a:r>
              <a:rPr lang="en-GB" sz="1200" kern="1200" dirty="0" smtClean="0">
                <a:solidFill>
                  <a:schemeClr val="tx1"/>
                </a:solidFill>
                <a:latin typeface="+mn-lt"/>
                <a:ea typeface="+mn-ea"/>
                <a:cs typeface="+mn-cs"/>
              </a:rPr>
              <a:t>. Evidence and rational should be given in the ‘Comments’ section. </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it is crucial that staff at all levels be adequately trained and skilled to meet the many challenges and hazards associated with combating IKB. </a:t>
            </a:r>
          </a:p>
          <a:p>
            <a:r>
              <a:rPr lang="en-GB" sz="1200" kern="1200" baseline="0" dirty="0" smtClean="0">
                <a:solidFill>
                  <a:schemeClr val="tx1"/>
                </a:solidFill>
                <a:latin typeface="+mn-lt"/>
                <a:ea typeface="+mn-ea"/>
                <a:cs typeface="+mn-cs"/>
              </a:rPr>
              <a:t>If </a:t>
            </a:r>
            <a:r>
              <a:rPr lang="en-US" sz="1200" kern="1200" baseline="0" dirty="0" smtClean="0">
                <a:solidFill>
                  <a:schemeClr val="tx1"/>
                </a:solidFill>
                <a:latin typeface="+mn-lt"/>
                <a:ea typeface="+mn-ea"/>
                <a:cs typeface="+mn-cs"/>
              </a:rPr>
              <a:t>the alleged IKB offence is investigated by officers not sufficiently familiar with the relevant background, techniques, processes and legal requirements, it is possible that the integrity of the investigations may be compromised, with potential implications for subsequent prosecutions</a:t>
            </a:r>
          </a:p>
          <a:p>
            <a:r>
              <a:rPr lang="en-GB" sz="1200" kern="1200" baseline="0" dirty="0" smtClean="0">
                <a:solidFill>
                  <a:schemeClr val="tx1"/>
                </a:solidFill>
                <a:latin typeface="+mn-lt"/>
                <a:ea typeface="+mn-ea"/>
                <a:cs typeface="+mn-cs"/>
              </a:rPr>
              <a:t>and trials.</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policing effort is a crucial statistic</a:t>
            </a:r>
            <a:r>
              <a:rPr lang="en-GB" baseline="0" dirty="0" smtClean="0"/>
              <a:t> to measure the effort a State is putting into fighting IKB.  There is no ‘ideal’ policing effort as it will need to be proportionate with the size and severity of the IKB issue in each country and in general density of crime is linked with many factors including Human population density and size of the country. So this is a ‘Data’ indicator which will not generate a score but will allow monitor national progress over time. </a:t>
            </a:r>
          </a:p>
          <a:p>
            <a:r>
              <a:rPr lang="en-GB" baseline="0" dirty="0" smtClean="0"/>
              <a:t>Along side data respondent are requested to provide explanation on how the figures were generated and the source of the information.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noProof="0" dirty="0" smtClean="0">
                <a:solidFill>
                  <a:schemeClr val="tx1"/>
                </a:solidFill>
                <a:latin typeface="+mn-lt"/>
                <a:ea typeface="+mn-ea"/>
                <a:cs typeface="+mn-cs"/>
              </a:rPr>
              <a:t>The proposal to develop a scoreboard emerged in Cairo at the first MIKT </a:t>
            </a:r>
            <a:r>
              <a:rPr lang="it-IT" sz="1200" kern="1200" noProof="0" dirty="0" smtClean="0">
                <a:solidFill>
                  <a:schemeClr val="tx1"/>
                </a:solidFill>
                <a:latin typeface="+mn-lt"/>
                <a:ea typeface="+mn-ea"/>
                <a:cs typeface="+mn-cs"/>
              </a:rPr>
              <a:t>in </a:t>
            </a:r>
            <a:r>
              <a:rPr lang="it-IT" sz="1200" kern="1200" noProof="0" dirty="0" err="1" smtClean="0">
                <a:solidFill>
                  <a:schemeClr val="tx1"/>
                </a:solidFill>
                <a:latin typeface="+mn-lt"/>
                <a:ea typeface="+mn-ea"/>
                <a:cs typeface="+mn-cs"/>
              </a:rPr>
              <a:t>order</a:t>
            </a:r>
            <a:r>
              <a:rPr lang="it-IT" sz="1200" kern="1200" noProof="0" dirty="0" smtClean="0">
                <a:solidFill>
                  <a:schemeClr val="tx1"/>
                </a:solidFill>
                <a:latin typeface="+mn-lt"/>
                <a:ea typeface="+mn-ea"/>
                <a:cs typeface="+mn-cs"/>
              </a:rPr>
              <a:t> </a:t>
            </a:r>
            <a:r>
              <a:rPr lang="en-GB" dirty="0" smtClean="0"/>
              <a:t>to </a:t>
            </a:r>
            <a:r>
              <a:rPr lang="en-GB" dirty="0" smtClean="0"/>
              <a:t>monitor </a:t>
            </a:r>
            <a:r>
              <a:rPr lang="en-US" sz="1200" dirty="0" smtClean="0"/>
              <a:t>concrete progress on eradication of IKB at national </a:t>
            </a:r>
            <a:r>
              <a:rPr lang="en-US" sz="1200" dirty="0" smtClean="0"/>
              <a:t>level and</a:t>
            </a:r>
            <a:r>
              <a:rPr lang="en-US" sz="1200" baseline="0" dirty="0" smtClean="0"/>
              <a:t> was </a:t>
            </a:r>
            <a:r>
              <a:rPr lang="en-GB" dirty="0" smtClean="0"/>
              <a:t>include</a:t>
            </a:r>
            <a:r>
              <a:rPr lang="en-GB" baseline="0" dirty="0" smtClean="0"/>
              <a:t>d </a:t>
            </a:r>
            <a:r>
              <a:rPr lang="en-GB" baseline="0" dirty="0" smtClean="0"/>
              <a:t>in the Programme of Work of the MIKT. </a:t>
            </a:r>
            <a:r>
              <a:rPr lang="en-GB" baseline="0" dirty="0" smtClean="0"/>
              <a:t> The </a:t>
            </a:r>
            <a:r>
              <a:rPr lang="en-GB" baseline="0" dirty="0" smtClean="0"/>
              <a:t>progress should be measured at least every 3 years.</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fourth group</a:t>
            </a:r>
            <a:r>
              <a:rPr lang="en-GB" baseline="0" dirty="0" smtClean="0"/>
              <a:t> of indicators attempts to measure the effectiveness of the judiciary system in dealing with IKB.</a:t>
            </a:r>
          </a:p>
          <a:p>
            <a:r>
              <a:rPr lang="en-GB" sz="1200" kern="1200" baseline="0" dirty="0" smtClean="0">
                <a:solidFill>
                  <a:schemeClr val="tx1"/>
                </a:solidFill>
                <a:latin typeface="+mn-lt"/>
                <a:ea typeface="+mn-ea"/>
                <a:cs typeface="+mn-cs"/>
              </a:rPr>
              <a:t>Even if the capacity </a:t>
            </a:r>
            <a:r>
              <a:rPr lang="en-US" sz="1200" kern="1200" baseline="0" dirty="0" smtClean="0">
                <a:solidFill>
                  <a:schemeClr val="tx1"/>
                </a:solidFill>
                <a:latin typeface="+mn-lt"/>
                <a:ea typeface="+mn-ea"/>
                <a:cs typeface="+mn-cs"/>
              </a:rPr>
              <a:t>to detect and investigate wildlife and forest offences is high, the potential deterrent effects of prosecutions</a:t>
            </a:r>
          </a:p>
          <a:p>
            <a:r>
              <a:rPr lang="en-US" sz="1200" kern="1200" baseline="0" dirty="0" smtClean="0">
                <a:solidFill>
                  <a:schemeClr val="tx1"/>
                </a:solidFill>
                <a:latin typeface="+mn-lt"/>
                <a:ea typeface="+mn-ea"/>
                <a:cs typeface="+mn-cs"/>
              </a:rPr>
              <a:t>are close to non-existent so long as the judicial system is weak </a:t>
            </a:r>
            <a:r>
              <a:rPr lang="en-US" sz="1200" kern="1200" baseline="0" noProof="0" dirty="0" smtClean="0">
                <a:solidFill>
                  <a:schemeClr val="tx1"/>
                </a:solidFill>
                <a:latin typeface="+mn-lt"/>
                <a:ea typeface="+mn-ea"/>
                <a:cs typeface="+mn-cs"/>
              </a:rPr>
              <a:t>and not effective.</a:t>
            </a:r>
            <a:endParaRPr lang="en-US" noProof="0"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Effective sentencing is the result of a rapid</a:t>
            </a:r>
            <a:r>
              <a:rPr lang="en-GB" baseline="0" dirty="0" smtClean="0"/>
              <a:t> trial, implemented on well documented cases presented and judged by specialized prosecutors. If the results are well publicized the sentence is likely to have an impact on public opinion and potential offenders.</a:t>
            </a:r>
          </a:p>
          <a:p>
            <a:r>
              <a:rPr lang="en-GB" baseline="0" dirty="0" smtClean="0"/>
              <a:t>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Sentencing guidelines and gravity factors have been developed under the TAP, so they should be endorsed and used by national authorities – while respecting </a:t>
            </a:r>
            <a:r>
              <a:rPr lang="fr-FR" sz="1200" i="1" kern="1200" dirty="0" err="1" smtClean="0">
                <a:solidFill>
                  <a:schemeClr val="tx1"/>
                </a:solidFill>
                <a:latin typeface="+mn-lt"/>
                <a:ea typeface="+mn-ea"/>
                <a:cs typeface="+mn-cs"/>
              </a:rPr>
              <a:t>judicial</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independence</a:t>
            </a:r>
            <a:r>
              <a:rPr lang="en-US" sz="1200" kern="1200" baseline="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Indicator 22 aims to measure the level of awareness of the judges on the gravity and impact of IKB crime</a:t>
            </a:r>
            <a:r>
              <a:rPr lang="en-GB" baseline="0" dirty="0" smtClean="0"/>
              <a:t> looking at the use of sentencing guidelines and severity and appropriateness of sentences.</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Also judges need to be trained on this specific set of crimes. Indicator 23 aims at measuring the percentage</a:t>
            </a:r>
            <a:r>
              <a:rPr lang="en-GB" baseline="0" dirty="0" smtClean="0"/>
              <a:t> of judges exposed to specific trainings.</a:t>
            </a:r>
            <a:endParaRPr lang="en-GB" dirty="0" smtClean="0"/>
          </a:p>
          <a:p>
            <a:r>
              <a:rPr lang="en-GB" dirty="0" smtClean="0"/>
              <a:t>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fifth and last group of indicators looks at non</a:t>
            </a:r>
            <a:r>
              <a:rPr lang="en-GB" baseline="0" dirty="0" smtClean="0"/>
              <a:t>-legal</a:t>
            </a:r>
            <a:r>
              <a:rPr lang="en-GB" dirty="0" smtClean="0"/>
              <a:t> approaches to addressing IKB, such as stakeholders awareness and </a:t>
            </a:r>
            <a:r>
              <a:rPr lang="en-GB" dirty="0" err="1" smtClean="0"/>
              <a:t>agagement</a:t>
            </a:r>
            <a:r>
              <a:rPr lang="en-GB" dirty="0" smtClean="0"/>
              <a:t>, the level of understanding of drivers of IKB</a:t>
            </a:r>
            <a:r>
              <a:rPr lang="en-GB" baseline="0" dirty="0" smtClean="0"/>
              <a:t> and international cooperation.</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International treaties and initiatives offer the opportunity to build</a:t>
            </a:r>
            <a:r>
              <a:rPr lang="en-GB" baseline="0" dirty="0" smtClean="0"/>
              <a:t> support to national governmental agencies dealing with IKB. Indicator 24 looks at how and to what extent CPs or MSs  take advantages of such opportunities.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Understanding the drivers behind each form of IKB is</a:t>
            </a:r>
            <a:r>
              <a:rPr lang="en-GB" baseline="0" dirty="0" smtClean="0"/>
              <a:t> crucial to be able to address them properly. Indicator 25 is designed to measure the level of  knowledge on this issue. </a:t>
            </a:r>
          </a:p>
          <a:p>
            <a:r>
              <a:rPr lang="en-GB" sz="1200" kern="1200" dirty="0" smtClean="0">
                <a:solidFill>
                  <a:schemeClr val="tx1"/>
                </a:solidFill>
                <a:latin typeface="+mn-lt"/>
                <a:ea typeface="+mn-ea"/>
                <a:cs typeface="+mn-cs"/>
              </a:rPr>
              <a:t>’Drivers’ are the underlying factors that are behind IKB. It can be driven by multiple factors, including rural poverty, food insecurity, economic interests, as well as social upheavals such as war and famine</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Demand</a:t>
            </a:r>
            <a:r>
              <a:rPr lang="en-GB" baseline="0" dirty="0" smtClean="0"/>
              <a:t> (and its economic advantaged to some) is often the main reason for IKB. Restaurants are often the main players for the supply of IK birds, but also taxidermists are involved in the illegal chain linked to IKB.  These linkages need to be understood and addressed strengthen and complement the Law enforcement efforts.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Engaging with</a:t>
            </a:r>
            <a:r>
              <a:rPr lang="en-GB" sz="1200" kern="1200" baseline="0" dirty="0" smtClean="0">
                <a:solidFill>
                  <a:schemeClr val="tx1"/>
                </a:solidFill>
                <a:latin typeface="+mn-lt"/>
                <a:ea typeface="+mn-ea"/>
                <a:cs typeface="+mn-cs"/>
              </a:rPr>
              <a:t> the stakeholders is crucial to ensure they feel responsible and committed to law enforcement and contribute to distance themselves from those who break the law.</a:t>
            </a:r>
          </a:p>
          <a:p>
            <a:r>
              <a:rPr lang="en-GB" sz="1200" kern="1200" dirty="0" smtClean="0">
                <a:solidFill>
                  <a:schemeClr val="tx1"/>
                </a:solidFill>
                <a:latin typeface="+mn-lt"/>
                <a:ea typeface="+mn-ea"/>
                <a:cs typeface="+mn-cs"/>
              </a:rPr>
              <a:t>The regulated community could include harvesters, sellers, traders (including on-line traders) and/or any individual or group that is issued a permit and/or licence to take, use and/or trade in wild birds and their products, and/or that conducts business activities related to the trade in wild birds.</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Also the Tunis</a:t>
            </a:r>
            <a:r>
              <a:rPr lang="en-GB" baseline="0" dirty="0" smtClean="0"/>
              <a:t> Action Plan calls for monitoring the activities and their impact. The Contracting </a:t>
            </a:r>
            <a:r>
              <a:rPr lang="en-GB" baseline="0" dirty="0" smtClean="0"/>
              <a:t>Parties </a:t>
            </a:r>
            <a:r>
              <a:rPr lang="en-GB" baseline="0" dirty="0" smtClean="0"/>
              <a:t>should report every 2 years. </a:t>
            </a:r>
            <a:endParaRPr lang="en-GB" baseline="0" dirty="0" smtClean="0"/>
          </a:p>
          <a:p>
            <a:endParaRPr lang="en-GB" baseline="0" dirty="0" smtClean="0"/>
          </a:p>
          <a:p>
            <a:r>
              <a:rPr lang="en-GB" sz="1200" kern="1200" dirty="0" smtClean="0">
                <a:solidFill>
                  <a:schemeClr val="tx1"/>
                </a:solidFill>
                <a:latin typeface="+mn-lt"/>
                <a:ea typeface="+mn-ea"/>
                <a:cs typeface="+mn-cs"/>
              </a:rPr>
              <a:t>The need to develop such a tool to be used jointly by the Bern Convention and the CMS was also raised by the Chair of the Special Focal Points Network of the Bern Convention at the 36</a:t>
            </a:r>
            <a:r>
              <a:rPr lang="en-GB" sz="1200" kern="1200" baseline="30000" dirty="0" smtClean="0">
                <a:solidFill>
                  <a:schemeClr val="tx1"/>
                </a:solidFill>
                <a:latin typeface="+mn-lt"/>
                <a:ea typeface="+mn-ea"/>
                <a:cs typeface="+mn-cs"/>
              </a:rPr>
              <a:t>th</a:t>
            </a:r>
            <a:r>
              <a:rPr lang="en-GB" sz="1200" kern="1200" dirty="0" smtClean="0">
                <a:solidFill>
                  <a:schemeClr val="tx1"/>
                </a:solidFill>
                <a:latin typeface="+mn-lt"/>
                <a:ea typeface="+mn-ea"/>
                <a:cs typeface="+mn-cs"/>
              </a:rPr>
              <a:t> meeting of the Standing committee to the Convention in November 2016. The Standing Committee welcomed the “increased coordination efforts shown in the past year by different organisations, Conventions and stakeholders, aimed to increase synergies in the work of their respective platforms and initiatives, as these efforts support the implementation of the Tunis Action Plan”.</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Last but</a:t>
            </a:r>
            <a:r>
              <a:rPr lang="en-GB" baseline="0" dirty="0" smtClean="0"/>
              <a:t> not least Public awareness raising is fundamental to deliver societal changes which will reduce tolerance toward IKB.</a:t>
            </a:r>
          </a:p>
          <a:p>
            <a:r>
              <a:rPr lang="en-GB" baseline="0" dirty="0" smtClean="0"/>
              <a:t>Such actions need to be  well designed, well targeted based on a communication strategy. One size–fits all public awareness actions are unlikely to be cost-effective if effective at all. </a:t>
            </a:r>
          </a:p>
          <a:p>
            <a:r>
              <a:rPr lang="en-GB" baseline="0" dirty="0" smtClean="0"/>
              <a:t>This is an area where collaboration between Governmental agencies and non governmental organizations is often beneficial. </a:t>
            </a:r>
          </a:p>
          <a:p>
            <a:r>
              <a:rPr lang="en-GB" sz="1200" kern="1200" dirty="0" smtClean="0">
                <a:solidFill>
                  <a:schemeClr val="tx1"/>
                </a:solidFill>
                <a:latin typeface="+mn-lt"/>
                <a:ea typeface="+mn-ea"/>
                <a:cs typeface="+mn-cs"/>
              </a:rPr>
              <a:t>Awareness-raising activities may include public campaigns, awareness-raising materials, public meetings, and/or the promotion of crime notification hotlines.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Thre</a:t>
            </a:r>
            <a:r>
              <a:rPr lang="en-GB" baseline="0" dirty="0" smtClean="0"/>
              <a:t>e indicators  (Number of prosecuted cases (2), No. Of bird illegally killed (4) and policing effort (19) do not produce a score and therefore are not used to generate the total score and the groups’ scores.</a:t>
            </a:r>
          </a:p>
          <a:p>
            <a:r>
              <a:rPr lang="en-GB" baseline="0" dirty="0" smtClean="0"/>
              <a:t>No attempt was made to weight the importance of each indicator as its importance may vary across the countries. </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At international lev</a:t>
            </a:r>
            <a:r>
              <a:rPr lang="en-GB" baseline="0" dirty="0" smtClean="0"/>
              <a:t>el the data will be presented through a visual tools with allows comparison between countries, ranking the results of each group. This will help identify at regional level areas where further effort may be required. </a:t>
            </a:r>
          </a:p>
          <a:p>
            <a:r>
              <a:rPr lang="en-GB" baseline="0" dirty="0" smtClean="0"/>
              <a:t>The shortcoming of this graph is that countries with low level of IKB may score poorly in several </a:t>
            </a:r>
            <a:r>
              <a:rPr lang="en-GB" baseline="0" dirty="0" err="1" smtClean="0"/>
              <a:t>indicatirs</a:t>
            </a:r>
            <a:r>
              <a:rPr lang="en-GB" baseline="0" dirty="0" smtClean="0"/>
              <a:t> because there is no need </a:t>
            </a:r>
            <a:r>
              <a:rPr lang="en-GB" baseline="0" dirty="0" err="1" smtClean="0"/>
              <a:t>fo</a:t>
            </a:r>
            <a:r>
              <a:rPr lang="en-GB" baseline="0" dirty="0" smtClean="0"/>
              <a:t> certain actions.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Using</a:t>
            </a:r>
            <a:r>
              <a:rPr lang="en-GB" baseline="0" dirty="0" smtClean="0"/>
              <a:t> the information provided by Indicator  4 (Number of birds illegally killed) will give the results a more clear prospective.</a:t>
            </a:r>
          </a:p>
          <a:p>
            <a:r>
              <a:rPr lang="en-GB" baseline="0" dirty="0" smtClean="0"/>
              <a:t>IKB Data will be assigned to Severity Classes. </a:t>
            </a:r>
          </a:p>
          <a:p>
            <a:r>
              <a:rPr lang="en-GB" baseline="0" dirty="0" smtClean="0"/>
              <a:t>This approach, used actual estimates of number of killed birds and does not take into consideration the size of each country or its human population size, because these three parameters are not proportionally linked to each other. </a:t>
            </a:r>
            <a:br>
              <a:rPr lang="en-GB" baseline="0" dirty="0" smtClean="0"/>
            </a:br>
            <a:r>
              <a:rPr lang="en-GB" baseline="0" dirty="0" smtClean="0"/>
              <a:t>This make very complex to measure the ‘probability of a bird to be illegally killed’ in each country. Using the total number of birds provide information on the likely conservation impact ok IKB in each country.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It</a:t>
            </a:r>
            <a:r>
              <a:rPr lang="en-GB" baseline="0" dirty="0" smtClean="0"/>
              <a:t> is suggested that each country will eventually be allocated to one of these three categories taking into account the score of each group and the IKB severity, similarly to what the EU Natura2000 Barometer does. </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assessment scores can also be sued at national level to track the improvement over time.</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A1732FAB-9473-443F-B612-2347E4AB60D0}" type="slidenum">
              <a:rPr lang="en-GB" smtClean="0"/>
              <a:pPr/>
              <a:t>58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b="0" kern="1200" dirty="0" smtClean="0">
                <a:solidFill>
                  <a:schemeClr val="tx1"/>
                </a:solidFill>
                <a:latin typeface="+mn-lt"/>
                <a:ea typeface="+mn-ea"/>
                <a:cs typeface="+mn-cs"/>
              </a:rPr>
              <a:t>The geographical scope of the present document is the entire area covered by the Bern Convention and MIKT. In Orange, the Bern Convention Contracting Parties and members of MIKT; in Red, the Bern Convention Contracting Parties and observers of MIKT; in Green, members of the MIKT and not Contracting Parties to the Bern Convention; in Yellow, other observers of MIKT, and not Contracting Party to Bern Convention.</a:t>
            </a:r>
            <a:endParaRPr lang="it-IT"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Observers of MIKT are referred to Interested Parties and/or Non-Parties to CMS (namely, Germany, Portugal, Bosnia-Herzegovina and Turkey).</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present IKB Scoreboard proposal is intended to provide the national governments with a tool that, when endorsed by the Bern Convention and CMS, would be an internationally recognized method to provide </a:t>
            </a:r>
            <a:r>
              <a:rPr lang="en-GB" sz="1200" kern="1200" dirty="0" smtClean="0">
                <a:solidFill>
                  <a:schemeClr val="tx1"/>
                </a:solidFill>
                <a:latin typeface="+mn-lt"/>
                <a:ea typeface="+mn-ea"/>
                <a:cs typeface="+mn-cs"/>
              </a:rPr>
              <a:t>a tailor-made, objective</a:t>
            </a:r>
            <a:r>
              <a:rPr lang="en-GB" sz="1200" kern="1200" dirty="0" smtClean="0">
                <a:solidFill>
                  <a:schemeClr val="tx1"/>
                </a:solidFill>
                <a:latin typeface="+mn-lt"/>
                <a:ea typeface="+mn-ea"/>
                <a:cs typeface="+mn-cs"/>
              </a:rPr>
              <a:t>, fact-based assessment of the current status of illegal killing of birds at national level, and measure the progress of the implementation by States of their commitments related to this area</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This will replace the reporting on the TAP and the MIKT </a:t>
            </a:r>
            <a:r>
              <a:rPr lang="en-GB" sz="1200" kern="1200" dirty="0" err="1" smtClean="0">
                <a:solidFill>
                  <a:schemeClr val="tx1"/>
                </a:solidFill>
                <a:latin typeface="+mn-lt"/>
                <a:ea typeface="+mn-ea"/>
                <a:cs typeface="+mn-cs"/>
              </a:rPr>
              <a:t>PoW</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dirty="0" smtClean="0"/>
              <a:t>IKB is defined for the purpose of this Scoreboard as: those unlawful activities committed intentionally resulting in the death, injury, disturbance or removal of specimens of wild birds from the wild either dead or alive, including their parts or derivatives.</a:t>
            </a:r>
          </a:p>
          <a:p>
            <a:endParaRPr lang="en-GB" dirty="0" smtClean="0"/>
          </a:p>
          <a:p>
            <a:r>
              <a:rPr lang="en-GB" dirty="0" smtClean="0"/>
              <a:t>This </a:t>
            </a:r>
            <a:r>
              <a:rPr lang="en-GB" baseline="0" dirty="0" smtClean="0"/>
              <a:t>tool has links with , but is not an </a:t>
            </a:r>
            <a:r>
              <a:rPr lang="en-GB" baseline="0" dirty="0" smtClean="0"/>
              <a:t>action planning tool or a toolkit to identify national priorities.</a:t>
            </a:r>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most important feature of this tool is that it aims to be more than a reporting system but a way to encourage countries to join efforts, promote good practice to address IKB and centralize this information by both Conventions to assess the progress at regional level.</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a:t>
            </a:r>
            <a:r>
              <a:rPr lang="en-GB" sz="1200" kern="1200" dirty="0" smtClean="0">
                <a:solidFill>
                  <a:schemeClr val="tx1"/>
                </a:solidFill>
                <a:latin typeface="+mn-lt"/>
                <a:ea typeface="+mn-ea"/>
                <a:cs typeface="+mn-cs"/>
              </a:rPr>
              <a:t>offers the national authorities </a:t>
            </a:r>
            <a:r>
              <a:rPr lang="en-GB" sz="1200" u="sng" kern="1200" dirty="0" smtClean="0">
                <a:solidFill>
                  <a:schemeClr val="tx1"/>
                </a:solidFill>
                <a:latin typeface="+mn-lt"/>
                <a:ea typeface="+mn-ea"/>
                <a:cs typeface="+mn-cs"/>
              </a:rPr>
              <a:t>an opportunity to show leadership and the capacity and willingness </a:t>
            </a:r>
            <a:r>
              <a:rPr lang="en-GB" sz="1200" kern="1200" dirty="0" smtClean="0">
                <a:solidFill>
                  <a:schemeClr val="tx1"/>
                </a:solidFill>
                <a:latin typeface="+mn-lt"/>
                <a:ea typeface="+mn-ea"/>
                <a:cs typeface="+mn-cs"/>
              </a:rPr>
              <a:t>of being proactive and transparent regarding their efforts to tackle an issue which is far more common than previously recognized.</a:t>
            </a:r>
          </a:p>
          <a:p>
            <a:r>
              <a:rPr lang="en-GB" sz="1200" kern="1200" dirty="0" smtClean="0">
                <a:solidFill>
                  <a:schemeClr val="tx1"/>
                </a:solidFill>
                <a:latin typeface="+mn-lt"/>
                <a:ea typeface="+mn-ea"/>
                <a:cs typeface="+mn-cs"/>
              </a:rPr>
              <a:t>The process leading to its compilation promotes cooperation and sharing of experience and know-how between governmental bodies and national stakeholders.   The cooperation developed among stakeholders and the information gathered for compiling the scoreboard can be the </a:t>
            </a:r>
            <a:r>
              <a:rPr lang="en-GB" sz="1200" u="sng" kern="1200" dirty="0" smtClean="0">
                <a:solidFill>
                  <a:schemeClr val="tx1"/>
                </a:solidFill>
                <a:latin typeface="+mn-lt"/>
                <a:ea typeface="+mn-ea"/>
                <a:cs typeface="+mn-cs"/>
              </a:rPr>
              <a:t>basis for the development of a national action plan.</a:t>
            </a:r>
          </a:p>
          <a:p>
            <a:r>
              <a:rPr lang="en-GB" sz="1200" kern="1200" dirty="0" smtClean="0">
                <a:solidFill>
                  <a:schemeClr val="tx1"/>
                </a:solidFill>
                <a:latin typeface="+mn-lt"/>
                <a:ea typeface="+mn-ea"/>
                <a:cs typeface="+mn-cs"/>
              </a:rPr>
              <a:t>Furthermore, the IKB Scoreboard provides the opportunity for national administrations, as well as for various stakeholders at national and international level, to raise political profile, commitment and mobilize resources towards the eradication of IKB.</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At international level the IKB Scoreboard promotes </a:t>
            </a:r>
            <a:r>
              <a:rPr lang="en-GB" sz="1200" u="sng" kern="1200" dirty="0" smtClean="0">
                <a:solidFill>
                  <a:schemeClr val="tx1"/>
                </a:solidFill>
                <a:latin typeface="+mn-lt"/>
                <a:ea typeface="+mn-ea"/>
                <a:cs typeface="+mn-cs"/>
              </a:rPr>
              <a:t>collaboration and sharing of experience </a:t>
            </a:r>
            <a:r>
              <a:rPr lang="en-GB" sz="1200" kern="1200" dirty="0" smtClean="0">
                <a:solidFill>
                  <a:schemeClr val="tx1"/>
                </a:solidFill>
                <a:latin typeface="+mn-lt"/>
                <a:ea typeface="+mn-ea"/>
                <a:cs typeface="+mn-cs"/>
              </a:rPr>
              <a:t>because several countries facing the same obstacles in improving their scores in a particular area may want to work together to define strategies, deliver training and share experiences.</a:t>
            </a:r>
            <a:endParaRPr lang="it-IT" sz="1200" kern="1200" dirty="0" smtClean="0">
              <a:solidFill>
                <a:schemeClr val="tx1"/>
              </a:solidFill>
              <a:latin typeface="+mn-lt"/>
              <a:ea typeface="+mn-ea"/>
              <a:cs typeface="+mn-cs"/>
            </a:endParaRPr>
          </a:p>
          <a:p>
            <a:endParaRPr lang="en-GB" u="sng"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The MIKT  WOP and the TAP can be harmonized by reporting every </a:t>
            </a:r>
            <a:r>
              <a:rPr lang="en-GB" dirty="0" smtClean="0"/>
              <a:t>2 </a:t>
            </a:r>
            <a:r>
              <a:rPr lang="en-GB" dirty="0" smtClean="0"/>
              <a:t>years.</a:t>
            </a:r>
          </a:p>
          <a:p>
            <a:endParaRPr lang="en-GB" dirty="0"/>
          </a:p>
        </p:txBody>
      </p:sp>
      <p:sp>
        <p:nvSpPr>
          <p:cNvPr id="4" name="Segnaposto numero diapositiva 3"/>
          <p:cNvSpPr>
            <a:spLocks noGrp="1"/>
          </p:cNvSpPr>
          <p:nvPr>
            <p:ph type="sldNum" sz="quarter" idx="10"/>
          </p:nvPr>
        </p:nvSpPr>
        <p:spPr/>
        <p:txBody>
          <a:bodyPr/>
          <a:lstStyle/>
          <a:p>
            <a:fld id="{A1732FAB-9473-443F-B612-2347E4AB60D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82EC29-0FEA-4D68-ADC6-CA209651E7EB}" type="datetimeFigureOut">
              <a:rPr lang="it-IT" smtClean="0"/>
              <a:pPr/>
              <a:t>19/06/2017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C0C804-17CE-4D9B-9830-49F17C275D3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2EC29-0FEA-4D68-ADC6-CA209651E7EB}" type="datetimeFigureOut">
              <a:rPr lang="it-IT" smtClean="0"/>
              <a:pPr/>
              <a:t>19/06/2017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0C804-17CE-4D9B-9830-49F17C275D3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052736"/>
            <a:ext cx="8206680" cy="1470025"/>
          </a:xfrm>
        </p:spPr>
        <p:txBody>
          <a:bodyPr>
            <a:noAutofit/>
          </a:bodyPr>
          <a:lstStyle/>
          <a:p>
            <a:r>
              <a:rPr lang="it-IT" sz="3600" dirty="0"/>
              <a:t/>
            </a:r>
            <a:br>
              <a:rPr lang="it-IT" sz="3600" dirty="0"/>
            </a:br>
            <a:r>
              <a:rPr lang="en-US" dirty="0"/>
              <a:t> </a:t>
            </a:r>
            <a:r>
              <a:rPr lang="en-US" b="1" dirty="0"/>
              <a:t>Scoreboard to </a:t>
            </a:r>
            <a:r>
              <a:rPr lang="en-US" b="1" dirty="0" smtClean="0"/>
              <a:t/>
            </a:r>
            <a:br>
              <a:rPr lang="en-US" b="1" dirty="0" smtClean="0"/>
            </a:br>
            <a:r>
              <a:rPr lang="en-US" b="1" dirty="0" smtClean="0"/>
              <a:t>assess </a:t>
            </a:r>
            <a:r>
              <a:rPr lang="en-US" b="1" dirty="0"/>
              <a:t>the progress </a:t>
            </a:r>
            <a:r>
              <a:rPr lang="en-US" b="1" dirty="0" smtClean="0"/>
              <a:t>in combating </a:t>
            </a:r>
            <a:r>
              <a:rPr lang="en-US" b="1" dirty="0"/>
              <a:t>illegal killing, taking and trade of wild </a:t>
            </a:r>
            <a:r>
              <a:rPr lang="en-US" b="1" dirty="0" smtClean="0"/>
              <a:t>birds</a:t>
            </a:r>
            <a:endParaRPr lang="it-IT" sz="3600" dirty="0"/>
          </a:p>
        </p:txBody>
      </p:sp>
      <p:sp>
        <p:nvSpPr>
          <p:cNvPr id="3" name="Sottotitolo 2"/>
          <p:cNvSpPr>
            <a:spLocks noGrp="1"/>
          </p:cNvSpPr>
          <p:nvPr>
            <p:ph type="subTitle" idx="1"/>
          </p:nvPr>
        </p:nvSpPr>
        <p:spPr>
          <a:xfrm>
            <a:off x="1371600" y="4016206"/>
            <a:ext cx="6400800" cy="1752600"/>
          </a:xfrm>
        </p:spPr>
        <p:txBody>
          <a:bodyPr>
            <a:normAutofit fontScale="70000" lnSpcReduction="20000"/>
          </a:bodyPr>
          <a:lstStyle/>
          <a:p>
            <a:r>
              <a:rPr lang="it-IT" dirty="0" smtClean="0">
                <a:solidFill>
                  <a:schemeClr val="tx1">
                    <a:lumMod val="75000"/>
                    <a:lumOff val="25000"/>
                  </a:schemeClr>
                </a:solidFill>
              </a:rPr>
              <a:t>Umberto Gallo-Orsi</a:t>
            </a:r>
          </a:p>
          <a:p>
            <a:endParaRPr lang="it-IT" dirty="0">
              <a:solidFill>
                <a:schemeClr val="tx1">
                  <a:lumMod val="75000"/>
                  <a:lumOff val="25000"/>
                </a:schemeClr>
              </a:solidFill>
            </a:endParaRPr>
          </a:p>
          <a:p>
            <a:r>
              <a:rPr lang="en-US" dirty="0">
                <a:solidFill>
                  <a:schemeClr val="tx1">
                    <a:lumMod val="75000"/>
                    <a:lumOff val="25000"/>
                  </a:schemeClr>
                </a:solidFill>
              </a:rPr>
              <a:t> </a:t>
            </a:r>
            <a:r>
              <a:rPr lang="en-US" b="1" dirty="0">
                <a:solidFill>
                  <a:schemeClr val="tx1">
                    <a:lumMod val="75000"/>
                    <a:lumOff val="25000"/>
                  </a:schemeClr>
                </a:solidFill>
              </a:rPr>
              <a:t>Joint Meeting </a:t>
            </a:r>
            <a:endParaRPr lang="en-US" b="1" dirty="0" smtClean="0">
              <a:solidFill>
                <a:schemeClr val="tx1">
                  <a:lumMod val="75000"/>
                  <a:lumOff val="25000"/>
                </a:schemeClr>
              </a:solidFill>
            </a:endParaRPr>
          </a:p>
          <a:p>
            <a:r>
              <a:rPr lang="en-US" b="1" dirty="0" smtClean="0">
                <a:solidFill>
                  <a:schemeClr val="tx1">
                    <a:lumMod val="75000"/>
                    <a:lumOff val="25000"/>
                  </a:schemeClr>
                </a:solidFill>
              </a:rPr>
              <a:t>Bern </a:t>
            </a:r>
            <a:r>
              <a:rPr lang="en-US" b="1" dirty="0">
                <a:solidFill>
                  <a:schemeClr val="tx1">
                    <a:lumMod val="75000"/>
                    <a:lumOff val="25000"/>
                  </a:schemeClr>
                </a:solidFill>
              </a:rPr>
              <a:t>SFPs </a:t>
            </a:r>
            <a:r>
              <a:rPr lang="en-US" b="1" dirty="0" smtClean="0">
                <a:solidFill>
                  <a:schemeClr val="tx1">
                    <a:lumMod val="75000"/>
                    <a:lumOff val="25000"/>
                  </a:schemeClr>
                </a:solidFill>
              </a:rPr>
              <a:t>Network – MIKT</a:t>
            </a:r>
          </a:p>
          <a:p>
            <a:r>
              <a:rPr lang="en-US" b="1" dirty="0" err="1" smtClean="0">
                <a:solidFill>
                  <a:schemeClr val="tx1">
                    <a:lumMod val="75000"/>
                    <a:lumOff val="25000"/>
                  </a:schemeClr>
                </a:solidFill>
              </a:rPr>
              <a:t>Sliema</a:t>
            </a:r>
            <a:r>
              <a:rPr lang="en-US" b="1" dirty="0" smtClean="0">
                <a:solidFill>
                  <a:schemeClr val="tx1">
                    <a:lumMod val="75000"/>
                    <a:lumOff val="25000"/>
                  </a:schemeClr>
                </a:solidFill>
              </a:rPr>
              <a:t>, Malta </a:t>
            </a:r>
            <a:r>
              <a:rPr lang="en-US" b="1" dirty="0" smtClean="0">
                <a:solidFill>
                  <a:schemeClr val="tx1">
                    <a:lumMod val="75000"/>
                    <a:lumOff val="25000"/>
                  </a:schemeClr>
                </a:solidFill>
              </a:rPr>
              <a:t>22</a:t>
            </a:r>
            <a:r>
              <a:rPr lang="en-US" b="1" baseline="30000" dirty="0" smtClean="0">
                <a:solidFill>
                  <a:schemeClr val="tx1">
                    <a:lumMod val="75000"/>
                    <a:lumOff val="25000"/>
                  </a:schemeClr>
                </a:solidFill>
              </a:rPr>
              <a:t>nd </a:t>
            </a:r>
            <a:r>
              <a:rPr lang="en-US" b="1" dirty="0" smtClean="0">
                <a:solidFill>
                  <a:schemeClr val="tx1">
                    <a:lumMod val="75000"/>
                    <a:lumOff val="25000"/>
                  </a:schemeClr>
                </a:solidFill>
              </a:rPr>
              <a:t>- 23</a:t>
            </a:r>
            <a:r>
              <a:rPr lang="en-US" b="1" baseline="30000" dirty="0" smtClean="0">
                <a:solidFill>
                  <a:schemeClr val="tx1">
                    <a:lumMod val="75000"/>
                    <a:lumOff val="25000"/>
                  </a:schemeClr>
                </a:solidFill>
              </a:rPr>
              <a:t>rd</a:t>
            </a:r>
            <a:r>
              <a:rPr lang="en-US" b="1" dirty="0" smtClean="0">
                <a:solidFill>
                  <a:schemeClr val="tx1">
                    <a:lumMod val="75000"/>
                    <a:lumOff val="25000"/>
                  </a:schemeClr>
                </a:solidFill>
              </a:rPr>
              <a:t> June </a:t>
            </a:r>
            <a:r>
              <a:rPr lang="en-US" b="1" dirty="0" smtClean="0">
                <a:solidFill>
                  <a:schemeClr val="tx1">
                    <a:lumMod val="75000"/>
                    <a:lumOff val="25000"/>
                  </a:schemeClr>
                </a:solidFill>
              </a:rPr>
              <a:t>2017</a:t>
            </a:r>
            <a:endParaRPr lang="it-IT" dirty="0">
              <a:solidFill>
                <a:schemeClr val="tx1">
                  <a:lumMod val="75000"/>
                  <a:lumOff val="25000"/>
                </a:schemeClr>
              </a:solidFill>
            </a:endParaRPr>
          </a:p>
        </p:txBody>
      </p:sp>
      <p:pic>
        <p:nvPicPr>
          <p:cNvPr id="4" name="Picture 4" descr="http://www.coe.int/documents/11755378/12470425/LOGO_Bern+(3).png/c8339189-e111-4bb5-b272-9574cf9a836b?t=1441805908000"/>
          <p:cNvPicPr>
            <a:picLocks noChangeAspect="1" noChangeArrowheads="1"/>
          </p:cNvPicPr>
          <p:nvPr/>
        </p:nvPicPr>
        <p:blipFill>
          <a:blip r:embed="rId3" cstate="print"/>
          <a:srcRect/>
          <a:stretch>
            <a:fillRect/>
          </a:stretch>
        </p:blipFill>
        <p:spPr bwMode="auto">
          <a:xfrm>
            <a:off x="2915816" y="5786296"/>
            <a:ext cx="1403648" cy="1071704"/>
          </a:xfrm>
          <a:prstGeom prst="rect">
            <a:avLst/>
          </a:prstGeom>
          <a:noFill/>
        </p:spPr>
      </p:pic>
      <p:pic>
        <p:nvPicPr>
          <p:cNvPr id="5" name="Picture 7" descr="http://www.telesurtv.net/__export/1415129514612/sites/telesur/img/news/2014/11/04/480839_439685702782203_1053590046_n.jpg_1718483346.jpg"/>
          <p:cNvPicPr>
            <a:picLocks noChangeAspect="1" noChangeArrowheads="1"/>
          </p:cNvPicPr>
          <p:nvPr/>
        </p:nvPicPr>
        <p:blipFill>
          <a:blip r:embed="rId4" cstate="print"/>
          <a:srcRect/>
          <a:stretch>
            <a:fillRect/>
          </a:stretch>
        </p:blipFill>
        <p:spPr bwMode="auto">
          <a:xfrm>
            <a:off x="4427984" y="5783579"/>
            <a:ext cx="1902417" cy="1074421"/>
          </a:xfrm>
          <a:prstGeom prst="rect">
            <a:avLst/>
          </a:prstGeom>
          <a:noFill/>
        </p:spPr>
      </p:pic>
      <p:pic>
        <p:nvPicPr>
          <p:cNvPr id="6" name="Picture 13" descr="http://www.gmkfreelogos.com/logos/M/img/Malta.gif"/>
          <p:cNvPicPr>
            <a:picLocks noChangeAspect="1" noChangeArrowheads="1"/>
          </p:cNvPicPr>
          <p:nvPr/>
        </p:nvPicPr>
        <p:blipFill>
          <a:blip r:embed="rId5" cstate="print"/>
          <a:srcRect/>
          <a:stretch>
            <a:fillRect/>
          </a:stretch>
        </p:blipFill>
        <p:spPr bwMode="auto">
          <a:xfrm>
            <a:off x="8067675" y="5781675"/>
            <a:ext cx="1076325" cy="1076325"/>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6414228" y="5783457"/>
            <a:ext cx="1552848" cy="1074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Annual</a:t>
            </a:r>
            <a:endParaRPr lang="en-GB" dirty="0"/>
          </a:p>
        </p:txBody>
      </p:sp>
      <p:graphicFrame>
        <p:nvGraphicFramePr>
          <p:cNvPr id="8" name="Segnaposto contenuto 7"/>
          <p:cNvGraphicFramePr>
            <a:graphicFrameLocks noGrp="1"/>
          </p:cNvGraphicFramePr>
          <p:nvPr>
            <p:ph idx="1"/>
          </p:nvPr>
        </p:nvGraphicFramePr>
        <p:xfrm>
          <a:off x="-1" y="2247284"/>
          <a:ext cx="9092216" cy="2605612"/>
        </p:xfrm>
        <a:graphic>
          <a:graphicData uri="http://schemas.openxmlformats.org/drawingml/2006/table">
            <a:tbl>
              <a:tblPr/>
              <a:tblGrid>
                <a:gridCol w="1542840"/>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gridCol w="235918"/>
              </a:tblGrid>
              <a:tr h="302873">
                <a:tc>
                  <a:txBody>
                    <a:bodyPr/>
                    <a:lstStyle/>
                    <a:p>
                      <a:pPr algn="l" fontAlgn="b"/>
                      <a:endParaRPr lang="it-IT" sz="1100" b="0" i="0" u="none" strike="noStrike" dirty="0">
                        <a:solidFill>
                          <a:srgbClr val="000000"/>
                        </a:solidFill>
                        <a:latin typeface="Calibri"/>
                      </a:endParaRPr>
                    </a:p>
                  </a:txBody>
                  <a:tcPr marL="9525" marR="9525" marT="9525" marB="0" anchor="b">
                    <a:lnL>
                      <a:noFill/>
                    </a:lnL>
                    <a:lnR>
                      <a:noFill/>
                    </a:lnR>
                    <a:lnT>
                      <a:noFill/>
                    </a:lnT>
                    <a:lnB>
                      <a:noFill/>
                    </a:lnB>
                  </a:tcPr>
                </a:tc>
                <a:tc gridSpan="4">
                  <a:txBody>
                    <a:bodyPr/>
                    <a:lstStyle/>
                    <a:p>
                      <a:pPr algn="ctr" fontAlgn="b"/>
                      <a:r>
                        <a:rPr lang="it-IT" sz="1400" b="0" i="0" u="none" strike="noStrike" dirty="0">
                          <a:solidFill>
                            <a:srgbClr val="000000"/>
                          </a:solidFill>
                          <a:latin typeface="Calibri"/>
                        </a:rPr>
                        <a:t>2017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dirty="0">
                          <a:solidFill>
                            <a:srgbClr val="000000"/>
                          </a:solidFill>
                          <a:latin typeface="Calibri"/>
                        </a:rPr>
                        <a:t>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a:solidFill>
                            <a:srgbClr val="000000"/>
                          </a:solidFill>
                          <a:latin typeface="Calibri"/>
                        </a:rPr>
                        <a:t>2019</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a:solidFill>
                            <a:srgbClr val="000000"/>
                          </a:solidFill>
                          <a:latin typeface="Calibri"/>
                        </a:rPr>
                        <a:t>2020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dirty="0">
                          <a:solidFill>
                            <a:srgbClr val="000000"/>
                          </a:solidFill>
                          <a:latin typeface="Calibri"/>
                        </a:rPr>
                        <a:t>2021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dirty="0">
                          <a:solidFill>
                            <a:srgbClr val="000000"/>
                          </a:solidFill>
                          <a:latin typeface="Calibri"/>
                        </a:rPr>
                        <a:t>2022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a:solidFill>
                            <a:srgbClr val="000000"/>
                          </a:solidFill>
                          <a:latin typeface="Calibri"/>
                        </a:rPr>
                        <a:t>2023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a:solidFill>
                            <a:srgbClr val="000000"/>
                          </a:solidFill>
                          <a:latin typeface="Calibri"/>
                        </a:rPr>
                        <a:t>2024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87729">
                <a:tc>
                  <a:txBody>
                    <a:bodyPr/>
                    <a:lstStyle/>
                    <a:p>
                      <a:pPr algn="l" fontAlgn="b"/>
                      <a:endParaRPr lang="it-IT"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100" b="0" i="0" u="none" strike="noStrike">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492">
                <a:tc>
                  <a:txBody>
                    <a:bodyPr/>
                    <a:lstStyle/>
                    <a:p>
                      <a:pPr algn="l" fontAlgn="b"/>
                      <a:r>
                        <a:rPr lang="it-IT" sz="1600" b="0" i="0" u="none" strike="noStrike" dirty="0">
                          <a:solidFill>
                            <a:srgbClr val="000000"/>
                          </a:solidFill>
                          <a:latin typeface="Calibri"/>
                        </a:rPr>
                        <a:t>IKB </a:t>
                      </a:r>
                      <a:r>
                        <a:rPr lang="it-IT" sz="1600" b="0" i="0" u="none" strike="noStrike" dirty="0" err="1" smtClean="0">
                          <a:solidFill>
                            <a:srgbClr val="000000"/>
                          </a:solidFill>
                          <a:latin typeface="Calibri"/>
                        </a:rPr>
                        <a:t>Scoreboard</a:t>
                      </a:r>
                      <a:endParaRPr lang="it-IT" sz="1600" b="0"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200" b="0" i="0" u="none" strike="noStrike" dirty="0">
                          <a:solidFill>
                            <a:srgbClr val="000000"/>
                          </a:solidFill>
                          <a:latin typeface="Calibri"/>
                        </a:rPr>
                        <a:t> </a:t>
                      </a:r>
                      <a:r>
                        <a:rPr lang="it-IT" sz="1200" b="0" i="0" u="none" strike="noStrike" dirty="0" smtClean="0">
                          <a:solidFill>
                            <a:srgbClr val="000000"/>
                          </a:solidFill>
                          <a:latin typeface="Calibri"/>
                        </a:rPr>
                        <a:t>B</a:t>
                      </a:r>
                      <a:endParaRPr lang="it-IT" sz="12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Calibri"/>
                        </a:rPr>
                        <a:t>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729">
                <a:tc>
                  <a:txBody>
                    <a:bodyPr/>
                    <a:lstStyle/>
                    <a:p>
                      <a:pPr algn="l" fontAlgn="b"/>
                      <a:r>
                        <a:rPr lang="it-IT" sz="1600" b="0" i="0" u="none" strike="noStrike" dirty="0">
                          <a:solidFill>
                            <a:srgbClr val="000000"/>
                          </a:solidFill>
                          <a:latin typeface="Calibri"/>
                        </a:rPr>
                        <a:t>TAP</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1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729">
                <a:tc>
                  <a:txBody>
                    <a:bodyPr/>
                    <a:lstStyle/>
                    <a:p>
                      <a:pPr algn="l" fontAlgn="b"/>
                      <a:r>
                        <a:rPr lang="it-IT" sz="1600" b="0" i="0" u="none" strike="noStrike" dirty="0" err="1">
                          <a:solidFill>
                            <a:srgbClr val="000000"/>
                          </a:solidFill>
                          <a:latin typeface="Calibri"/>
                        </a:rPr>
                        <a:t>Bern</a:t>
                      </a:r>
                      <a:r>
                        <a:rPr lang="it-IT" sz="1600" b="0" i="0" u="none" strike="noStrike" dirty="0">
                          <a:solidFill>
                            <a:srgbClr val="000000"/>
                          </a:solidFill>
                          <a:latin typeface="Calibri"/>
                        </a:rPr>
                        <a:t> </a:t>
                      </a:r>
                      <a:r>
                        <a:rPr lang="it-IT" sz="1600" b="0" i="0" u="none" strike="noStrike" dirty="0" err="1">
                          <a:solidFill>
                            <a:srgbClr val="000000"/>
                          </a:solidFill>
                          <a:latin typeface="Calibri"/>
                        </a:rPr>
                        <a:t>Conv</a:t>
                      </a:r>
                      <a:r>
                        <a:rPr lang="it-IT" sz="1600" b="0" i="0" u="none" strike="noStrike" dirty="0">
                          <a:solidFill>
                            <a:srgbClr val="000000"/>
                          </a:solidFill>
                          <a:latin typeface="Calibri"/>
                        </a:rPr>
                        <a:t>.  SC</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87729">
                <a:tc>
                  <a:txBody>
                    <a:bodyPr/>
                    <a:lstStyle/>
                    <a:p>
                      <a:pPr algn="l" fontAlgn="b"/>
                      <a:r>
                        <a:rPr lang="it-IT" sz="1600" b="0" i="0" u="none" strike="noStrike" dirty="0">
                          <a:solidFill>
                            <a:srgbClr val="000000"/>
                          </a:solidFill>
                          <a:latin typeface="Calibri"/>
                        </a:rPr>
                        <a:t>SFP meeting</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729">
                <a:tc>
                  <a:txBody>
                    <a:bodyPr/>
                    <a:lstStyle/>
                    <a:p>
                      <a:pPr algn="l" fontAlgn="b"/>
                      <a:r>
                        <a:rPr lang="it-IT" sz="1600" b="0" i="0" u="none" strike="noStrike" dirty="0">
                          <a:solidFill>
                            <a:srgbClr val="000000"/>
                          </a:solidFill>
                          <a:latin typeface="Calibri"/>
                        </a:rPr>
                        <a:t>MIKT meeting</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729">
                <a:tc>
                  <a:txBody>
                    <a:bodyPr/>
                    <a:lstStyle/>
                    <a:p>
                      <a:pPr algn="l" fontAlgn="b"/>
                      <a:r>
                        <a:rPr lang="it-IT" sz="1600" b="0" i="0" u="none" strike="noStrike" dirty="0">
                          <a:solidFill>
                            <a:srgbClr val="000000"/>
                          </a:solidFill>
                          <a:latin typeface="Calibri"/>
                        </a:rPr>
                        <a:t>CMS COP</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873">
                <a:tc>
                  <a:txBody>
                    <a:bodyPr/>
                    <a:lstStyle/>
                    <a:p>
                      <a:pPr algn="l" fontAlgn="b"/>
                      <a:r>
                        <a:rPr lang="it-IT" sz="1600" b="0" i="0" u="none" strike="noStrike" dirty="0">
                          <a:solidFill>
                            <a:srgbClr val="000000"/>
                          </a:solidFill>
                          <a:latin typeface="Calibri"/>
                        </a:rPr>
                        <a:t>EU Art 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Biennial</a:t>
            </a:r>
            <a:endParaRPr lang="en-GB" dirty="0"/>
          </a:p>
        </p:txBody>
      </p:sp>
      <p:graphicFrame>
        <p:nvGraphicFramePr>
          <p:cNvPr id="4" name="Segnaposto contenuto 3"/>
          <p:cNvGraphicFramePr>
            <a:graphicFrameLocks noGrp="1"/>
          </p:cNvGraphicFramePr>
          <p:nvPr>
            <p:ph idx="1"/>
          </p:nvPr>
        </p:nvGraphicFramePr>
        <p:xfrm>
          <a:off x="4784" y="2303091"/>
          <a:ext cx="9081159" cy="2565771"/>
        </p:xfrm>
        <a:graphic>
          <a:graphicData uri="http://schemas.openxmlformats.org/drawingml/2006/table">
            <a:tbl>
              <a:tblPr/>
              <a:tblGrid>
                <a:gridCol w="1537024"/>
                <a:gridCol w="239574"/>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gridCol w="235631"/>
              </a:tblGrid>
              <a:tr h="284768">
                <a:tc>
                  <a:txBody>
                    <a:bodyPr/>
                    <a:lstStyle/>
                    <a:p>
                      <a:pPr algn="l" fontAlgn="b"/>
                      <a:endParaRPr lang="it-IT" sz="1100" b="0" i="0" u="none" strike="noStrike" dirty="0">
                        <a:solidFill>
                          <a:srgbClr val="000000"/>
                        </a:solidFill>
                        <a:latin typeface="Calibri"/>
                      </a:endParaRPr>
                    </a:p>
                  </a:txBody>
                  <a:tcPr marL="9525" marR="9525" marT="9525" marB="0" anchor="b">
                    <a:lnL>
                      <a:noFill/>
                    </a:lnL>
                    <a:lnR>
                      <a:noFill/>
                    </a:lnR>
                    <a:lnT>
                      <a:noFill/>
                    </a:lnT>
                    <a:lnB>
                      <a:noFill/>
                    </a:lnB>
                  </a:tcPr>
                </a:tc>
                <a:tc gridSpan="4">
                  <a:txBody>
                    <a:bodyPr/>
                    <a:lstStyle/>
                    <a:p>
                      <a:pPr algn="ctr" fontAlgn="b"/>
                      <a:r>
                        <a:rPr lang="it-IT" sz="1400" b="0" i="0" u="none" strike="noStrike" dirty="0">
                          <a:solidFill>
                            <a:srgbClr val="000000"/>
                          </a:solidFill>
                          <a:latin typeface="Calibri"/>
                        </a:rPr>
                        <a:t>2017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dirty="0">
                          <a:solidFill>
                            <a:srgbClr val="000000"/>
                          </a:solidFill>
                          <a:latin typeface="Calibri"/>
                        </a:rPr>
                        <a:t>2018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a:solidFill>
                            <a:srgbClr val="000000"/>
                          </a:solidFill>
                          <a:latin typeface="Calibri"/>
                        </a:rPr>
                        <a:t>2019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dirty="0">
                          <a:solidFill>
                            <a:srgbClr val="000000"/>
                          </a:solidFill>
                          <a:latin typeface="Calibri"/>
                        </a:rPr>
                        <a:t>2020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dirty="0">
                          <a:solidFill>
                            <a:srgbClr val="000000"/>
                          </a:solidFill>
                          <a:latin typeface="Calibri"/>
                        </a:rPr>
                        <a:t>2021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dirty="0">
                          <a:solidFill>
                            <a:srgbClr val="000000"/>
                          </a:solidFill>
                          <a:latin typeface="Calibri"/>
                        </a:rPr>
                        <a:t>2022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a:solidFill>
                            <a:srgbClr val="000000"/>
                          </a:solidFill>
                          <a:latin typeface="Calibri"/>
                        </a:rPr>
                        <a:t>2023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it-IT" sz="1400" b="0" i="0" u="none" strike="noStrike">
                          <a:solidFill>
                            <a:srgbClr val="000000"/>
                          </a:solidFill>
                          <a:latin typeface="Calibri"/>
                        </a:rPr>
                        <a:t>2024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84768">
                <a:tc>
                  <a:txBody>
                    <a:bodyPr/>
                    <a:lstStyle/>
                    <a:p>
                      <a:pPr algn="l" fontAlgn="b"/>
                      <a:endParaRPr lang="it-IT" sz="11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Calibri"/>
                        </a:rPr>
                        <a:t>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627">
                <a:tc>
                  <a:txBody>
                    <a:bodyPr/>
                    <a:lstStyle/>
                    <a:p>
                      <a:pPr algn="l" fontAlgn="b"/>
                      <a:r>
                        <a:rPr lang="it-IT" sz="1600" b="0" i="0" u="none" strike="noStrike" dirty="0">
                          <a:solidFill>
                            <a:srgbClr val="000000"/>
                          </a:solidFill>
                          <a:latin typeface="Calibri"/>
                        </a:rPr>
                        <a:t>IKB </a:t>
                      </a:r>
                      <a:r>
                        <a:rPr lang="it-IT" sz="1600" b="0" i="0" u="none" strike="noStrike" dirty="0" err="1">
                          <a:solidFill>
                            <a:srgbClr val="000000"/>
                          </a:solidFill>
                          <a:latin typeface="Calibri"/>
                        </a:rPr>
                        <a:t>Scoreboard</a:t>
                      </a:r>
                      <a:endParaRPr lang="it-IT" sz="16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dirty="0">
                          <a:solidFill>
                            <a:srgbClr val="000000"/>
                          </a:solidFill>
                          <a:latin typeface="Calibri"/>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Calibri"/>
                        </a:rPr>
                        <a:t>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768">
                <a:tc>
                  <a:txBody>
                    <a:bodyPr/>
                    <a:lstStyle/>
                    <a:p>
                      <a:pPr algn="l" fontAlgn="b"/>
                      <a:r>
                        <a:rPr lang="it-IT" sz="1600" b="0" i="0" u="none" strike="noStrike" dirty="0">
                          <a:solidFill>
                            <a:srgbClr val="000000"/>
                          </a:solidFill>
                          <a:latin typeface="Calibri"/>
                        </a:rPr>
                        <a:t>TAP</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768">
                <a:tc>
                  <a:txBody>
                    <a:bodyPr/>
                    <a:lstStyle/>
                    <a:p>
                      <a:pPr algn="l" fontAlgn="b"/>
                      <a:r>
                        <a:rPr lang="it-IT" sz="1600" b="0" i="0" u="none" strike="noStrike" dirty="0" err="1">
                          <a:solidFill>
                            <a:srgbClr val="000000"/>
                          </a:solidFill>
                          <a:latin typeface="Calibri"/>
                        </a:rPr>
                        <a:t>Bern</a:t>
                      </a:r>
                      <a:r>
                        <a:rPr lang="it-IT" sz="1600" b="0" i="0" u="none" strike="noStrike" dirty="0">
                          <a:solidFill>
                            <a:srgbClr val="000000"/>
                          </a:solidFill>
                          <a:latin typeface="Calibri"/>
                        </a:rPr>
                        <a:t> </a:t>
                      </a:r>
                      <a:r>
                        <a:rPr lang="it-IT" sz="1600" b="0" i="0" u="none" strike="noStrike" dirty="0" err="1">
                          <a:solidFill>
                            <a:srgbClr val="000000"/>
                          </a:solidFill>
                          <a:latin typeface="Calibri"/>
                        </a:rPr>
                        <a:t>Conv</a:t>
                      </a:r>
                      <a:r>
                        <a:rPr lang="it-IT" sz="1600" b="0" i="0" u="none" strike="noStrike" dirty="0">
                          <a:solidFill>
                            <a:srgbClr val="000000"/>
                          </a:solidFill>
                          <a:latin typeface="Calibri"/>
                        </a:rPr>
                        <a:t>.  SC</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84768">
                <a:tc>
                  <a:txBody>
                    <a:bodyPr/>
                    <a:lstStyle/>
                    <a:p>
                      <a:pPr algn="l" fontAlgn="b"/>
                      <a:r>
                        <a:rPr lang="it-IT" sz="1600" b="0" i="0" u="none" strike="noStrike" dirty="0">
                          <a:solidFill>
                            <a:srgbClr val="000000"/>
                          </a:solidFill>
                          <a:latin typeface="Calibri"/>
                        </a:rPr>
                        <a:t>SFP meeting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768">
                <a:tc>
                  <a:txBody>
                    <a:bodyPr/>
                    <a:lstStyle/>
                    <a:p>
                      <a:pPr algn="l" fontAlgn="b"/>
                      <a:r>
                        <a:rPr lang="it-IT" sz="1600" b="0" i="0" u="none" strike="noStrike" dirty="0">
                          <a:solidFill>
                            <a:srgbClr val="000000"/>
                          </a:solidFill>
                          <a:latin typeface="Calibri"/>
                        </a:rPr>
                        <a:t>MIKT meeting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768">
                <a:tc>
                  <a:txBody>
                    <a:bodyPr/>
                    <a:lstStyle/>
                    <a:p>
                      <a:pPr algn="l" fontAlgn="b"/>
                      <a:r>
                        <a:rPr lang="it-IT" sz="1600" b="0" i="0" u="none" strike="noStrike" dirty="0">
                          <a:solidFill>
                            <a:srgbClr val="000000"/>
                          </a:solidFill>
                          <a:latin typeface="Calibri"/>
                        </a:rPr>
                        <a:t>CMS COP</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768">
                <a:tc>
                  <a:txBody>
                    <a:bodyPr/>
                    <a:lstStyle/>
                    <a:p>
                      <a:pPr algn="l" fontAlgn="b"/>
                      <a:r>
                        <a:rPr lang="it-IT" sz="1600" b="0" i="0" u="none" strike="noStrike" dirty="0">
                          <a:solidFill>
                            <a:srgbClr val="000000"/>
                          </a:solidFill>
                          <a:latin typeface="Calibri"/>
                        </a:rPr>
                        <a:t>EU </a:t>
                      </a:r>
                      <a:r>
                        <a:rPr lang="it-IT" sz="1600" b="0" i="0" u="none" strike="noStrike" dirty="0" smtClean="0">
                          <a:solidFill>
                            <a:srgbClr val="000000"/>
                          </a:solidFill>
                          <a:latin typeface="Calibri"/>
                        </a:rPr>
                        <a:t> Art </a:t>
                      </a:r>
                      <a:r>
                        <a:rPr lang="it-IT" sz="1600" b="0" i="0" u="none" strike="noStrike" dirty="0">
                          <a:solidFill>
                            <a:srgbClr val="000000"/>
                          </a:solidFill>
                          <a:latin typeface="Calibri"/>
                        </a:rPr>
                        <a:t>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6" name="Immagine 5" descr="MIKE assessment.JPG"/>
          <p:cNvPicPr>
            <a:picLocks noChangeAspect="1"/>
          </p:cNvPicPr>
          <p:nvPr/>
        </p:nvPicPr>
        <p:blipFill>
          <a:blip r:embed="rId3" cstate="print"/>
          <a:stretch>
            <a:fillRect/>
          </a:stretch>
        </p:blipFill>
        <p:spPr>
          <a:xfrm rot="21016643">
            <a:off x="334804" y="-216192"/>
            <a:ext cx="6800850" cy="4543425"/>
          </a:xfrm>
          <a:prstGeom prst="rect">
            <a:avLst/>
          </a:prstGeom>
        </p:spPr>
      </p:pic>
      <p:pic>
        <p:nvPicPr>
          <p:cNvPr id="7" name="Immagine 6" descr="toolkit.JPG"/>
          <p:cNvPicPr>
            <a:picLocks noChangeAspect="1"/>
          </p:cNvPicPr>
          <p:nvPr/>
        </p:nvPicPr>
        <p:blipFill>
          <a:blip r:embed="rId4" cstate="print"/>
          <a:stretch>
            <a:fillRect/>
          </a:stretch>
        </p:blipFill>
        <p:spPr>
          <a:xfrm rot="432167">
            <a:off x="4930450" y="205048"/>
            <a:ext cx="3623013" cy="5114842"/>
          </a:xfrm>
          <a:prstGeom prst="rect">
            <a:avLst/>
          </a:prstGeom>
          <a:ln w="25400">
            <a:solidFill>
              <a:schemeClr val="bg1"/>
            </a:solidFill>
          </a:ln>
        </p:spPr>
      </p:pic>
      <p:pic>
        <p:nvPicPr>
          <p:cNvPr id="8" name="Immagine 7" descr="Nat2K barometer.JPG"/>
          <p:cNvPicPr>
            <a:picLocks noChangeAspect="1"/>
          </p:cNvPicPr>
          <p:nvPr/>
        </p:nvPicPr>
        <p:blipFill>
          <a:blip r:embed="rId5" cstate="print"/>
          <a:stretch>
            <a:fillRect/>
          </a:stretch>
        </p:blipFill>
        <p:spPr>
          <a:xfrm rot="20205377">
            <a:off x="556141" y="763915"/>
            <a:ext cx="3924300" cy="4905375"/>
          </a:xfrm>
          <a:prstGeom prst="rect">
            <a:avLst/>
          </a:prstGeom>
        </p:spPr>
      </p:pic>
      <p:pic>
        <p:nvPicPr>
          <p:cNvPr id="9" name="Immagine 8" descr="WWF.JPG"/>
          <p:cNvPicPr>
            <a:picLocks noChangeAspect="1"/>
          </p:cNvPicPr>
          <p:nvPr/>
        </p:nvPicPr>
        <p:blipFill>
          <a:blip r:embed="rId6" cstate="print"/>
          <a:stretch>
            <a:fillRect/>
          </a:stretch>
        </p:blipFill>
        <p:spPr>
          <a:xfrm rot="788091">
            <a:off x="5596171" y="2920082"/>
            <a:ext cx="3133725" cy="5572125"/>
          </a:xfrm>
          <a:prstGeom prst="rect">
            <a:avLst/>
          </a:prstGeom>
        </p:spPr>
      </p:pic>
      <p:pic>
        <p:nvPicPr>
          <p:cNvPr id="4" name="Segnaposto contenuto 3" descr="ICCWC assessment.JPG"/>
          <p:cNvPicPr>
            <a:picLocks noGrp="1" noChangeAspect="1"/>
          </p:cNvPicPr>
          <p:nvPr>
            <p:ph idx="1"/>
          </p:nvPr>
        </p:nvPicPr>
        <p:blipFill>
          <a:blip r:embed="rId7" cstate="print"/>
          <a:stretch>
            <a:fillRect/>
          </a:stretch>
        </p:blipFill>
        <p:spPr>
          <a:xfrm rot="20726931">
            <a:off x="2244803" y="2655356"/>
            <a:ext cx="4365598" cy="6105659"/>
          </a:xfrm>
          <a:ln w="25400">
            <a:solidFill>
              <a:schemeClr val="bg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Process</a:t>
            </a:r>
            <a:endParaRPr lang="en-GB" b="1" dirty="0"/>
          </a:p>
        </p:txBody>
      </p:sp>
      <p:graphicFrame>
        <p:nvGraphicFramePr>
          <p:cNvPr id="4" name="Segnaposto contenut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pic>
        <p:nvPicPr>
          <p:cNvPr id="8" name="Immagine 7" descr="example.JPG"/>
          <p:cNvPicPr>
            <a:picLocks noChangeAspect="1"/>
          </p:cNvPicPr>
          <p:nvPr/>
        </p:nvPicPr>
        <p:blipFill>
          <a:blip r:embed="rId3" cstate="print"/>
          <a:stretch>
            <a:fillRect/>
          </a:stretch>
        </p:blipFill>
        <p:spPr>
          <a:xfrm>
            <a:off x="375334" y="1689775"/>
            <a:ext cx="8354096" cy="4290219"/>
          </a:xfrm>
          <a:prstGeom prst="rect">
            <a:avLst/>
          </a:prstGeom>
        </p:spPr>
      </p:pic>
      <p:pic>
        <p:nvPicPr>
          <p:cNvPr id="9" name="Immagine 8" descr="red-tick.png"/>
          <p:cNvPicPr/>
          <p:nvPr/>
        </p:nvPicPr>
        <p:blipFill>
          <a:blip r:embed="rId4" cstate="print"/>
          <a:stretch>
            <a:fillRect/>
          </a:stretch>
        </p:blipFill>
        <p:spPr>
          <a:xfrm>
            <a:off x="2555776" y="2348880"/>
            <a:ext cx="190126" cy="179294"/>
          </a:xfrm>
          <a:prstGeom prst="rect">
            <a:avLst/>
          </a:prstGeom>
        </p:spPr>
      </p:pic>
      <p:pic>
        <p:nvPicPr>
          <p:cNvPr id="10" name="Immagine 9" descr="red-tick.png"/>
          <p:cNvPicPr/>
          <p:nvPr/>
        </p:nvPicPr>
        <p:blipFill>
          <a:blip r:embed="rId4" cstate="print"/>
          <a:stretch>
            <a:fillRect/>
          </a:stretch>
        </p:blipFill>
        <p:spPr>
          <a:xfrm>
            <a:off x="2555776" y="3140968"/>
            <a:ext cx="190126" cy="179294"/>
          </a:xfrm>
          <a:prstGeom prst="rect">
            <a:avLst/>
          </a:prstGeom>
        </p:spPr>
      </p:pic>
      <p:pic>
        <p:nvPicPr>
          <p:cNvPr id="11" name="Immagine 10" descr="red-tick.png"/>
          <p:cNvPicPr/>
          <p:nvPr/>
        </p:nvPicPr>
        <p:blipFill>
          <a:blip r:embed="rId4" cstate="print"/>
          <a:stretch>
            <a:fillRect/>
          </a:stretch>
        </p:blipFill>
        <p:spPr>
          <a:xfrm>
            <a:off x="2555776" y="4005064"/>
            <a:ext cx="190126" cy="179294"/>
          </a:xfrm>
          <a:prstGeom prst="rect">
            <a:avLst/>
          </a:prstGeom>
        </p:spPr>
      </p:pic>
      <p:pic>
        <p:nvPicPr>
          <p:cNvPr id="12" name="Immagine 11" descr="red-tick.png"/>
          <p:cNvPicPr/>
          <p:nvPr/>
        </p:nvPicPr>
        <p:blipFill>
          <a:blip r:embed="rId4" cstate="print"/>
          <a:stretch>
            <a:fillRect/>
          </a:stretch>
        </p:blipFill>
        <p:spPr>
          <a:xfrm>
            <a:off x="2555776" y="4437112"/>
            <a:ext cx="190126" cy="179294"/>
          </a:xfrm>
          <a:prstGeom prst="rect">
            <a:avLst/>
          </a:prstGeom>
        </p:spPr>
      </p:pic>
      <p:pic>
        <p:nvPicPr>
          <p:cNvPr id="13" name="Immagine 12" descr="red-tick.png"/>
          <p:cNvPicPr/>
          <p:nvPr/>
        </p:nvPicPr>
        <p:blipFill>
          <a:blip r:embed="rId4" cstate="print"/>
          <a:stretch>
            <a:fillRect/>
          </a:stretch>
        </p:blipFill>
        <p:spPr>
          <a:xfrm>
            <a:off x="2627784" y="5085184"/>
            <a:ext cx="190126" cy="179294"/>
          </a:xfrm>
          <a:prstGeom prst="rect">
            <a:avLst/>
          </a:prstGeom>
        </p:spPr>
      </p:pic>
      <p:pic>
        <p:nvPicPr>
          <p:cNvPr id="15" name="Immagine 14" descr="red-tick.png"/>
          <p:cNvPicPr/>
          <p:nvPr/>
        </p:nvPicPr>
        <p:blipFill>
          <a:blip r:embed="rId4" cstate="print"/>
          <a:stretch>
            <a:fillRect/>
          </a:stretch>
        </p:blipFill>
        <p:spPr>
          <a:xfrm>
            <a:off x="3491880" y="1700808"/>
            <a:ext cx="190126" cy="179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grpSp>
        <p:nvGrpSpPr>
          <p:cNvPr id="4" name="Gruppo 3"/>
          <p:cNvGrpSpPr/>
          <p:nvPr/>
        </p:nvGrpSpPr>
        <p:grpSpPr>
          <a:xfrm>
            <a:off x="164196" y="1556792"/>
            <a:ext cx="8820150" cy="4094538"/>
            <a:chOff x="323850" y="2708920"/>
            <a:chExt cx="7956054" cy="3230442"/>
          </a:xfrm>
        </p:grpSpPr>
        <p:pic>
          <p:nvPicPr>
            <p:cNvPr id="5" name="Picture 3"/>
            <p:cNvPicPr>
              <a:picLocks noChangeAspect="1" noChangeArrowheads="1"/>
            </p:cNvPicPr>
            <p:nvPr/>
          </p:nvPicPr>
          <p:blipFill>
            <a:blip r:embed="rId3" cstate="print"/>
            <a:srcRect/>
            <a:stretch>
              <a:fillRect/>
            </a:stretch>
          </p:blipFill>
          <p:spPr bwMode="auto">
            <a:xfrm>
              <a:off x="323850" y="2708920"/>
              <a:ext cx="4283968" cy="2223871"/>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851920" y="3645024"/>
              <a:ext cx="4427984" cy="229433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514350" indent="-514350">
              <a:buAutoNum type="alphaUcPeriod"/>
            </a:pPr>
            <a:r>
              <a:rPr lang="en-US" b="1" dirty="0" smtClean="0"/>
              <a:t>National monitoring of IKB</a:t>
            </a:r>
            <a:r>
              <a:rPr lang="en-US" dirty="0" smtClean="0"/>
              <a:t> </a:t>
            </a:r>
          </a:p>
          <a:p>
            <a:pPr marL="914400" lvl="1" indent="-514350">
              <a:buNone/>
            </a:pPr>
            <a:r>
              <a:rPr lang="en-US" dirty="0" smtClean="0"/>
              <a:t>    Data management of scope and scale of IKB</a:t>
            </a:r>
          </a:p>
          <a:p>
            <a:endParaRPr lang="en-US" dirty="0" smtClean="0"/>
          </a:p>
          <a:p>
            <a:pPr>
              <a:buNone/>
            </a:pPr>
            <a:r>
              <a:rPr lang="en-US" b="1" dirty="0" smtClean="0"/>
              <a:t>B. Comprehensiveness of national legislation</a:t>
            </a:r>
          </a:p>
          <a:p>
            <a:endParaRPr lang="en-US" dirty="0" smtClean="0"/>
          </a:p>
          <a:p>
            <a:pPr>
              <a:buNone/>
            </a:pPr>
            <a:r>
              <a:rPr lang="en-US" b="1" dirty="0" smtClean="0"/>
              <a:t>C. Enforcement response </a:t>
            </a:r>
          </a:p>
          <a:p>
            <a:pPr lvl="1">
              <a:buNone/>
            </a:pPr>
            <a:r>
              <a:rPr lang="en-US" dirty="0" smtClean="0"/>
              <a:t>   Preparedness of law enforcement bodies and coordination of national institutions</a:t>
            </a:r>
          </a:p>
          <a:p>
            <a:endParaRPr lang="en-US" dirty="0" smtClean="0"/>
          </a:p>
          <a:p>
            <a:pPr>
              <a:buNone/>
            </a:pPr>
            <a:r>
              <a:rPr lang="en-US" b="1" dirty="0" smtClean="0"/>
              <a:t>D. Prosecution and sentencing </a:t>
            </a:r>
          </a:p>
          <a:p>
            <a:pPr lvl="1">
              <a:buNone/>
            </a:pPr>
            <a:r>
              <a:rPr lang="en-US" dirty="0" smtClean="0"/>
              <a:t>   Effectiveness of judicial procedures</a:t>
            </a:r>
          </a:p>
          <a:p>
            <a:endParaRPr lang="en-US" dirty="0" smtClean="0"/>
          </a:p>
          <a:p>
            <a:pPr>
              <a:buNone/>
            </a:pPr>
            <a:r>
              <a:rPr lang="en-US" b="1" dirty="0" smtClean="0"/>
              <a:t>E. Prevention</a:t>
            </a:r>
            <a:r>
              <a:rPr lang="en-US" dirty="0" smtClean="0"/>
              <a:t> </a:t>
            </a:r>
          </a:p>
          <a:p>
            <a:pPr lvl="1">
              <a:buNone/>
            </a:pPr>
            <a:r>
              <a:rPr lang="en-US" dirty="0" smtClean="0"/>
              <a:t>   Other instruments used to address IKB</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514350" indent="-514350">
              <a:buAutoNum type="alphaUcPeriod"/>
            </a:pPr>
            <a:r>
              <a:rPr lang="en-US" b="1" dirty="0" smtClean="0"/>
              <a:t>National monitoring of IKB</a:t>
            </a:r>
            <a:r>
              <a:rPr lang="en-US" dirty="0" smtClean="0"/>
              <a:t> </a:t>
            </a:r>
          </a:p>
          <a:p>
            <a:pPr marL="914400" lvl="1" indent="-514350">
              <a:buNone/>
            </a:pPr>
            <a:r>
              <a:rPr lang="en-US" dirty="0" smtClean="0"/>
              <a:t>    Data management of scope and scale of IKB</a:t>
            </a:r>
          </a:p>
          <a:p>
            <a:endParaRPr lang="en-US" dirty="0" smtClean="0"/>
          </a:p>
          <a:p>
            <a:pPr>
              <a:buNone/>
            </a:pPr>
            <a:r>
              <a:rPr lang="en-US" b="1" dirty="0" smtClean="0">
                <a:solidFill>
                  <a:schemeClr val="bg1">
                    <a:lumMod val="75000"/>
                  </a:schemeClr>
                </a:solidFill>
              </a:rPr>
              <a:t>B. Comprehensiveness of national legislation</a:t>
            </a:r>
          </a:p>
          <a:p>
            <a:endParaRPr lang="en-US" dirty="0" smtClean="0">
              <a:solidFill>
                <a:schemeClr val="bg1">
                  <a:lumMod val="75000"/>
                </a:schemeClr>
              </a:solidFill>
            </a:endParaRPr>
          </a:p>
          <a:p>
            <a:pPr>
              <a:buNone/>
            </a:pPr>
            <a:r>
              <a:rPr lang="en-US" b="1" dirty="0" smtClean="0">
                <a:solidFill>
                  <a:schemeClr val="bg1">
                    <a:lumMod val="75000"/>
                  </a:schemeClr>
                </a:solidFill>
              </a:rPr>
              <a:t>C. Enforcement response </a:t>
            </a:r>
          </a:p>
          <a:p>
            <a:pPr lvl="1">
              <a:buNone/>
            </a:pPr>
            <a:r>
              <a:rPr lang="en-US" dirty="0" smtClean="0">
                <a:solidFill>
                  <a:schemeClr val="bg1">
                    <a:lumMod val="75000"/>
                  </a:schemeClr>
                </a:solidFill>
              </a:rPr>
              <a:t>   Preparedness of law enforcement bodies and coordination of national institutions</a:t>
            </a:r>
          </a:p>
          <a:p>
            <a:endParaRPr lang="en-US" dirty="0" smtClean="0">
              <a:solidFill>
                <a:schemeClr val="bg1">
                  <a:lumMod val="75000"/>
                </a:schemeClr>
              </a:solidFill>
            </a:endParaRPr>
          </a:p>
          <a:p>
            <a:pPr>
              <a:buNone/>
            </a:pPr>
            <a:r>
              <a:rPr lang="en-US" b="1" dirty="0" smtClean="0">
                <a:solidFill>
                  <a:schemeClr val="bg1">
                    <a:lumMod val="75000"/>
                  </a:schemeClr>
                </a:solidFill>
              </a:rPr>
              <a:t>D. Prosecution and sentencing </a:t>
            </a:r>
          </a:p>
          <a:p>
            <a:pPr lvl="1">
              <a:buNone/>
            </a:pPr>
            <a:r>
              <a:rPr lang="en-US" dirty="0" smtClean="0">
                <a:solidFill>
                  <a:schemeClr val="bg1">
                    <a:lumMod val="75000"/>
                  </a:schemeClr>
                </a:solidFill>
              </a:rPr>
              <a:t>   Effectiveness of judicial procedures</a:t>
            </a:r>
          </a:p>
          <a:p>
            <a:endParaRPr lang="en-US" dirty="0" smtClean="0">
              <a:solidFill>
                <a:schemeClr val="bg1">
                  <a:lumMod val="75000"/>
                </a:schemeClr>
              </a:solidFill>
            </a:endParaRPr>
          </a:p>
          <a:p>
            <a:pPr>
              <a:buNone/>
            </a:pPr>
            <a:r>
              <a:rPr lang="en-US" b="1" dirty="0" smtClean="0">
                <a:solidFill>
                  <a:schemeClr val="bg1">
                    <a:lumMod val="75000"/>
                  </a:schemeClr>
                </a:solidFill>
              </a:rPr>
              <a:t>E. Prevention</a:t>
            </a:r>
            <a:r>
              <a:rPr lang="en-US" dirty="0" smtClean="0">
                <a:solidFill>
                  <a:schemeClr val="bg1">
                    <a:lumMod val="75000"/>
                  </a:schemeClr>
                </a:solidFill>
              </a:rPr>
              <a:t> </a:t>
            </a:r>
          </a:p>
          <a:p>
            <a:pPr lvl="1">
              <a:buNone/>
            </a:pPr>
            <a:r>
              <a:rPr lang="en-US" dirty="0" smtClean="0">
                <a:solidFill>
                  <a:schemeClr val="bg1">
                    <a:lumMod val="75000"/>
                  </a:schemeClr>
                </a:solidFill>
              </a:rPr>
              <a:t>  Other instruments used to address IKB</a:t>
            </a:r>
            <a:endParaRPr lang="en-GB"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22094"/>
            <a:ext cx="8229600" cy="1066800"/>
          </a:xfrm>
        </p:spPr>
        <p:txBody>
          <a:bodyPr>
            <a:noAutofit/>
          </a:bodyPr>
          <a:lstStyle/>
          <a:p>
            <a:pPr algn="l"/>
            <a:r>
              <a:rPr lang="en-GB" sz="3200" b="1" dirty="0" smtClean="0"/>
              <a:t>1. Extent of IKB cases known to justice</a:t>
            </a:r>
            <a:br>
              <a:rPr lang="en-GB" sz="3200" b="1" dirty="0" smtClean="0"/>
            </a:br>
            <a:endParaRPr lang="en-GB" sz="3200" dirty="0"/>
          </a:p>
        </p:txBody>
      </p:sp>
      <p:graphicFrame>
        <p:nvGraphicFramePr>
          <p:cNvPr id="4" name="Segnaposto contenuto 3"/>
          <p:cNvGraphicFramePr>
            <a:graphicFrameLocks noGrp="1"/>
          </p:cNvGraphicFramePr>
          <p:nvPr>
            <p:ph sz="half" idx="1"/>
          </p:nvPr>
        </p:nvGraphicFramePr>
        <p:xfrm>
          <a:off x="293301" y="3429000"/>
          <a:ext cx="8507288" cy="3024336"/>
        </p:xfrm>
        <a:graphic>
          <a:graphicData uri="http://schemas.openxmlformats.org/drawingml/2006/table">
            <a:tbl>
              <a:tblPr/>
              <a:tblGrid>
                <a:gridCol w="2126387"/>
                <a:gridCol w="2126387"/>
                <a:gridCol w="2127257"/>
                <a:gridCol w="2127257"/>
              </a:tblGrid>
              <a:tr h="334948">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2000" dirty="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200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200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a:latin typeface="Arial"/>
                          <a:ea typeface="Calibri"/>
                          <a:cs typeface="Times New Roman"/>
                        </a:rPr>
                        <a:t>3 </a:t>
                      </a:r>
                      <a:r>
                        <a:rPr lang="en-GB" sz="1600">
                          <a:latin typeface="MS Mincho"/>
                          <a:ea typeface="Calibri"/>
                          <a:cs typeface="MS Mincho"/>
                        </a:rPr>
                        <a:t>􀜆</a:t>
                      </a:r>
                      <a:endParaRPr lang="it-IT" sz="200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689388">
                <a:tc>
                  <a:txBody>
                    <a:bodyPr/>
                    <a:lstStyle/>
                    <a:p>
                      <a:pPr>
                        <a:lnSpc>
                          <a:spcPct val="115000"/>
                        </a:lnSpc>
                        <a:spcBef>
                          <a:spcPts val="600"/>
                        </a:spcBef>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Data on IKB cases number </a:t>
                      </a:r>
                      <a:r>
                        <a:rPr lang="en-GB" sz="1200" dirty="0">
                          <a:latin typeface="Arial"/>
                          <a:ea typeface="Calibri"/>
                          <a:cs typeface="Times New Roman"/>
                        </a:rPr>
                        <a:t>and distribution are </a:t>
                      </a:r>
                      <a:r>
                        <a:rPr lang="en-GB" sz="1200" b="1" dirty="0">
                          <a:latin typeface="Arial"/>
                          <a:ea typeface="Calibri"/>
                          <a:cs typeface="Times New Roman"/>
                        </a:rPr>
                        <a:t>not</a:t>
                      </a:r>
                      <a:r>
                        <a:rPr lang="en-GB" sz="1200" dirty="0">
                          <a:latin typeface="Arial"/>
                          <a:ea typeface="Calibri"/>
                          <a:cs typeface="Times New Roman"/>
                        </a:rPr>
                        <a:t> </a:t>
                      </a:r>
                      <a:r>
                        <a:rPr lang="en-GB" sz="1200" b="1" dirty="0">
                          <a:latin typeface="Arial"/>
                          <a:ea typeface="Calibri"/>
                          <a:cs typeface="Times New Roman"/>
                        </a:rPr>
                        <a:t>available</a:t>
                      </a:r>
                      <a:r>
                        <a:rPr lang="en-GB" sz="1200" dirty="0">
                          <a:latin typeface="Arial"/>
                          <a:ea typeface="Calibri"/>
                          <a:cs typeface="Times New Roman"/>
                        </a:rPr>
                        <a:t>.</a:t>
                      </a:r>
                      <a:endParaRPr lang="it-IT" sz="2000" dirty="0">
                        <a:latin typeface="Calibri"/>
                        <a:ea typeface="Calibri"/>
                        <a:cs typeface="Times New Roman"/>
                      </a:endParaRPr>
                    </a:p>
                    <a:p>
                      <a:pPr>
                        <a:lnSpc>
                          <a:spcPct val="115000"/>
                        </a:lnSpc>
                        <a:spcBef>
                          <a:spcPts val="600"/>
                        </a:spcBef>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a:t>
                      </a:r>
                      <a:r>
                        <a:rPr lang="en-GB" sz="1200" dirty="0">
                          <a:latin typeface="Arial"/>
                          <a:ea typeface="Calibri"/>
                          <a:cs typeface="Times New Roman"/>
                        </a:rPr>
                        <a:t>Data on</a:t>
                      </a:r>
                      <a:r>
                        <a:rPr lang="en-GB" sz="1200" dirty="0">
                          <a:latin typeface="ArialUnicodeMS-KSCms-UHC-H"/>
                          <a:ea typeface="Calibri"/>
                          <a:cs typeface="ArialUnicodeMS-KSCms-UHC-H"/>
                        </a:rPr>
                        <a:t> IKB cases number </a:t>
                      </a:r>
                      <a:r>
                        <a:rPr lang="en-GB" sz="1200" dirty="0">
                          <a:latin typeface="Arial"/>
                          <a:ea typeface="Calibri"/>
                          <a:cs typeface="Times New Roman"/>
                        </a:rPr>
                        <a:t>and distribution are available but have </a:t>
                      </a:r>
                      <a:r>
                        <a:rPr lang="en-GB" sz="1200" b="1" dirty="0">
                          <a:latin typeface="Arial"/>
                          <a:ea typeface="Calibri"/>
                          <a:cs typeface="Times New Roman"/>
                        </a:rPr>
                        <a:t>not been used</a:t>
                      </a:r>
                      <a:r>
                        <a:rPr lang="en-GB" sz="1200" dirty="0">
                          <a:latin typeface="Arial"/>
                          <a:ea typeface="Calibri"/>
                          <a:cs typeface="Times New Roman"/>
                        </a:rPr>
                        <a:t> to assess IKB scale and distribution.</a:t>
                      </a:r>
                      <a:endParaRPr lang="it-IT" sz="2000" dirty="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National estimate on numbers and distribution of cases of IKB </a:t>
                      </a:r>
                      <a:r>
                        <a:rPr lang="en-GB" sz="1200" b="1" dirty="0">
                          <a:latin typeface="Arial"/>
                          <a:ea typeface="Calibri"/>
                          <a:cs typeface="Times New Roman"/>
                        </a:rPr>
                        <a:t>is based entirely on expert opinion</a:t>
                      </a:r>
                      <a:r>
                        <a:rPr lang="en-GB" sz="1200" dirty="0">
                          <a:latin typeface="Arial"/>
                          <a:ea typeface="Calibri"/>
                          <a:cs typeface="Times New Roman"/>
                        </a:rPr>
                        <a:t> / modelling / other indirect methods </a:t>
                      </a:r>
                      <a:endParaRPr lang="it-IT" sz="2000" dirty="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MS Mincho"/>
                          <a:ea typeface="Calibri"/>
                          <a:cs typeface="MS Mincho"/>
                        </a:rPr>
                        <a:t>􀜆</a:t>
                      </a:r>
                      <a:r>
                        <a:rPr lang="en-GB" sz="1200" dirty="0">
                          <a:latin typeface="MS-Mincho-90ms-RKSJ-H"/>
                          <a:ea typeface="Calibri"/>
                          <a:cs typeface="MS-Mincho-90ms-RKSJ-H"/>
                        </a:rPr>
                        <a:t> </a:t>
                      </a:r>
                      <a:r>
                        <a:rPr lang="en-GB" sz="1200" dirty="0">
                          <a:latin typeface="Arial"/>
                          <a:ea typeface="Calibri"/>
                          <a:cs typeface="Times New Roman"/>
                        </a:rPr>
                        <a:t>National estimates on the scale and distribution of  cases of IKB </a:t>
                      </a:r>
                      <a:r>
                        <a:rPr lang="en-GB" sz="1200" b="1" dirty="0">
                          <a:latin typeface="Arial"/>
                          <a:ea typeface="Calibri"/>
                          <a:cs typeface="Times New Roman"/>
                        </a:rPr>
                        <a:t>are extrapolated</a:t>
                      </a:r>
                      <a:r>
                        <a:rPr lang="en-GB" sz="1200" dirty="0">
                          <a:latin typeface="Arial"/>
                          <a:ea typeface="Calibri"/>
                          <a:cs typeface="Times New Roman"/>
                        </a:rPr>
                        <a:t> on the basis of </a:t>
                      </a:r>
                      <a:r>
                        <a:rPr lang="en-GB" sz="1200" b="1" dirty="0">
                          <a:latin typeface="Arial"/>
                          <a:ea typeface="Calibri"/>
                          <a:cs typeface="Times New Roman"/>
                        </a:rPr>
                        <a:t>partial</a:t>
                      </a:r>
                      <a:r>
                        <a:rPr lang="en-GB" sz="1200" dirty="0">
                          <a:latin typeface="Arial"/>
                          <a:ea typeface="Calibri"/>
                          <a:cs typeface="Times New Roman"/>
                        </a:rPr>
                        <a:t> IKB disclosed crime statistics</a:t>
                      </a:r>
                      <a:endParaRPr lang="it-IT" sz="2000" dirty="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a:t>
                      </a:r>
                      <a:r>
                        <a:rPr lang="en-GB" sz="1200" dirty="0">
                          <a:latin typeface="Arial"/>
                          <a:ea typeface="Calibri"/>
                          <a:cs typeface="Times New Roman"/>
                        </a:rPr>
                        <a:t>National data on IKB cases are available and is </a:t>
                      </a:r>
                      <a:r>
                        <a:rPr lang="en-GB" sz="1200" b="1" dirty="0">
                          <a:latin typeface="Arial"/>
                          <a:ea typeface="Calibri"/>
                          <a:cs typeface="Times New Roman"/>
                        </a:rPr>
                        <a:t>based on official and comprehensive</a:t>
                      </a:r>
                      <a:r>
                        <a:rPr lang="en-GB" sz="1200" dirty="0">
                          <a:latin typeface="Arial"/>
                          <a:ea typeface="Calibri"/>
                          <a:cs typeface="Times New Roman"/>
                        </a:rPr>
                        <a:t> IKB crime disclosure statistics.</a:t>
                      </a:r>
                      <a:endParaRPr lang="it-IT" sz="2000" dirty="0">
                        <a:latin typeface="Calibri"/>
                        <a:ea typeface="Calibri"/>
                        <a:cs typeface="Times New Roman"/>
                      </a:endParaRPr>
                    </a:p>
                  </a:txBody>
                  <a:tcPr marL="31144" marR="3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egnaposto contenuto 4"/>
          <p:cNvSpPr>
            <a:spLocks noGrp="1"/>
          </p:cNvSpPr>
          <p:nvPr>
            <p:ph sz="half" idx="2"/>
          </p:nvPr>
        </p:nvSpPr>
        <p:spPr>
          <a:xfrm>
            <a:off x="251520" y="1719257"/>
            <a:ext cx="8640960" cy="1872207"/>
          </a:xfrm>
        </p:spPr>
        <p:txBody>
          <a:bodyPr>
            <a:normAutofit lnSpcReduction="10000"/>
          </a:bodyPr>
          <a:lstStyle/>
          <a:p>
            <a:pPr>
              <a:buNone/>
            </a:pPr>
            <a:r>
              <a:rPr lang="en-GB" dirty="0" smtClean="0"/>
              <a:t>The extent to which data on illegal activities at national level are available.</a:t>
            </a:r>
            <a:endParaRPr lang="it-IT" dirty="0" smtClean="0"/>
          </a:p>
          <a:p>
            <a:r>
              <a:rPr lang="en-GB" b="1" i="1" dirty="0" smtClean="0"/>
              <a:t>Are data on the status and scale of IKB cases available and are they analysed?  </a:t>
            </a:r>
            <a:endParaRPr lang="it-IT" dirty="0" smtClean="0"/>
          </a:p>
          <a:p>
            <a:pPr>
              <a:buNone/>
            </a:pPr>
            <a:endParaRPr lang="it-IT"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r>
              <a:rPr lang="en-GB" dirty="0" smtClean="0"/>
              <a:t>Mandate</a:t>
            </a:r>
          </a:p>
          <a:p>
            <a:r>
              <a:rPr lang="en-GB" dirty="0" smtClean="0"/>
              <a:t>Aim</a:t>
            </a:r>
          </a:p>
          <a:p>
            <a:r>
              <a:rPr lang="en-GB" dirty="0" smtClean="0"/>
              <a:t>Scope</a:t>
            </a:r>
          </a:p>
          <a:p>
            <a:r>
              <a:rPr lang="en-GB" dirty="0" smtClean="0"/>
              <a:t>Harmonization</a:t>
            </a:r>
          </a:p>
          <a:p>
            <a:r>
              <a:rPr lang="en-GB" dirty="0" smtClean="0"/>
              <a:t>Indicators</a:t>
            </a:r>
            <a:endParaRPr lang="en-GB" dirty="0" smtClean="0"/>
          </a:p>
          <a:p>
            <a:r>
              <a:rPr lang="en-GB" dirty="0" smtClean="0"/>
              <a:t>Scoring</a:t>
            </a:r>
            <a:endParaRPr lang="en-GB" dirty="0" smtClean="0"/>
          </a:p>
          <a:p>
            <a:endParaRPr lang="en-GB" dirty="0"/>
          </a:p>
        </p:txBody>
      </p:sp>
      <p:pic>
        <p:nvPicPr>
          <p:cNvPr id="4" name="Picture 15" descr="Pettirosso sep"/>
          <p:cNvPicPr>
            <a:picLocks noChangeAspect="1" noChangeArrowheads="1"/>
          </p:cNvPicPr>
          <p:nvPr/>
        </p:nvPicPr>
        <p:blipFill>
          <a:blip r:embed="rId3" cstate="print"/>
          <a:srcRect l="8987" r="21569"/>
          <a:stretch>
            <a:fillRect/>
          </a:stretch>
        </p:blipFill>
        <p:spPr bwMode="auto">
          <a:xfrm rot="5400000">
            <a:off x="3851920" y="1294978"/>
            <a:ext cx="4896544" cy="45300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iscia diagonale 5"/>
          <p:cNvSpPr/>
          <p:nvPr/>
        </p:nvSpPr>
        <p:spPr>
          <a:xfrm>
            <a:off x="0" y="0"/>
            <a:ext cx="1835696" cy="1557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chemeClr val="tx1"/>
              </a:solidFill>
            </a:endParaRPr>
          </a:p>
        </p:txBody>
      </p:sp>
      <p:sp>
        <p:nvSpPr>
          <p:cNvPr id="2" name="Titolo 1"/>
          <p:cNvSpPr>
            <a:spLocks noGrp="1"/>
          </p:cNvSpPr>
          <p:nvPr>
            <p:ph type="title"/>
          </p:nvPr>
        </p:nvSpPr>
        <p:spPr/>
        <p:txBody>
          <a:bodyPr>
            <a:noAutofit/>
          </a:bodyPr>
          <a:lstStyle/>
          <a:p>
            <a:r>
              <a:rPr lang="en-GB" sz="3200" b="1" dirty="0" smtClean="0"/>
              <a:t>2. Number of IKB cases prosecuted in the last year</a:t>
            </a:r>
            <a:endParaRPr lang="en-GB" sz="3200" dirty="0"/>
          </a:p>
        </p:txBody>
      </p:sp>
      <p:sp>
        <p:nvSpPr>
          <p:cNvPr id="3" name="Segnaposto contenuto 2"/>
          <p:cNvSpPr>
            <a:spLocks noGrp="1"/>
          </p:cNvSpPr>
          <p:nvPr>
            <p:ph idx="1"/>
          </p:nvPr>
        </p:nvSpPr>
        <p:spPr>
          <a:xfrm>
            <a:off x="457200" y="1600201"/>
            <a:ext cx="8229600" cy="2044824"/>
          </a:xfrm>
        </p:spPr>
        <p:txBody>
          <a:bodyPr/>
          <a:lstStyle/>
          <a:p>
            <a:pPr>
              <a:buNone/>
            </a:pPr>
            <a:r>
              <a:rPr lang="en-GB" sz="2800" dirty="0" smtClean="0"/>
              <a:t>The extent of cases of IKB </a:t>
            </a:r>
            <a:r>
              <a:rPr lang="en-GB" sz="2800" dirty="0" smtClean="0"/>
              <a:t>prosecuted </a:t>
            </a:r>
            <a:r>
              <a:rPr lang="en-GB" sz="2800" dirty="0" smtClean="0"/>
              <a:t>in the last year</a:t>
            </a:r>
            <a:endParaRPr lang="it-IT" sz="2800" dirty="0" smtClean="0"/>
          </a:p>
          <a:p>
            <a:r>
              <a:rPr lang="en-GB" sz="2800" b="1" i="1" dirty="0" smtClean="0"/>
              <a:t>How many IKB cases have been prosecuted in the last year in your country?</a:t>
            </a:r>
            <a:endParaRPr lang="it-IT" sz="2800" dirty="0" smtClean="0"/>
          </a:p>
          <a:p>
            <a:endParaRPr lang="en-GB" dirty="0"/>
          </a:p>
        </p:txBody>
      </p:sp>
      <p:graphicFrame>
        <p:nvGraphicFramePr>
          <p:cNvPr id="7" name="Tabella 6"/>
          <p:cNvGraphicFramePr>
            <a:graphicFrameLocks noGrp="1"/>
          </p:cNvGraphicFramePr>
          <p:nvPr/>
        </p:nvGraphicFramePr>
        <p:xfrm>
          <a:off x="251520" y="3573016"/>
          <a:ext cx="8640960" cy="5589362"/>
        </p:xfrm>
        <a:graphic>
          <a:graphicData uri="http://schemas.openxmlformats.org/drawingml/2006/table">
            <a:tbl>
              <a:tblPr/>
              <a:tblGrid>
                <a:gridCol w="4445878"/>
                <a:gridCol w="2112448"/>
                <a:gridCol w="2082634"/>
              </a:tblGrid>
              <a:tr h="578277">
                <a:tc>
                  <a:txBody>
                    <a:bodyPr/>
                    <a:lstStyle/>
                    <a:p>
                      <a:pPr>
                        <a:lnSpc>
                          <a:spcPct val="115000"/>
                        </a:lnSpc>
                        <a:spcAft>
                          <a:spcPts val="600"/>
                        </a:spcAft>
                      </a:pPr>
                      <a:r>
                        <a:rPr lang="en-GB" sz="1600" b="1" dirty="0">
                          <a:solidFill>
                            <a:srgbClr val="FFFFFF"/>
                          </a:solidFill>
                          <a:latin typeface="Arial"/>
                          <a:ea typeface="Calibri"/>
                          <a:cs typeface="Times New Roman"/>
                        </a:rPr>
                        <a:t>Category of IKB offence</a:t>
                      </a:r>
                      <a:endParaRPr lang="it-IT" sz="1600" dirty="0">
                        <a:latin typeface="Calibri"/>
                        <a:ea typeface="Calibri"/>
                        <a:cs typeface="Times New Roman"/>
                      </a:endParaRPr>
                    </a:p>
                  </a:txBody>
                  <a:tcPr marL="62856" marR="62856"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Aft>
                          <a:spcPts val="600"/>
                        </a:spcAft>
                      </a:pPr>
                      <a:r>
                        <a:rPr lang="en-GB" sz="1600" b="1">
                          <a:solidFill>
                            <a:srgbClr val="FFFFFF"/>
                          </a:solidFill>
                          <a:latin typeface="Arial"/>
                          <a:ea typeface="Calibri"/>
                          <a:cs typeface="Times New Roman"/>
                        </a:rPr>
                        <a:t>Number of persons prosecuted in the last year </a:t>
                      </a:r>
                      <a:endParaRPr lang="it-IT" sz="1600">
                        <a:latin typeface="Calibri"/>
                        <a:ea typeface="Calibri"/>
                        <a:cs typeface="Times New Roman"/>
                      </a:endParaRPr>
                    </a:p>
                  </a:txBody>
                  <a:tcPr marL="62856" marR="62856"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Aft>
                          <a:spcPts val="600"/>
                        </a:spcAft>
                      </a:pPr>
                      <a:r>
                        <a:rPr lang="en-GB" sz="1600" b="1" dirty="0">
                          <a:solidFill>
                            <a:srgbClr val="FFFFFF"/>
                          </a:solidFill>
                          <a:latin typeface="Arial"/>
                          <a:ea typeface="Calibri"/>
                          <a:cs typeface="Times New Roman"/>
                        </a:rPr>
                        <a:t>Number of bird specimens involved in the offence (specimens seized)</a:t>
                      </a:r>
                      <a:endParaRPr lang="it-IT" sz="1600" dirty="0">
                        <a:latin typeface="Calibri"/>
                        <a:ea typeface="Calibri"/>
                        <a:cs typeface="Times New Roman"/>
                      </a:endParaRPr>
                    </a:p>
                  </a:txBody>
                  <a:tcPr marL="62856" marR="62856"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r>
              <a:tr h="289138">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Illegal killing of protected birds (shooting, poisoning, other methods of killing)</a:t>
                      </a:r>
                      <a:endParaRPr lang="it-IT" sz="1200">
                        <a:latin typeface="Calibri"/>
                        <a:ea typeface="Calibri"/>
                        <a:cs typeface="Times New Roman"/>
                      </a:endParaRPr>
                    </a:p>
                  </a:txBody>
                  <a:tcPr marL="62856" marR="62856" marT="0" marB="0">
                    <a:lnL>
                      <a:noFill/>
                    </a:lnL>
                    <a:lnR>
                      <a:noFill/>
                    </a:lnR>
                    <a:lnT w="12700" cap="flat" cmpd="sng" algn="ctr">
                      <a:solidFill>
                        <a:schemeClr val="bg1"/>
                      </a:solidFill>
                      <a:prstDash val="solid"/>
                      <a:round/>
                      <a:headEnd type="none" w="med" len="med"/>
                      <a:tailEnd type="none" w="med" len="med"/>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w="12700" cap="flat" cmpd="sng" algn="ctr">
                      <a:solidFill>
                        <a:schemeClr val="bg1"/>
                      </a:solidFill>
                      <a:prstDash val="solid"/>
                      <a:round/>
                      <a:headEnd type="none" w="med" len="med"/>
                      <a:tailEnd type="none" w="med" len="med"/>
                    </a:lnT>
                    <a:lnB>
                      <a:noFill/>
                    </a:lnB>
                    <a:solidFill>
                      <a:srgbClr val="D8D8D8"/>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w="12700" cap="flat" cmpd="sng" algn="ctr">
                      <a:solidFill>
                        <a:schemeClr val="bg1"/>
                      </a:solidFill>
                      <a:prstDash val="solid"/>
                      <a:round/>
                      <a:headEnd type="none" w="med" len="med"/>
                      <a:tailEnd type="none" w="med" len="med"/>
                    </a:lnT>
                    <a:lnB>
                      <a:noFill/>
                    </a:lnB>
                    <a:solidFill>
                      <a:srgbClr val="D8D8D8"/>
                    </a:solidFill>
                  </a:tcPr>
                </a:tc>
              </a:tr>
              <a:tr h="289138">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Illegal taking of protected birds (trapping using any means)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r>
              <a:tr h="176696">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Illegal possession of live / dead protected birds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r>
              <a:tr h="289138">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Illegal importation or transport of live / dead protected birds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r>
              <a:tr h="176696">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Illegal taxidermy of protected birds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r>
              <a:tr h="433707">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Illegal trade in protected birds (including trafficking for sale, marketing for sale of any live or dead protected birds or their parts)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r>
              <a:tr h="176696">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Serving / offering of protected species in restaurants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r>
              <a:tr h="289138">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Use of prohibited methods of hunting (bird callers, snares, nets, lights, gas, etc)</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r>
              <a:tr h="289138">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Illegal hunting outside open season or during unpermitted hours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r>
              <a:tr h="433707">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Hunting without a license, breach of license conditions (e.g. exceedance in hunting quotas, failure to report birds caught, etc)</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tcPr>
                </a:tc>
              </a:tr>
              <a:tr h="176696">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Hunting in prohibited areas (game reserves)</a:t>
                      </a:r>
                      <a:endParaRPr lang="it-IT" sz="1200">
                        <a:latin typeface="Calibri"/>
                        <a:ea typeface="Calibri"/>
                        <a:cs typeface="Times New Roman"/>
                      </a:endParaRPr>
                    </a:p>
                  </a:txBody>
                  <a:tcPr marL="62856" marR="62856" marT="0" marB="0">
                    <a:lnL>
                      <a:noFill/>
                    </a:lnL>
                    <a:lnR>
                      <a:noFill/>
                    </a:lnR>
                    <a:lnT>
                      <a:noFill/>
                    </a:lnT>
                    <a:lnB>
                      <a:noFill/>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a:noFill/>
                    </a:lnB>
                    <a:solidFill>
                      <a:srgbClr val="D8D8D8"/>
                    </a:solidFill>
                  </a:tcPr>
                </a:tc>
              </a:tr>
              <a:tr h="289138">
                <a:tc>
                  <a:txBody>
                    <a:bodyPr/>
                    <a:lstStyle/>
                    <a:p>
                      <a:pPr>
                        <a:lnSpc>
                          <a:spcPct val="115000"/>
                        </a:lnSpc>
                        <a:spcBef>
                          <a:spcPts val="300"/>
                        </a:spcBef>
                        <a:spcAft>
                          <a:spcPts val="300"/>
                        </a:spcAft>
                      </a:pPr>
                      <a:r>
                        <a:rPr lang="en-GB" sz="1200" b="1">
                          <a:solidFill>
                            <a:srgbClr val="FFFFFF"/>
                          </a:solidFill>
                          <a:latin typeface="Arial"/>
                          <a:ea typeface="Calibri"/>
                          <a:cs typeface="Times New Roman"/>
                        </a:rPr>
                        <a:t>Deliberate disturbance to nests, breeding grounds, removal of eggs</a:t>
                      </a:r>
                      <a:endParaRPr lang="it-IT" sz="1200">
                        <a:latin typeface="Calibri"/>
                        <a:ea typeface="Calibri"/>
                        <a:cs typeface="Times New Roman"/>
                      </a:endParaRPr>
                    </a:p>
                  </a:txBody>
                  <a:tcPr marL="62856" marR="62856" marT="0" marB="0">
                    <a:lnL>
                      <a:noFill/>
                    </a:lnL>
                    <a:lnR>
                      <a:noFill/>
                    </a:lnR>
                    <a:lnT>
                      <a:noFill/>
                    </a:lnT>
                    <a:lnB w="1270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ctr">
                        <a:lnSpc>
                          <a:spcPct val="115000"/>
                        </a:lnSpc>
                        <a:spcBef>
                          <a:spcPts val="300"/>
                        </a:spcBef>
                        <a:spcAft>
                          <a:spcPts val="300"/>
                        </a:spcAft>
                      </a:pPr>
                      <a:endParaRPr lang="it-IT" sz="1000">
                        <a:latin typeface="Calibri"/>
                        <a:ea typeface="Calibri"/>
                        <a:cs typeface="Times New Roman"/>
                      </a:endParaRPr>
                    </a:p>
                  </a:txBody>
                  <a:tcPr marL="62856" marR="62856" marT="0" marB="0" anchor="ctr">
                    <a:lnL>
                      <a:noFill/>
                    </a:lnL>
                    <a:lnR>
                      <a:noFill/>
                    </a:lnR>
                    <a:lnT>
                      <a:noFill/>
                    </a:lnT>
                    <a:lnB w="12700" cap="flat" cmpd="sng" algn="ctr">
                      <a:solidFill>
                        <a:schemeClr val="bg1"/>
                      </a:solidFill>
                      <a:prstDash val="solid"/>
                      <a:round/>
                      <a:headEnd type="none" w="med" len="med"/>
                      <a:tailEnd type="none" w="med" len="med"/>
                    </a:lnB>
                  </a:tcPr>
                </a:tc>
              </a:tr>
              <a:tr h="176696">
                <a:tc>
                  <a:txBody>
                    <a:bodyPr/>
                    <a:lstStyle/>
                    <a:p>
                      <a:pPr algn="ctr">
                        <a:lnSpc>
                          <a:spcPct val="115000"/>
                        </a:lnSpc>
                        <a:spcBef>
                          <a:spcPts val="300"/>
                        </a:spcBef>
                        <a:spcAft>
                          <a:spcPts val="300"/>
                        </a:spcAft>
                      </a:pPr>
                      <a:r>
                        <a:rPr lang="en-GB" sz="1200" b="1" dirty="0">
                          <a:solidFill>
                            <a:srgbClr val="FFFFFF"/>
                          </a:solidFill>
                          <a:latin typeface="Arial"/>
                          <a:ea typeface="Calibri"/>
                          <a:cs typeface="Times New Roman"/>
                        </a:rPr>
                        <a:t>Total</a:t>
                      </a:r>
                      <a:endParaRPr lang="it-IT" sz="1200" dirty="0">
                        <a:latin typeface="Calibri"/>
                        <a:ea typeface="Calibri"/>
                        <a:cs typeface="Times New Roman"/>
                      </a:endParaRPr>
                    </a:p>
                  </a:txBody>
                  <a:tcPr marL="62856" marR="62856"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a:lnSpc>
                          <a:spcPct val="115000"/>
                        </a:lnSpc>
                        <a:spcAft>
                          <a:spcPts val="600"/>
                        </a:spcAft>
                      </a:pPr>
                      <a:endParaRPr lang="it-IT" sz="1000">
                        <a:latin typeface="Calibri"/>
                        <a:ea typeface="Calibri"/>
                        <a:cs typeface="Times New Roman"/>
                      </a:endParaRPr>
                    </a:p>
                  </a:txBody>
                  <a:tcPr marL="62856" marR="62856"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D8D8"/>
                    </a:solidFill>
                  </a:tcPr>
                </a:tc>
                <a:tc>
                  <a:txBody>
                    <a:bodyPr/>
                    <a:lstStyle/>
                    <a:p>
                      <a:pPr algn="ctr">
                        <a:lnSpc>
                          <a:spcPct val="115000"/>
                        </a:lnSpc>
                        <a:spcAft>
                          <a:spcPts val="600"/>
                        </a:spcAft>
                      </a:pPr>
                      <a:endParaRPr lang="it-IT" sz="1000" dirty="0">
                        <a:latin typeface="Calibri"/>
                        <a:ea typeface="Calibri"/>
                        <a:cs typeface="Times New Roman"/>
                      </a:endParaRPr>
                    </a:p>
                  </a:txBody>
                  <a:tcPr marL="62856" marR="62856"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3. Status and scale of IKB</a:t>
            </a:r>
            <a:br>
              <a:rPr lang="en-GB" sz="3200" b="1" dirty="0" smtClean="0"/>
            </a:br>
            <a:endParaRPr lang="en-GB" dirty="0"/>
          </a:p>
        </p:txBody>
      </p:sp>
      <p:sp>
        <p:nvSpPr>
          <p:cNvPr id="3" name="Segnaposto contenuto 2"/>
          <p:cNvSpPr>
            <a:spLocks noGrp="1"/>
          </p:cNvSpPr>
          <p:nvPr>
            <p:ph idx="1"/>
          </p:nvPr>
        </p:nvSpPr>
        <p:spPr/>
        <p:txBody>
          <a:bodyPr/>
          <a:lstStyle/>
          <a:p>
            <a:pPr>
              <a:buNone/>
            </a:pPr>
            <a:r>
              <a:rPr lang="en-GB" sz="2800" dirty="0" smtClean="0"/>
              <a:t>The extent to which data on illegal activities at national level are available.</a:t>
            </a:r>
            <a:endParaRPr lang="it-IT" sz="2800" dirty="0" smtClean="0"/>
          </a:p>
          <a:p>
            <a:r>
              <a:rPr lang="en-GB" sz="2800" b="1" i="1" dirty="0" smtClean="0"/>
              <a:t>Has bird mortality due to IKB been estimated?  </a:t>
            </a:r>
            <a:endParaRPr lang="it-IT" sz="2800" dirty="0" smtClean="0"/>
          </a:p>
          <a:p>
            <a:endParaRPr lang="en-GB" dirty="0"/>
          </a:p>
        </p:txBody>
      </p:sp>
      <p:graphicFrame>
        <p:nvGraphicFramePr>
          <p:cNvPr id="4" name="Tabella 3"/>
          <p:cNvGraphicFramePr>
            <a:graphicFrameLocks noGrp="1"/>
          </p:cNvGraphicFramePr>
          <p:nvPr/>
        </p:nvGraphicFramePr>
        <p:xfrm>
          <a:off x="251520" y="3861048"/>
          <a:ext cx="8640960" cy="2466708"/>
        </p:xfrm>
        <a:graphic>
          <a:graphicData uri="http://schemas.openxmlformats.org/drawingml/2006/table">
            <a:tbl>
              <a:tblPr/>
              <a:tblGrid>
                <a:gridCol w="2159798"/>
                <a:gridCol w="2159798"/>
                <a:gridCol w="2160682"/>
                <a:gridCol w="2160682"/>
              </a:tblGrid>
              <a:tr h="261980">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dirty="0">
                          <a:latin typeface="Arial"/>
                          <a:ea typeface="Calibri"/>
                          <a:cs typeface="Times New Roman"/>
                        </a:rPr>
                        <a:t>1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dirty="0">
                          <a:latin typeface="Arial"/>
                          <a:ea typeface="Calibri"/>
                          <a:cs typeface="Times New Roman"/>
                        </a:rPr>
                        <a:t>2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86292">
                <a:tc>
                  <a:txBody>
                    <a:bodyPr/>
                    <a:lstStyle/>
                    <a:p>
                      <a:pPr>
                        <a:lnSpc>
                          <a:spcPct val="115000"/>
                        </a:lnSpc>
                        <a:spcBef>
                          <a:spcPts val="600"/>
                        </a:spcBef>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a:t>
                      </a:r>
                      <a:r>
                        <a:rPr lang="en-GB" sz="1200" dirty="0">
                          <a:latin typeface="Arial"/>
                          <a:ea typeface="Calibri"/>
                          <a:cs typeface="Times New Roman"/>
                        </a:rPr>
                        <a:t>Data on number of bird mortality due to IKB </a:t>
                      </a:r>
                      <a:r>
                        <a:rPr lang="en-GB" sz="1200" b="1" dirty="0">
                          <a:latin typeface="Arial"/>
                          <a:ea typeface="Calibri"/>
                          <a:cs typeface="Times New Roman"/>
                        </a:rPr>
                        <a:t>are not available.</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National estimate on annual bird mortality due to IKB is based </a:t>
                      </a:r>
                      <a:r>
                        <a:rPr lang="en-GB" sz="1200" b="1" dirty="0">
                          <a:latin typeface="Arial"/>
                          <a:ea typeface="Calibri"/>
                          <a:cs typeface="Times New Roman"/>
                        </a:rPr>
                        <a:t>on expert opinion</a:t>
                      </a:r>
                      <a:r>
                        <a:rPr lang="en-GB" sz="1200" dirty="0">
                          <a:latin typeface="Arial"/>
                          <a:ea typeface="Calibri"/>
                          <a:cs typeface="Times New Roman"/>
                        </a:rPr>
                        <a:t> and anecdotal information. </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MS Mincho"/>
                          <a:ea typeface="Calibri"/>
                          <a:cs typeface="MS Mincho"/>
                        </a:rPr>
                        <a:t>􀜆</a:t>
                      </a:r>
                      <a:r>
                        <a:rPr lang="en-GB" sz="1200" dirty="0">
                          <a:latin typeface="MS-Mincho-90ms-RKSJ-H"/>
                          <a:ea typeface="Calibri"/>
                          <a:cs typeface="MS-Mincho-90ms-RKSJ-H"/>
                        </a:rPr>
                        <a:t> </a:t>
                      </a:r>
                      <a:r>
                        <a:rPr lang="en-GB" sz="1200" dirty="0">
                          <a:latin typeface="Arial"/>
                          <a:ea typeface="Calibri"/>
                          <a:cs typeface="Times New Roman"/>
                        </a:rPr>
                        <a:t>National estimate on annual bird mortality due to IKB is based </a:t>
                      </a:r>
                      <a:r>
                        <a:rPr lang="en-GB" sz="1200" b="1" dirty="0">
                          <a:latin typeface="Arial"/>
                          <a:ea typeface="Calibri"/>
                          <a:cs typeface="Times New Roman"/>
                        </a:rPr>
                        <a:t>partially on quantitative data </a:t>
                      </a:r>
                      <a:r>
                        <a:rPr lang="en-GB" sz="1200" dirty="0">
                          <a:latin typeface="Arial"/>
                          <a:ea typeface="Calibri"/>
                          <a:cs typeface="Times New Roman"/>
                        </a:rPr>
                        <a:t>and records and partially on estimates and extrapolation.</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a:t>
                      </a:r>
                      <a:r>
                        <a:rPr lang="en-GB" sz="1200" dirty="0">
                          <a:latin typeface="Arial"/>
                          <a:ea typeface="Calibri"/>
                          <a:cs typeface="Times New Roman"/>
                        </a:rPr>
                        <a:t>National estimates on annual bird mortality due to IKB is based largely on </a:t>
                      </a:r>
                      <a:r>
                        <a:rPr lang="en-GB" sz="1200" b="1" dirty="0">
                          <a:latin typeface="Arial"/>
                          <a:ea typeface="Calibri"/>
                          <a:cs typeface="Times New Roman"/>
                        </a:rPr>
                        <a:t>quantitative data</a:t>
                      </a:r>
                      <a:r>
                        <a:rPr lang="en-GB" sz="1200" dirty="0">
                          <a:latin typeface="Arial"/>
                          <a:ea typeface="Calibri"/>
                          <a:cs typeface="Times New Roman"/>
                        </a:rPr>
                        <a:t> and records.</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scia diagonale 4"/>
          <p:cNvSpPr/>
          <p:nvPr/>
        </p:nvSpPr>
        <p:spPr>
          <a:xfrm>
            <a:off x="0" y="0"/>
            <a:ext cx="1835696" cy="1557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chemeClr val="tx1"/>
              </a:solidFill>
            </a:endParaRPr>
          </a:p>
        </p:txBody>
      </p:sp>
      <p:sp>
        <p:nvSpPr>
          <p:cNvPr id="2" name="Titolo 1"/>
          <p:cNvSpPr>
            <a:spLocks noGrp="1"/>
          </p:cNvSpPr>
          <p:nvPr>
            <p:ph type="title"/>
          </p:nvPr>
        </p:nvSpPr>
        <p:spPr/>
        <p:txBody>
          <a:bodyPr>
            <a:noAutofit/>
          </a:bodyPr>
          <a:lstStyle/>
          <a:p>
            <a:pPr algn="l"/>
            <a:r>
              <a:rPr lang="en-GB" sz="3200" b="1" dirty="0" smtClean="0"/>
              <a:t>4. Number, distribution and trend of illegally killed, trapped or traded birds</a:t>
            </a:r>
            <a:endParaRPr lang="en-GB" sz="3200" b="1" dirty="0"/>
          </a:p>
        </p:txBody>
      </p:sp>
      <p:sp>
        <p:nvSpPr>
          <p:cNvPr id="3" name="Segnaposto contenuto 2"/>
          <p:cNvSpPr>
            <a:spLocks noGrp="1"/>
          </p:cNvSpPr>
          <p:nvPr>
            <p:ph idx="1"/>
          </p:nvPr>
        </p:nvSpPr>
        <p:spPr/>
        <p:txBody>
          <a:bodyPr>
            <a:normAutofit/>
          </a:bodyPr>
          <a:lstStyle/>
          <a:p>
            <a:pPr>
              <a:buNone/>
            </a:pPr>
            <a:r>
              <a:rPr lang="en-GB" sz="2800" dirty="0" smtClean="0"/>
              <a:t>The extent, trend, seasonal and geographic distribution of illegally killed birds in your country including overseas territories. </a:t>
            </a:r>
            <a:endParaRPr lang="it-IT" sz="2800" dirty="0" smtClean="0"/>
          </a:p>
          <a:p>
            <a:r>
              <a:rPr lang="en-GB" sz="2800" dirty="0" smtClean="0"/>
              <a:t> </a:t>
            </a:r>
            <a:r>
              <a:rPr lang="en-GB" sz="2800" b="1" i="1" dirty="0" smtClean="0"/>
              <a:t>How many birds and in which season are estimated to be illegally killed, trapped or traded every year in your country including overseas territories? </a:t>
            </a:r>
          </a:p>
          <a:p>
            <a:r>
              <a:rPr lang="en-GB" sz="2800" b="1" i="1" dirty="0" smtClean="0"/>
              <a:t>What is the trend?</a:t>
            </a:r>
            <a:endParaRPr lang="it-IT" sz="2800" dirty="0" smtClean="0"/>
          </a:p>
          <a:p>
            <a:endParaRPr lang="en-GB" sz="2800" dirty="0"/>
          </a:p>
        </p:txBody>
      </p:sp>
      <p:graphicFrame>
        <p:nvGraphicFramePr>
          <p:cNvPr id="4" name="Tabella 3"/>
          <p:cNvGraphicFramePr>
            <a:graphicFrameLocks noGrp="1"/>
          </p:cNvGraphicFramePr>
          <p:nvPr/>
        </p:nvGraphicFramePr>
        <p:xfrm>
          <a:off x="539552" y="5338710"/>
          <a:ext cx="8280920" cy="792088"/>
        </p:xfrm>
        <a:graphic>
          <a:graphicData uri="http://schemas.openxmlformats.org/drawingml/2006/table">
            <a:tbl>
              <a:tblPr/>
              <a:tblGrid>
                <a:gridCol w="1938713"/>
                <a:gridCol w="1283232"/>
                <a:gridCol w="1359705"/>
                <a:gridCol w="1145412"/>
                <a:gridCol w="1302560"/>
                <a:gridCol w="1251298"/>
              </a:tblGrid>
              <a:tr h="396044">
                <a:tc>
                  <a:txBody>
                    <a:bodyPr/>
                    <a:lstStyle/>
                    <a:p>
                      <a:pPr>
                        <a:lnSpc>
                          <a:spcPct val="115000"/>
                        </a:lnSpc>
                        <a:spcAft>
                          <a:spcPts val="600"/>
                        </a:spcAft>
                      </a:pPr>
                      <a:endParaRPr lang="it-IT" sz="1200"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600"/>
                        </a:spcAft>
                      </a:pPr>
                      <a:r>
                        <a:rPr lang="en-GB" sz="1400" b="1" dirty="0">
                          <a:solidFill>
                            <a:srgbClr val="FFFFFF"/>
                          </a:solidFill>
                          <a:latin typeface="Calibri"/>
                          <a:ea typeface="Calibri"/>
                          <a:cs typeface="Times New Roman"/>
                        </a:rPr>
                        <a:t>Spring</a:t>
                      </a:r>
                      <a:endParaRPr lang="it-IT" sz="1400" b="1"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600"/>
                        </a:spcAft>
                      </a:pPr>
                      <a:r>
                        <a:rPr lang="en-GB" sz="1400" b="1" dirty="0">
                          <a:solidFill>
                            <a:srgbClr val="FFFFFF"/>
                          </a:solidFill>
                          <a:latin typeface="Calibri"/>
                          <a:ea typeface="Calibri"/>
                          <a:cs typeface="Times New Roman"/>
                        </a:rPr>
                        <a:t>Summer</a:t>
                      </a:r>
                      <a:endParaRPr lang="it-IT" sz="1400" b="1"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600"/>
                        </a:spcAft>
                      </a:pPr>
                      <a:r>
                        <a:rPr lang="en-GB" sz="1400" b="1" dirty="0">
                          <a:solidFill>
                            <a:srgbClr val="FFFFFF"/>
                          </a:solidFill>
                          <a:latin typeface="Calibri"/>
                          <a:ea typeface="Calibri"/>
                          <a:cs typeface="Times New Roman"/>
                        </a:rPr>
                        <a:t>Autumn</a:t>
                      </a:r>
                      <a:endParaRPr lang="it-IT" sz="1400" b="1"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600"/>
                        </a:spcAft>
                      </a:pPr>
                      <a:r>
                        <a:rPr lang="en-GB" sz="1400" b="1" dirty="0">
                          <a:solidFill>
                            <a:srgbClr val="FFFFFF"/>
                          </a:solidFill>
                          <a:latin typeface="Calibri"/>
                          <a:ea typeface="Calibri"/>
                          <a:cs typeface="Times New Roman"/>
                        </a:rPr>
                        <a:t>Winter</a:t>
                      </a:r>
                      <a:endParaRPr lang="it-IT" sz="1400" b="1"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600"/>
                        </a:spcAft>
                      </a:pPr>
                      <a:r>
                        <a:rPr lang="en-GB" sz="1400" b="1" dirty="0">
                          <a:solidFill>
                            <a:srgbClr val="FFFFFF"/>
                          </a:solidFill>
                          <a:latin typeface="Calibri"/>
                          <a:ea typeface="Calibri"/>
                          <a:cs typeface="Times New Roman"/>
                        </a:rPr>
                        <a:t>Total</a:t>
                      </a:r>
                      <a:endParaRPr lang="it-IT" sz="1400" b="1"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396044">
                <a:tc>
                  <a:txBody>
                    <a:bodyPr/>
                    <a:lstStyle/>
                    <a:p>
                      <a:pPr algn="ctr">
                        <a:lnSpc>
                          <a:spcPct val="115000"/>
                        </a:lnSpc>
                        <a:spcAft>
                          <a:spcPts val="600"/>
                        </a:spcAft>
                      </a:pPr>
                      <a:r>
                        <a:rPr lang="en-GB" sz="1200" b="1" dirty="0">
                          <a:solidFill>
                            <a:srgbClr val="FFFFFF"/>
                          </a:solidFill>
                          <a:latin typeface="Calibri"/>
                          <a:ea typeface="Calibri"/>
                          <a:cs typeface="Times New Roman"/>
                        </a:rPr>
                        <a:t>National level</a:t>
                      </a:r>
                      <a:endParaRPr lang="it-IT" sz="1200"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600"/>
                        </a:spcAft>
                      </a:pPr>
                      <a:endParaRPr lang="en-GB" sz="1400" b="1">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600"/>
                        </a:spcAft>
                      </a:pPr>
                      <a:endParaRPr lang="en-GB" sz="1400" b="1">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600"/>
                        </a:spcAft>
                      </a:pPr>
                      <a:endParaRPr lang="en-GB" sz="1400" b="1">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600"/>
                        </a:spcAft>
                      </a:pPr>
                      <a:endParaRPr lang="en-GB" sz="1400" b="1">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600"/>
                        </a:spcAft>
                      </a:pPr>
                      <a:endParaRPr lang="en-GB" sz="1400" b="1" dirty="0">
                        <a:latin typeface="Calibri"/>
                        <a:ea typeface="Calibri"/>
                        <a:cs typeface="Times New Roman"/>
                      </a:endParaRPr>
                    </a:p>
                  </a:txBody>
                  <a:tcPr marL="66812" marR="6681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514350" indent="-514350">
              <a:buAutoNum type="alphaUcPeriod"/>
            </a:pPr>
            <a:r>
              <a:rPr lang="en-US" b="1" dirty="0" smtClean="0">
                <a:solidFill>
                  <a:schemeClr val="bg1">
                    <a:lumMod val="75000"/>
                  </a:schemeClr>
                </a:solidFill>
              </a:rPr>
              <a:t>National monitoring of IKB</a:t>
            </a:r>
            <a:r>
              <a:rPr lang="en-US" dirty="0" smtClean="0">
                <a:solidFill>
                  <a:schemeClr val="bg1">
                    <a:lumMod val="75000"/>
                  </a:schemeClr>
                </a:solidFill>
              </a:rPr>
              <a:t> </a:t>
            </a:r>
          </a:p>
          <a:p>
            <a:pPr marL="914400" lvl="1" indent="-514350">
              <a:buNone/>
            </a:pPr>
            <a:r>
              <a:rPr lang="en-US" dirty="0" smtClean="0">
                <a:solidFill>
                  <a:schemeClr val="bg1">
                    <a:lumMod val="75000"/>
                  </a:schemeClr>
                </a:solidFill>
              </a:rPr>
              <a:t>    data management of scope and scale of IKB</a:t>
            </a:r>
          </a:p>
          <a:p>
            <a:endParaRPr lang="en-US" dirty="0" smtClean="0"/>
          </a:p>
          <a:p>
            <a:pPr>
              <a:buNone/>
            </a:pPr>
            <a:r>
              <a:rPr lang="en-US" b="1" dirty="0" smtClean="0"/>
              <a:t>B. Comprehensiveness of national legislation</a:t>
            </a:r>
          </a:p>
          <a:p>
            <a:endParaRPr lang="en-US" dirty="0" smtClean="0"/>
          </a:p>
          <a:p>
            <a:pPr>
              <a:buNone/>
            </a:pPr>
            <a:r>
              <a:rPr lang="en-US" b="1" dirty="0" smtClean="0">
                <a:solidFill>
                  <a:schemeClr val="bg1">
                    <a:lumMod val="75000"/>
                  </a:schemeClr>
                </a:solidFill>
              </a:rPr>
              <a:t>C. Enforcement response </a:t>
            </a:r>
          </a:p>
          <a:p>
            <a:pPr lvl="1">
              <a:buNone/>
            </a:pPr>
            <a:r>
              <a:rPr lang="en-US" dirty="0" smtClean="0">
                <a:solidFill>
                  <a:schemeClr val="bg1">
                    <a:lumMod val="75000"/>
                  </a:schemeClr>
                </a:solidFill>
              </a:rPr>
              <a:t>   preparedness of law enforcement bodies and coordination of national institutions</a:t>
            </a:r>
          </a:p>
          <a:p>
            <a:endParaRPr lang="en-US" dirty="0" smtClean="0">
              <a:solidFill>
                <a:schemeClr val="bg1">
                  <a:lumMod val="75000"/>
                </a:schemeClr>
              </a:solidFill>
            </a:endParaRPr>
          </a:p>
          <a:p>
            <a:pPr>
              <a:buNone/>
            </a:pPr>
            <a:r>
              <a:rPr lang="en-US" b="1" dirty="0" smtClean="0">
                <a:solidFill>
                  <a:schemeClr val="bg1">
                    <a:lumMod val="75000"/>
                  </a:schemeClr>
                </a:solidFill>
              </a:rPr>
              <a:t>D. Prosecution and sentencing </a:t>
            </a:r>
          </a:p>
          <a:p>
            <a:pPr lvl="1">
              <a:buNone/>
            </a:pPr>
            <a:r>
              <a:rPr lang="en-US" dirty="0" smtClean="0">
                <a:solidFill>
                  <a:schemeClr val="bg1">
                    <a:lumMod val="75000"/>
                  </a:schemeClr>
                </a:solidFill>
              </a:rPr>
              <a:t>   effectiveness of judicial procedures</a:t>
            </a:r>
          </a:p>
          <a:p>
            <a:endParaRPr lang="en-US" dirty="0" smtClean="0">
              <a:solidFill>
                <a:schemeClr val="bg1">
                  <a:lumMod val="75000"/>
                </a:schemeClr>
              </a:solidFill>
            </a:endParaRPr>
          </a:p>
          <a:p>
            <a:pPr>
              <a:buNone/>
            </a:pPr>
            <a:r>
              <a:rPr lang="en-US" b="1" dirty="0" smtClean="0">
                <a:solidFill>
                  <a:schemeClr val="bg1">
                    <a:lumMod val="75000"/>
                  </a:schemeClr>
                </a:solidFill>
              </a:rPr>
              <a:t>E. Prevention</a:t>
            </a:r>
            <a:r>
              <a:rPr lang="en-US" dirty="0" smtClean="0">
                <a:solidFill>
                  <a:schemeClr val="bg1">
                    <a:lumMod val="75000"/>
                  </a:schemeClr>
                </a:solidFill>
              </a:rPr>
              <a:t> </a:t>
            </a:r>
          </a:p>
          <a:p>
            <a:pPr lvl="1">
              <a:buNone/>
            </a:pPr>
            <a:r>
              <a:rPr lang="en-US" dirty="0" smtClean="0">
                <a:solidFill>
                  <a:schemeClr val="bg1">
                    <a:lumMod val="75000"/>
                  </a:schemeClr>
                </a:solidFill>
              </a:rPr>
              <a:t>other instruments used to address IKB</a:t>
            </a:r>
            <a:endParaRPr lang="en-GB"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5. National wildlife legislation </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34369"/>
            <a:ext cx="8435280" cy="4525963"/>
          </a:xfrm>
        </p:spPr>
        <p:txBody>
          <a:bodyPr>
            <a:normAutofit/>
          </a:bodyPr>
          <a:lstStyle/>
          <a:p>
            <a:pPr>
              <a:buNone/>
            </a:pPr>
            <a:r>
              <a:rPr lang="en-GB" sz="2800" dirty="0" smtClean="0"/>
              <a:t>The comprehensiveness of national legislative provisions in force for wildlife conservation, management and use, including prohibition of IKB </a:t>
            </a:r>
            <a:endParaRPr lang="it-IT" sz="2800" dirty="0" smtClean="0"/>
          </a:p>
          <a:p>
            <a:r>
              <a:rPr lang="en-GB" sz="2800" dirty="0" smtClean="0"/>
              <a:t> </a:t>
            </a:r>
            <a:r>
              <a:rPr lang="en-GB" sz="2800" b="1" i="1" dirty="0" smtClean="0"/>
              <a:t>Is there comprehensive national legislation for wildlife conservation, management and use, including provisions for the regulation of international trade in wildlife or its products?</a:t>
            </a:r>
            <a:endParaRPr lang="it-IT" sz="2800" dirty="0" smtClean="0"/>
          </a:p>
          <a:p>
            <a:endParaRPr lang="it-IT" sz="2800" dirty="0" smtClean="0"/>
          </a:p>
          <a:p>
            <a:endParaRPr lang="en-GB" sz="2800" dirty="0"/>
          </a:p>
        </p:txBody>
      </p:sp>
      <p:graphicFrame>
        <p:nvGraphicFramePr>
          <p:cNvPr id="4" name="Tabella 3"/>
          <p:cNvGraphicFramePr>
            <a:graphicFrameLocks noGrp="1"/>
          </p:cNvGraphicFramePr>
          <p:nvPr/>
        </p:nvGraphicFramePr>
        <p:xfrm>
          <a:off x="231271" y="4330598"/>
          <a:ext cx="8640960" cy="2492896"/>
        </p:xfrm>
        <a:graphic>
          <a:graphicData uri="http://schemas.openxmlformats.org/drawingml/2006/table">
            <a:tbl>
              <a:tblPr/>
              <a:tblGrid>
                <a:gridCol w="2159798"/>
                <a:gridCol w="2159798"/>
                <a:gridCol w="2160682"/>
                <a:gridCol w="2160682"/>
              </a:tblGrid>
              <a:tr h="298940">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dirty="0">
                          <a:latin typeface="Arial"/>
                          <a:ea typeface="Calibri"/>
                          <a:cs typeface="Times New Roman"/>
                        </a:rPr>
                        <a:t>2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93956">
                <a:tc>
                  <a:txBody>
                    <a:bodyPr/>
                    <a:lstStyle/>
                    <a:p>
                      <a:pPr>
                        <a:lnSpc>
                          <a:spcPct val="115000"/>
                        </a:lnSpc>
                        <a:spcBef>
                          <a:spcPts val="600"/>
                        </a:spcBef>
                        <a:spcAft>
                          <a:spcPts val="600"/>
                        </a:spcAft>
                      </a:pPr>
                      <a:r>
                        <a:rPr lang="en-GB" sz="1200">
                          <a:latin typeface="Arial"/>
                          <a:ea typeface="Calibri"/>
                          <a:cs typeface="Times New Roman"/>
                        </a:rPr>
                        <a:t>National wildlife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MS-Gothic-90ms-RKSJ-H"/>
                          <a:cs typeface="Times New Roman"/>
                        </a:rPr>
                        <a:t>Has not been enacted</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wildlife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Does </a:t>
                      </a:r>
                      <a:r>
                        <a:rPr lang="en-GB" sz="1200" b="1">
                          <a:latin typeface="Arial"/>
                          <a:ea typeface="Calibri"/>
                          <a:cs typeface="Times New Roman"/>
                        </a:rPr>
                        <a:t>not have</a:t>
                      </a:r>
                      <a:r>
                        <a:rPr lang="en-GB" sz="1200">
                          <a:latin typeface="Arial"/>
                          <a:ea typeface="Calibri"/>
                          <a:cs typeface="Times New Roman"/>
                        </a:rPr>
                        <a:t> adequate provisions to deter and combat IKB</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not</a:t>
                      </a:r>
                      <a:r>
                        <a:rPr lang="en-GB" sz="1200">
                          <a:latin typeface="Arial"/>
                          <a:ea typeface="Calibri"/>
                          <a:cs typeface="Times New Roman"/>
                        </a:rPr>
                        <a:t> supported by suitable subsidiary legislation and/or regulations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wildlife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Has</a:t>
                      </a:r>
                      <a:r>
                        <a:rPr lang="en-GB" sz="1200">
                          <a:latin typeface="Arial"/>
                          <a:ea typeface="Calibri"/>
                          <a:cs typeface="Times New Roman"/>
                        </a:rPr>
                        <a:t> adequate provisions to deter and combat IKB</a:t>
                      </a:r>
                      <a:r>
                        <a:rPr lang="en-GB" sz="1200">
                          <a:solidFill>
                            <a:srgbClr val="548DD4"/>
                          </a:solidFill>
                          <a:latin typeface="Arial"/>
                          <a:ea typeface="Calibri"/>
                          <a:cs typeface="Times New Roman"/>
                        </a:rPr>
                        <a:t>.</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not </a:t>
                      </a:r>
                      <a:r>
                        <a:rPr lang="en-GB" sz="1200">
                          <a:latin typeface="Arial"/>
                          <a:ea typeface="Calibri"/>
                          <a:cs typeface="Times New Roman"/>
                        </a:rPr>
                        <a:t>supported by suitable subsidiary legislation and/or regulations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National wildlife legislation: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Has adequate provisions to deter and combat IKB</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b="1" dirty="0">
                          <a:latin typeface="Arial"/>
                          <a:ea typeface="Calibri"/>
                          <a:cs typeface="Times New Roman"/>
                        </a:rPr>
                        <a:t>Is supported</a:t>
                      </a:r>
                      <a:r>
                        <a:rPr lang="en-GB" sz="1200" dirty="0">
                          <a:latin typeface="Arial"/>
                          <a:ea typeface="Calibri"/>
                          <a:cs typeface="Times New Roman"/>
                        </a:rPr>
                        <a:t> by suitable subsidiary legislation and/or regulations</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b="1" dirty="0" smtClean="0"/>
              <a:t>6. Hunting legislation</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33360"/>
            <a:ext cx="8229600" cy="4525963"/>
          </a:xfrm>
        </p:spPr>
        <p:txBody>
          <a:bodyPr>
            <a:normAutofit/>
          </a:bodyPr>
          <a:lstStyle/>
          <a:p>
            <a:pPr>
              <a:buNone/>
            </a:pPr>
            <a:r>
              <a:rPr lang="en-GB" sz="2800" dirty="0" smtClean="0"/>
              <a:t>The comprehensiveness of national legislation concerning sustainable use of wildlife.</a:t>
            </a:r>
            <a:endParaRPr lang="it-IT" sz="2800" dirty="0" smtClean="0"/>
          </a:p>
          <a:p>
            <a:r>
              <a:rPr lang="en-GB" sz="2800" b="1" dirty="0" smtClean="0"/>
              <a:t> </a:t>
            </a:r>
            <a:r>
              <a:rPr lang="en-GB" sz="2800" b="1" i="1" dirty="0" smtClean="0"/>
              <a:t>Through which measures and controls do the national legislations regulate the killing and taking of wild birds?</a:t>
            </a:r>
            <a:endParaRPr lang="it-IT" sz="2800" dirty="0" smtClean="0"/>
          </a:p>
          <a:p>
            <a:endParaRPr lang="en-GB" sz="2800" dirty="0"/>
          </a:p>
        </p:txBody>
      </p:sp>
      <p:graphicFrame>
        <p:nvGraphicFramePr>
          <p:cNvPr id="4" name="Tabella 3"/>
          <p:cNvGraphicFramePr>
            <a:graphicFrameLocks noGrp="1"/>
          </p:cNvGraphicFramePr>
          <p:nvPr/>
        </p:nvGraphicFramePr>
        <p:xfrm>
          <a:off x="224289" y="4005064"/>
          <a:ext cx="8712966" cy="9854184"/>
        </p:xfrm>
        <a:graphic>
          <a:graphicData uri="http://schemas.openxmlformats.org/drawingml/2006/table">
            <a:tbl>
              <a:tblPr/>
              <a:tblGrid>
                <a:gridCol w="2177796"/>
                <a:gridCol w="2178687"/>
                <a:gridCol w="2177796"/>
                <a:gridCol w="2178687"/>
              </a:tblGrid>
              <a:tr h="111409">
                <a:tc>
                  <a:txBody>
                    <a:bodyPr/>
                    <a:lstStyle/>
                    <a:p>
                      <a:pPr algn="ctr">
                        <a:lnSpc>
                          <a:spcPct val="115000"/>
                        </a:lnSpc>
                        <a:spcAft>
                          <a:spcPts val="600"/>
                        </a:spcAft>
                      </a:pPr>
                      <a:r>
                        <a:rPr lang="en-GB" sz="1600" b="1" dirty="0">
                          <a:latin typeface="Calibri"/>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Calibri"/>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dirty="0">
                          <a:latin typeface="Calibri"/>
                          <a:ea typeface="Calibri"/>
                          <a:cs typeface="Times New Roman"/>
                        </a:rPr>
                        <a:t>2 </a:t>
                      </a:r>
                      <a:r>
                        <a:rPr lang="en-GB" sz="1600" dirty="0">
                          <a:latin typeface="MS Mincho"/>
                          <a:ea typeface="Calibri"/>
                          <a:cs typeface="MS Mincho"/>
                        </a:rPr>
                        <a:t>􀜆</a:t>
                      </a:r>
                      <a:endParaRPr lang="it-IT" sz="1600" dirty="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Calibri"/>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952591">
                <a:tc>
                  <a:txBody>
                    <a:bodyPr/>
                    <a:lstStyle/>
                    <a:p>
                      <a:pPr>
                        <a:lnSpc>
                          <a:spcPct val="115000"/>
                        </a:lnSpc>
                        <a:spcBef>
                          <a:spcPts val="600"/>
                        </a:spcBef>
                        <a:spcAft>
                          <a:spcPts val="600"/>
                        </a:spcAft>
                      </a:pPr>
                      <a:r>
                        <a:rPr lang="en-GB" sz="1200">
                          <a:latin typeface="Arial"/>
                          <a:ea typeface="Calibri"/>
                          <a:cs typeface="Times New Roman"/>
                        </a:rPr>
                        <a:t>National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MS-Gothic-90ms-RKSJ-H"/>
                          <a:cs typeface="Times New Roman"/>
                        </a:rPr>
                        <a:t> </a:t>
                      </a:r>
                      <a:r>
                        <a:rPr lang="en-GB" sz="1200">
                          <a:latin typeface="Arial"/>
                          <a:ea typeface="MS Mincho"/>
                          <a:cs typeface="Times New Roman"/>
                        </a:rPr>
                        <a:t>Does </a:t>
                      </a:r>
                      <a:r>
                        <a:rPr lang="en-GB" sz="1200" b="1">
                          <a:latin typeface="Arial"/>
                          <a:ea typeface="MS Mincho"/>
                          <a:cs typeface="Times New Roman"/>
                        </a:rPr>
                        <a:t>not specifically</a:t>
                      </a:r>
                      <a:r>
                        <a:rPr lang="en-GB" sz="1200">
                          <a:latin typeface="Arial"/>
                          <a:ea typeface="MS Mincho"/>
                          <a:cs typeface="Times New Roman"/>
                        </a:rPr>
                        <a:t> regulate hunting of birds from conservation / sustainable use points of view. Some legislation concerning hunting of birds may exist, however it mainly addresses the activity from arms control / public safety points of view and does not delve into wildlife conservation issues</a:t>
                      </a:r>
                      <a:endParaRPr lang="it-IT" sz="120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Concerning hunting exists and sets </a:t>
                      </a:r>
                      <a:r>
                        <a:rPr lang="en-GB" sz="1200" b="1">
                          <a:latin typeface="Arial"/>
                          <a:ea typeface="Calibri"/>
                          <a:cs typeface="Times New Roman"/>
                        </a:rPr>
                        <a:t>basic parameters</a:t>
                      </a:r>
                      <a:r>
                        <a:rPr lang="en-GB" sz="1200">
                          <a:latin typeface="Arial"/>
                          <a:ea typeface="Calibri"/>
                          <a:cs typeface="Times New Roman"/>
                        </a:rPr>
                        <a:t> that apply to various huntable species including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Establishes and defines hunting seasons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Lists species that can be hunted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Regulates methods of hunting</a:t>
                      </a:r>
                      <a:endParaRPr lang="it-IT" sz="120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Concerning hunting exists separately from national legislation concerning conservation of wildlife and lays down </a:t>
                      </a:r>
                      <a:r>
                        <a:rPr lang="en-GB" sz="1200" b="1">
                          <a:latin typeface="Arial"/>
                          <a:ea typeface="Calibri"/>
                          <a:cs typeface="Times New Roman"/>
                        </a:rPr>
                        <a:t>comprehensive provisions</a:t>
                      </a:r>
                      <a:r>
                        <a:rPr lang="en-GB" sz="1200">
                          <a:latin typeface="Arial"/>
                          <a:ea typeface="Calibri"/>
                          <a:cs typeface="Times New Roman"/>
                        </a:rPr>
                        <a:t> concerning:</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Establishing and defining hunting seasons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Listing species that can be hunted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Defining hunting areas.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Regulating and defining which methods are allowed for hunting</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Providing for effective licensing mechanism and criteria for obtaining a hunting licence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Establishing bag limits and quotas for huntable species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Providing for basic hunting bag reporting requirements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Controls related to implementation</a:t>
                      </a:r>
                      <a:endParaRPr lang="it-IT" sz="120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National legislation: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Concerning hunting is </a:t>
                      </a:r>
                      <a:r>
                        <a:rPr lang="en-GB" sz="1200" b="1" dirty="0">
                          <a:latin typeface="Arial"/>
                          <a:ea typeface="Calibri"/>
                          <a:cs typeface="Times New Roman"/>
                        </a:rPr>
                        <a:t>fully integrated </a:t>
                      </a:r>
                      <a:r>
                        <a:rPr lang="en-GB" sz="1200" dirty="0">
                          <a:latin typeface="Arial"/>
                          <a:ea typeface="Calibri"/>
                          <a:cs typeface="Times New Roman"/>
                        </a:rPr>
                        <a:t>within national conservation of wildlife legislation therefore ensuring the taking into account of biological and conservation aspects in hunting-related decisions and lays down </a:t>
                      </a:r>
                      <a:r>
                        <a:rPr lang="en-GB" sz="1200" b="1" dirty="0">
                          <a:latin typeface="Arial"/>
                          <a:ea typeface="Calibri"/>
                          <a:cs typeface="Times New Roman"/>
                        </a:rPr>
                        <a:t>comprehensive provisions</a:t>
                      </a:r>
                      <a:r>
                        <a:rPr lang="en-GB" sz="1200" dirty="0">
                          <a:latin typeface="Arial"/>
                          <a:ea typeface="Calibri"/>
                          <a:cs typeface="Times New Roman"/>
                        </a:rPr>
                        <a:t> concerning:</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Establishment and definition of  hunting seasons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Listing species that can be hunted</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Definition of hunting areas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Regulation and definition of which methods are allowed for hunting</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Provision for appropriate licensing mechanism and criteria for obtaining a hunting license, including requirements for compulsory examination of hunting license applicants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Establishment of bag limits and quotas for </a:t>
                      </a:r>
                      <a:r>
                        <a:rPr lang="en-GB" sz="1200" dirty="0" err="1">
                          <a:latin typeface="Arial"/>
                          <a:ea typeface="Calibri"/>
                          <a:cs typeface="Times New Roman"/>
                        </a:rPr>
                        <a:t>huntable</a:t>
                      </a:r>
                      <a:r>
                        <a:rPr lang="en-GB" sz="1200" dirty="0">
                          <a:latin typeface="Arial"/>
                          <a:ea typeface="Calibri"/>
                          <a:cs typeface="Times New Roman"/>
                        </a:rPr>
                        <a:t> species on the basis of biological and conservation considerations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Provision for the timely collection of hunting bag data and reporting mechanisms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Controls related to implementation, including enforcement (for instance providing enforcement powers to game wardens, park rangers, hunting marshals etc)</a:t>
                      </a:r>
                      <a:endParaRPr lang="it-IT" sz="1200" dirty="0">
                        <a:latin typeface="Calibri"/>
                        <a:ea typeface="Calibri"/>
                        <a:cs typeface="Times New Roman"/>
                      </a:endParaRPr>
                    </a:p>
                  </a:txBody>
                  <a:tcPr marL="39632" marR="39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b="1" dirty="0" smtClean="0"/>
              <a:t>7. Prohibitions under national legislation</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42988"/>
            <a:ext cx="8229600" cy="4525963"/>
          </a:xfrm>
        </p:spPr>
        <p:txBody>
          <a:bodyPr>
            <a:normAutofit/>
          </a:bodyPr>
          <a:lstStyle/>
          <a:p>
            <a:pPr>
              <a:buNone/>
            </a:pPr>
            <a:r>
              <a:rPr lang="en-GB" sz="2800" dirty="0" smtClean="0"/>
              <a:t>The extent of activities forbidden under national legislation</a:t>
            </a:r>
            <a:endParaRPr lang="it-IT" sz="2800" dirty="0" smtClean="0"/>
          </a:p>
          <a:p>
            <a:r>
              <a:rPr lang="en-GB" sz="2800" b="1" i="1" dirty="0" smtClean="0"/>
              <a:t>To what extent are activities related to the killing of wild birds prohibited under national law?</a:t>
            </a:r>
            <a:endParaRPr lang="it-IT" sz="2800" dirty="0" smtClean="0"/>
          </a:p>
          <a:p>
            <a:endParaRPr lang="en-GB" sz="2800" dirty="0"/>
          </a:p>
        </p:txBody>
      </p:sp>
      <p:graphicFrame>
        <p:nvGraphicFramePr>
          <p:cNvPr id="4" name="Tabella 3"/>
          <p:cNvGraphicFramePr>
            <a:graphicFrameLocks noGrp="1"/>
          </p:cNvGraphicFramePr>
          <p:nvPr/>
        </p:nvGraphicFramePr>
        <p:xfrm>
          <a:off x="251520" y="4005063"/>
          <a:ext cx="8712968" cy="5285232"/>
        </p:xfrm>
        <a:graphic>
          <a:graphicData uri="http://schemas.openxmlformats.org/drawingml/2006/table">
            <a:tbl>
              <a:tblPr/>
              <a:tblGrid>
                <a:gridCol w="2177796"/>
                <a:gridCol w="2178688"/>
                <a:gridCol w="2177796"/>
                <a:gridCol w="2178688"/>
              </a:tblGrid>
              <a:tr h="151971">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37151">
                <a:tc>
                  <a:txBody>
                    <a:bodyPr/>
                    <a:lstStyle/>
                    <a:p>
                      <a:pPr>
                        <a:lnSpc>
                          <a:spcPct val="115000"/>
                        </a:lnSpc>
                        <a:spcBef>
                          <a:spcPts val="600"/>
                        </a:spcBef>
                        <a:spcAft>
                          <a:spcPts val="600"/>
                        </a:spcAft>
                      </a:pPr>
                      <a:r>
                        <a:rPr lang="en-GB" sz="1200">
                          <a:latin typeface="Arial"/>
                          <a:ea typeface="Calibri"/>
                          <a:cs typeface="Times New Roman"/>
                        </a:rPr>
                        <a:t>National legislation does </a:t>
                      </a:r>
                      <a:r>
                        <a:rPr lang="en-GB" sz="1200" b="1">
                          <a:latin typeface="Arial"/>
                          <a:ea typeface="Calibri"/>
                          <a:cs typeface="Times New Roman"/>
                        </a:rPr>
                        <a:t>not generally </a:t>
                      </a:r>
                      <a:r>
                        <a:rPr lang="en-GB" sz="1200">
                          <a:latin typeface="Arial"/>
                          <a:ea typeface="Calibri"/>
                          <a:cs typeface="Times New Roman"/>
                        </a:rPr>
                        <a:t>forbid: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Deliberate killing of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Taking of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The use of means such as nets, traps, lime sticks, sound-devices, etc  for capturing birds</a:t>
                      </a:r>
                      <a:r>
                        <a:rPr lang="en-GB" sz="1200">
                          <a:latin typeface="MS Mincho"/>
                          <a:ea typeface="Calibri"/>
                          <a:cs typeface="MS Mincho"/>
                        </a:rPr>
                        <a:t>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Disturbance of any kind during periods of rearing and reproduction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Taxidermy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Possession of live or dead wild birds or their parts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Importation or transport of wild birds or their derivatives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Sale of wild birds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 </a:t>
                      </a:r>
                      <a:r>
                        <a:rPr lang="en-GB" sz="1200" b="1">
                          <a:latin typeface="Arial"/>
                          <a:ea typeface="Calibri"/>
                          <a:cs typeface="Times New Roman"/>
                        </a:rPr>
                        <a:t>generally prohibits</a:t>
                      </a:r>
                      <a:r>
                        <a:rPr lang="en-GB" sz="1200">
                          <a:latin typeface="Arial"/>
                          <a:ea typeface="Calibri"/>
                          <a:cs typeface="Times New Roman"/>
                        </a:rPr>
                        <a:t>:</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Deliberate killing of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Taking of wild birds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 </a:t>
                      </a:r>
                      <a:r>
                        <a:rPr lang="en-GB" sz="1200" b="1">
                          <a:latin typeface="Arial"/>
                          <a:ea typeface="Calibri"/>
                          <a:cs typeface="Times New Roman"/>
                        </a:rPr>
                        <a:t>generally prohibits</a:t>
                      </a:r>
                      <a:r>
                        <a:rPr lang="en-GB" sz="1200">
                          <a:latin typeface="Arial"/>
                          <a:ea typeface="Calibri"/>
                          <a:cs typeface="Times New Roman"/>
                        </a:rPr>
                        <a:t>: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Deliberate killing of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Taking of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Disturbance of any kind during periods of rearing and reproduction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Taxidermy</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National legislation </a:t>
                      </a:r>
                      <a:r>
                        <a:rPr lang="en-GB" sz="1200" b="1" dirty="0">
                          <a:latin typeface="Arial"/>
                          <a:ea typeface="Calibri"/>
                          <a:cs typeface="Times New Roman"/>
                        </a:rPr>
                        <a:t>generally prohibits</a:t>
                      </a:r>
                      <a:r>
                        <a:rPr lang="en-GB" sz="1200" dirty="0">
                          <a:latin typeface="Arial"/>
                          <a:ea typeface="Calibri"/>
                          <a:cs typeface="Times New Roman"/>
                        </a:rPr>
                        <a:t>:</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Deliberate killing of wild birds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Taking of wild birds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 </a:t>
                      </a:r>
                      <a:r>
                        <a:rPr lang="en-GB" sz="1200" dirty="0">
                          <a:latin typeface="Arial"/>
                          <a:ea typeface="Calibri"/>
                          <a:cs typeface="Times New Roman"/>
                        </a:rPr>
                        <a:t>The use of means such as nets, traps, lime sticks, sound-devices, etc. for capturing birds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Disturbance of any kind during periods of rearing and reproduction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Taxidermy</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Possession of live or dead wild birds or their parts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Importation or transport of wild birds or their derivatives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Sale of wild birds</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b="1" dirty="0" smtClean="0"/>
              <a:t>8. Exceptions under national legislation</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088559"/>
            <a:ext cx="8229600" cy="2844497"/>
          </a:xfrm>
        </p:spPr>
        <p:txBody>
          <a:bodyPr>
            <a:normAutofit/>
          </a:bodyPr>
          <a:lstStyle/>
          <a:p>
            <a:pPr>
              <a:buNone/>
            </a:pPr>
            <a:r>
              <a:rPr lang="en-GB" sz="2800" dirty="0" smtClean="0"/>
              <a:t>The extent of regulatory scrutiny concerning any authorisation of exemptions</a:t>
            </a:r>
            <a:endParaRPr lang="it-IT" sz="2800" dirty="0" smtClean="0"/>
          </a:p>
          <a:p>
            <a:r>
              <a:rPr lang="en-GB" sz="2800" dirty="0" smtClean="0"/>
              <a:t> </a:t>
            </a:r>
            <a:r>
              <a:rPr lang="en-GB" sz="2800" b="1" i="1" dirty="0" smtClean="0"/>
              <a:t>To what extent does national law make it possible to authorize and regulate exemptions from the general prohibitions outlined in the previous question?</a:t>
            </a:r>
            <a:endParaRPr lang="it-IT" sz="2800" dirty="0" smtClean="0"/>
          </a:p>
          <a:p>
            <a:endParaRPr lang="en-GB" sz="2800" dirty="0"/>
          </a:p>
        </p:txBody>
      </p:sp>
      <p:graphicFrame>
        <p:nvGraphicFramePr>
          <p:cNvPr id="4" name="Tabella 3"/>
          <p:cNvGraphicFramePr>
            <a:graphicFrameLocks noGrp="1"/>
          </p:cNvGraphicFramePr>
          <p:nvPr/>
        </p:nvGraphicFramePr>
        <p:xfrm>
          <a:off x="251520" y="4112912"/>
          <a:ext cx="8640960" cy="7830312"/>
        </p:xfrm>
        <a:graphic>
          <a:graphicData uri="http://schemas.openxmlformats.org/drawingml/2006/table">
            <a:tbl>
              <a:tblPr/>
              <a:tblGrid>
                <a:gridCol w="2159798"/>
                <a:gridCol w="2160682"/>
                <a:gridCol w="2159798"/>
                <a:gridCol w="2160682"/>
              </a:tblGrid>
              <a:tr h="144308">
                <a:tc>
                  <a:txBody>
                    <a:bodyPr/>
                    <a:lstStyle/>
                    <a:p>
                      <a:pPr algn="ctr">
                        <a:lnSpc>
                          <a:spcPct val="115000"/>
                        </a:lnSpc>
                        <a:spcAft>
                          <a:spcPts val="600"/>
                        </a:spcAft>
                      </a:pPr>
                      <a:r>
                        <a:rPr lang="en-GB" sz="1600" b="1" dirty="0">
                          <a:latin typeface="Calibri"/>
                          <a:ea typeface="Calibri"/>
                          <a:cs typeface="Times New Roman"/>
                        </a:rPr>
                        <a:t>0 </a:t>
                      </a:r>
                      <a:r>
                        <a:rPr lang="en-GB" sz="1600" b="1" dirty="0">
                          <a:latin typeface="MS Mincho"/>
                          <a:ea typeface="Calibri"/>
                          <a:cs typeface="MS Mincho"/>
                        </a:rPr>
                        <a:t>􀜆</a:t>
                      </a:r>
                      <a:endParaRPr lang="it-IT" sz="1600" b="1" dirty="0">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Calibri"/>
                          <a:ea typeface="Calibri"/>
                          <a:cs typeface="Times New Roman"/>
                        </a:rPr>
                        <a:t>1 </a:t>
                      </a:r>
                      <a:r>
                        <a:rPr lang="en-GB" sz="1600" b="1">
                          <a:latin typeface="MS Mincho"/>
                          <a:ea typeface="Calibri"/>
                          <a:cs typeface="MS Mincho"/>
                        </a:rPr>
                        <a:t>􀜆</a:t>
                      </a:r>
                      <a:endParaRPr lang="it-IT" sz="1600" b="1">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Calibri"/>
                          <a:ea typeface="Calibri"/>
                          <a:cs typeface="Times New Roman"/>
                        </a:rPr>
                        <a:t>2 </a:t>
                      </a:r>
                      <a:r>
                        <a:rPr lang="en-GB" sz="1600" b="1">
                          <a:latin typeface="MS Mincho"/>
                          <a:ea typeface="Calibri"/>
                          <a:cs typeface="MS Mincho"/>
                        </a:rPr>
                        <a:t>􀜆</a:t>
                      </a:r>
                      <a:endParaRPr lang="it-IT" sz="1600" b="1">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Calibri"/>
                          <a:ea typeface="Calibri"/>
                          <a:cs typeface="Times New Roman"/>
                        </a:rPr>
                        <a:t>3 </a:t>
                      </a:r>
                      <a:r>
                        <a:rPr lang="en-GB" sz="1600" b="1" dirty="0">
                          <a:latin typeface="MS Mincho"/>
                          <a:ea typeface="Calibri"/>
                          <a:cs typeface="MS Mincho"/>
                        </a:rPr>
                        <a:t>􀜆</a:t>
                      </a:r>
                      <a:endParaRPr lang="it-IT" sz="1600" b="1" dirty="0">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919692">
                <a:tc>
                  <a:txBody>
                    <a:bodyPr/>
                    <a:lstStyle/>
                    <a:p>
                      <a:pPr>
                        <a:lnSpc>
                          <a:spcPct val="115000"/>
                        </a:lnSpc>
                        <a:spcBef>
                          <a:spcPts val="600"/>
                        </a:spcBef>
                        <a:spcAft>
                          <a:spcPts val="600"/>
                        </a:spcAft>
                      </a:pPr>
                      <a:r>
                        <a:rPr lang="en-GB" sz="1200">
                          <a:latin typeface="Arial"/>
                          <a:ea typeface="Calibri"/>
                          <a:cs typeface="Times New Roman"/>
                        </a:rPr>
                        <a:t>National law:</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Makes it possible for authorization of exemptions involving </a:t>
                      </a:r>
                      <a:r>
                        <a:rPr lang="en-GB" sz="1200" b="1">
                          <a:latin typeface="Arial"/>
                          <a:ea typeface="Calibri"/>
                          <a:cs typeface="Times New Roman"/>
                        </a:rPr>
                        <a:t>any or some</a:t>
                      </a:r>
                      <a:r>
                        <a:rPr lang="en-GB" sz="1200">
                          <a:latin typeface="Arial"/>
                          <a:ea typeface="Calibri"/>
                          <a:cs typeface="Times New Roman"/>
                        </a:rPr>
                        <a:t> activities that are generally prohibited under national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Does not include specific criteria or processes for granting / monitoring such exemptions are prescribed in the national law</a:t>
                      </a:r>
                      <a:endParaRPr lang="it-IT" sz="1200">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law:</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Makes it possible for authorization of exemptions involving </a:t>
                      </a:r>
                      <a:r>
                        <a:rPr lang="en-GB" sz="1200" b="1">
                          <a:latin typeface="Arial"/>
                          <a:ea typeface="Calibri"/>
                          <a:cs typeface="Times New Roman"/>
                        </a:rPr>
                        <a:t>some</a:t>
                      </a:r>
                      <a:r>
                        <a:rPr lang="en-GB" sz="1200">
                          <a:latin typeface="Arial"/>
                          <a:ea typeface="Calibri"/>
                          <a:cs typeface="Times New Roman"/>
                        </a:rPr>
                        <a:t> of the activities generally prohibited under national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Defines the basic criteria upon which such exemptions can be granted by the responsible authority; however such criteria for granting exemptions </a:t>
                      </a:r>
                      <a:r>
                        <a:rPr lang="en-GB" sz="1200" b="1">
                          <a:latin typeface="Arial"/>
                          <a:ea typeface="Calibri"/>
                          <a:cs typeface="Times New Roman"/>
                        </a:rPr>
                        <a:t>do not fully correspond</a:t>
                      </a:r>
                      <a:r>
                        <a:rPr lang="en-GB" sz="1200">
                          <a:latin typeface="Arial"/>
                          <a:ea typeface="Calibri"/>
                          <a:cs typeface="Times New Roman"/>
                        </a:rPr>
                        <a:t> to the criteria for exemptions stipulated in Bern Convention / CMS / EU Birds Directive (for EU MS only)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Does not include specific regulatory mechanism for monitoring / reporting upon exemptions granted</a:t>
                      </a:r>
                      <a:endParaRPr lang="it-IT" sz="1200">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law:</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Makes it possible for authorization of exemptions involving </a:t>
                      </a:r>
                      <a:r>
                        <a:rPr lang="en-GB" sz="1200" b="1">
                          <a:latin typeface="Arial"/>
                          <a:ea typeface="Calibri"/>
                          <a:cs typeface="Times New Roman"/>
                        </a:rPr>
                        <a:t>some</a:t>
                      </a:r>
                      <a:r>
                        <a:rPr lang="en-GB" sz="1200" u="sng">
                          <a:latin typeface="Arial"/>
                          <a:ea typeface="Calibri"/>
                          <a:cs typeface="Times New Roman"/>
                        </a:rPr>
                        <a:t> </a:t>
                      </a:r>
                      <a:r>
                        <a:rPr lang="en-GB" sz="1200">
                          <a:latin typeface="Arial"/>
                          <a:ea typeface="Calibri"/>
                          <a:cs typeface="Times New Roman"/>
                        </a:rPr>
                        <a:t>of the activities generally prohibited under national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Defines </a:t>
                      </a:r>
                      <a:r>
                        <a:rPr lang="en-GB" sz="1200" b="1">
                          <a:latin typeface="Arial"/>
                          <a:ea typeface="Calibri"/>
                          <a:cs typeface="Times New Roman"/>
                        </a:rPr>
                        <a:t>comprehensive criteria</a:t>
                      </a:r>
                      <a:r>
                        <a:rPr lang="en-GB" sz="1200">
                          <a:latin typeface="Arial"/>
                          <a:ea typeface="Calibri"/>
                          <a:cs typeface="Times New Roman"/>
                        </a:rPr>
                        <a:t> upon which such exemptions can be granted by the responsible authority; such criteria </a:t>
                      </a:r>
                      <a:r>
                        <a:rPr lang="en-GB" sz="1200" b="1">
                          <a:latin typeface="Arial"/>
                          <a:ea typeface="Calibri"/>
                          <a:cs typeface="Times New Roman"/>
                        </a:rPr>
                        <a:t>fully correspond</a:t>
                      </a:r>
                      <a:r>
                        <a:rPr lang="en-GB" sz="1200">
                          <a:latin typeface="Arial"/>
                          <a:ea typeface="Calibri"/>
                          <a:cs typeface="Times New Roman"/>
                        </a:rPr>
                        <a:t> to the criteria for exemptions stipulated in Bern Convention / CMS / EU Birds Directive (for EU MS only)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Does not include specific regulatory mechanism for monitoring / reporting upon exemptions granted</a:t>
                      </a:r>
                      <a:endParaRPr lang="it-IT" sz="1200">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National law:</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Makes it possible for authorization of exemptions involving </a:t>
                      </a:r>
                      <a:r>
                        <a:rPr lang="en-GB" sz="1200" b="1" dirty="0">
                          <a:latin typeface="Arial"/>
                          <a:ea typeface="Calibri"/>
                          <a:cs typeface="Times New Roman"/>
                        </a:rPr>
                        <a:t>some</a:t>
                      </a:r>
                      <a:r>
                        <a:rPr lang="en-GB" sz="1200" u="sng" dirty="0">
                          <a:latin typeface="Arial"/>
                          <a:ea typeface="Calibri"/>
                          <a:cs typeface="Times New Roman"/>
                        </a:rPr>
                        <a:t> </a:t>
                      </a:r>
                      <a:r>
                        <a:rPr lang="en-GB" sz="1200" dirty="0">
                          <a:latin typeface="Arial"/>
                          <a:ea typeface="Calibri"/>
                          <a:cs typeface="Times New Roman"/>
                        </a:rPr>
                        <a:t>of the activities generally prohibited under national legislation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Defines </a:t>
                      </a:r>
                      <a:r>
                        <a:rPr lang="en-GB" sz="1200" b="1" dirty="0">
                          <a:latin typeface="Arial"/>
                          <a:ea typeface="Calibri"/>
                          <a:cs typeface="Times New Roman"/>
                        </a:rPr>
                        <a:t>comprehensive criteria</a:t>
                      </a:r>
                      <a:r>
                        <a:rPr lang="en-GB" sz="1200" dirty="0">
                          <a:latin typeface="Arial"/>
                          <a:ea typeface="Calibri"/>
                          <a:cs typeface="Times New Roman"/>
                        </a:rPr>
                        <a:t> upon which such exemptions can be granted by the responsible authority; such criteria </a:t>
                      </a:r>
                      <a:r>
                        <a:rPr lang="en-GB" sz="1200" b="1" dirty="0">
                          <a:latin typeface="Arial"/>
                          <a:ea typeface="Calibri"/>
                          <a:cs typeface="Times New Roman"/>
                        </a:rPr>
                        <a:t>fully correspond</a:t>
                      </a:r>
                      <a:r>
                        <a:rPr lang="en-GB" sz="1200" dirty="0">
                          <a:latin typeface="Arial"/>
                          <a:ea typeface="Calibri"/>
                          <a:cs typeface="Times New Roman"/>
                        </a:rPr>
                        <a:t> to criteria for exemptions stipulated in Bern Convention / CMS / EU Birds Directive (for EU MS only)</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Establishes, for </a:t>
                      </a:r>
                      <a:r>
                        <a:rPr lang="en-GB" sz="1200" b="1" dirty="0">
                          <a:latin typeface="Arial"/>
                          <a:ea typeface="Calibri"/>
                          <a:cs typeface="Times New Roman"/>
                        </a:rPr>
                        <a:t>each</a:t>
                      </a:r>
                      <a:r>
                        <a:rPr lang="en-GB" sz="1200" dirty="0">
                          <a:latin typeface="Arial"/>
                          <a:ea typeface="Calibri"/>
                          <a:cs typeface="Times New Roman"/>
                        </a:rPr>
                        <a:t> exemption granted on an annual basis, a</a:t>
                      </a:r>
                      <a:r>
                        <a:rPr lang="en-GB" sz="1200" b="1" dirty="0">
                          <a:latin typeface="Arial"/>
                          <a:ea typeface="Calibri"/>
                          <a:cs typeface="Times New Roman"/>
                        </a:rPr>
                        <a:t> </a:t>
                      </a:r>
                      <a:r>
                        <a:rPr lang="en-GB" sz="1200" dirty="0">
                          <a:latin typeface="Arial"/>
                          <a:ea typeface="Calibri"/>
                          <a:cs typeface="Times New Roman"/>
                        </a:rPr>
                        <a:t>specific regulatory mechanism that ensures strict supervision of compliance, monitoring and reporting</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Requires that data on all exemptions granted, is compiled on an annual basis and is publically available including information on affected species, number of specimens, justification, the responsible authorities, permitting and licensing procedures, compliance monitoring and supervision </a:t>
                      </a:r>
                      <a:endParaRPr lang="it-IT" sz="1200" dirty="0">
                        <a:latin typeface="Calibri"/>
                        <a:ea typeface="Calibri"/>
                        <a:cs typeface="Times New Roman"/>
                      </a:endParaRPr>
                    </a:p>
                  </a:txBody>
                  <a:tcPr marL="51335" marR="51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b="1" dirty="0" smtClean="0"/>
              <a:t>9. Sanctions and penalties</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21889"/>
            <a:ext cx="8229600" cy="2667152"/>
          </a:xfrm>
        </p:spPr>
        <p:txBody>
          <a:bodyPr>
            <a:normAutofit/>
          </a:bodyPr>
          <a:lstStyle/>
          <a:p>
            <a:pPr>
              <a:buNone/>
            </a:pPr>
            <a:r>
              <a:rPr lang="en-GB" sz="2800" dirty="0" smtClean="0"/>
              <a:t>The extent to which penalties for IKB are comprehensive</a:t>
            </a:r>
            <a:endParaRPr lang="it-IT" sz="2800" dirty="0" smtClean="0"/>
          </a:p>
          <a:p>
            <a:r>
              <a:rPr lang="en-GB" sz="2800" b="1" i="1" dirty="0" smtClean="0"/>
              <a:t>Which penalties and sanctions are imposed by law regarding the killing and taking of wild birds and their use and trade?</a:t>
            </a:r>
            <a:r>
              <a:rPr lang="en-GB" sz="2800" dirty="0" smtClean="0"/>
              <a:t> </a:t>
            </a:r>
            <a:endParaRPr lang="it-IT" sz="2800" dirty="0" smtClean="0"/>
          </a:p>
          <a:p>
            <a:endParaRPr lang="en-GB" sz="2800" dirty="0"/>
          </a:p>
        </p:txBody>
      </p:sp>
      <p:graphicFrame>
        <p:nvGraphicFramePr>
          <p:cNvPr id="4" name="Tabella 3"/>
          <p:cNvGraphicFramePr>
            <a:graphicFrameLocks noGrp="1"/>
          </p:cNvGraphicFramePr>
          <p:nvPr/>
        </p:nvGraphicFramePr>
        <p:xfrm>
          <a:off x="268922" y="3794768"/>
          <a:ext cx="8568954" cy="8955024"/>
        </p:xfrm>
        <a:graphic>
          <a:graphicData uri="http://schemas.openxmlformats.org/drawingml/2006/table">
            <a:tbl>
              <a:tblPr/>
              <a:tblGrid>
                <a:gridCol w="2141801"/>
                <a:gridCol w="2142676"/>
                <a:gridCol w="2141801"/>
                <a:gridCol w="2142676"/>
              </a:tblGrid>
              <a:tr h="183072">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dirty="0">
                          <a:latin typeface="Arial"/>
                          <a:ea typeface="Calibri"/>
                          <a:cs typeface="Times New Roman"/>
                        </a:rPr>
                        <a:t>2 </a:t>
                      </a:r>
                      <a:r>
                        <a:rPr lang="en-GB" sz="1600" dirty="0">
                          <a:latin typeface="MS Mincho"/>
                          <a:ea typeface="Calibri"/>
                          <a:cs typeface="MS Mincho"/>
                        </a:rPr>
                        <a:t>􀜆</a:t>
                      </a:r>
                      <a:endParaRPr lang="it-IT" sz="1600" dirty="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234114">
                <a:tc>
                  <a:txBody>
                    <a:bodyPr/>
                    <a:lstStyle/>
                    <a:p>
                      <a:pPr>
                        <a:lnSpc>
                          <a:spcPct val="115000"/>
                        </a:lnSpc>
                        <a:spcBef>
                          <a:spcPts val="600"/>
                        </a:spcBef>
                        <a:spcAft>
                          <a:spcPts val="600"/>
                        </a:spcAft>
                      </a:pPr>
                      <a:r>
                        <a:rPr lang="en-GB" sz="1200">
                          <a:latin typeface="Arial"/>
                          <a:ea typeface="Calibri"/>
                          <a:cs typeface="Times New Roman"/>
                        </a:rPr>
                        <a:t>National legislation: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Does </a:t>
                      </a:r>
                      <a:r>
                        <a:rPr lang="en-GB" sz="1200" b="1">
                          <a:latin typeface="Arial"/>
                          <a:ea typeface="Calibri"/>
                          <a:cs typeface="Times New Roman"/>
                        </a:rPr>
                        <a:t>not specifically</a:t>
                      </a:r>
                      <a:r>
                        <a:rPr lang="en-GB" sz="1200">
                          <a:latin typeface="Arial"/>
                          <a:ea typeface="Calibri"/>
                          <a:cs typeface="Times New Roman"/>
                        </a:rPr>
                        <a:t> define IKB-related offences and does not foresee specific penalties for such offences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Does </a:t>
                      </a:r>
                      <a:r>
                        <a:rPr lang="en-GB" sz="1200" b="1">
                          <a:latin typeface="Arial"/>
                          <a:ea typeface="Calibri"/>
                          <a:cs typeface="Times New Roman"/>
                        </a:rPr>
                        <a:t>not specifically</a:t>
                      </a:r>
                      <a:r>
                        <a:rPr lang="en-GB" sz="1200">
                          <a:latin typeface="Arial"/>
                          <a:ea typeface="Calibri"/>
                          <a:cs typeface="Times New Roman"/>
                        </a:rPr>
                        <a:t> penalize IKB-related offences unless these are coupled with breaches of other legislation such as arms control laws</a:t>
                      </a:r>
                      <a:endParaRPr lang="it-IT" sz="120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Provides  </a:t>
                      </a:r>
                      <a:r>
                        <a:rPr lang="en-GB" sz="1200" b="1">
                          <a:latin typeface="Arial"/>
                          <a:ea typeface="Calibri"/>
                          <a:cs typeface="Times New Roman"/>
                        </a:rPr>
                        <a:t>basic definition</a:t>
                      </a:r>
                      <a:r>
                        <a:rPr lang="en-GB" sz="1200">
                          <a:latin typeface="Arial"/>
                          <a:ea typeface="Calibri"/>
                          <a:cs typeface="Times New Roman"/>
                        </a:rPr>
                        <a:t> of IKB-related offences that encompasses illegal killing, trapping and trade of wild birds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Stipulates </a:t>
                      </a:r>
                      <a:r>
                        <a:rPr lang="en-GB" sz="1200" b="1">
                          <a:latin typeface="Arial"/>
                          <a:ea typeface="Calibri"/>
                          <a:cs typeface="Times New Roman"/>
                        </a:rPr>
                        <a:t>maximum</a:t>
                      </a:r>
                      <a:r>
                        <a:rPr lang="en-GB" sz="1200">
                          <a:latin typeface="Arial"/>
                          <a:ea typeface="Calibri"/>
                          <a:cs typeface="Times New Roman"/>
                        </a:rPr>
                        <a:t> penalties for most IKB-related offences </a:t>
                      </a:r>
                      <a:r>
                        <a:rPr lang="en-GB" sz="1200" b="1">
                          <a:latin typeface="Arial"/>
                          <a:ea typeface="Calibri"/>
                          <a:cs typeface="Times New Roman"/>
                        </a:rPr>
                        <a:t>but does not stipulate a minimum penalty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Provides for a </a:t>
                      </a:r>
                      <a:r>
                        <a:rPr lang="en-GB" sz="1200" b="1">
                          <a:latin typeface="Arial"/>
                          <a:ea typeface="Calibri"/>
                          <a:cs typeface="Times New Roman"/>
                        </a:rPr>
                        <a:t>limited spectrum</a:t>
                      </a:r>
                      <a:r>
                        <a:rPr lang="en-GB" sz="1200">
                          <a:latin typeface="Arial"/>
                          <a:ea typeface="Calibri"/>
                          <a:cs typeface="Times New Roman"/>
                        </a:rPr>
                        <a:t> of criminal and administrative sanctions including:</a:t>
                      </a:r>
                      <a:endParaRPr lang="it-IT" sz="1200">
                        <a:latin typeface="Calibri"/>
                        <a:ea typeface="Calibri"/>
                        <a:cs typeface="Times New Roman"/>
                      </a:endParaRPr>
                    </a:p>
                    <a:p>
                      <a:pPr marL="158750">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Fines</a:t>
                      </a:r>
                      <a:endParaRPr lang="it-IT" sz="1200">
                        <a:latin typeface="Calibri"/>
                        <a:ea typeface="Calibri"/>
                        <a:cs typeface="Times New Roman"/>
                      </a:endParaRPr>
                    </a:p>
                    <a:p>
                      <a:pPr marL="158750">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Imprisonment (usually suspended jail terms in the most severe cases IKB)</a:t>
                      </a:r>
                      <a:endParaRPr lang="it-IT" sz="1200">
                        <a:latin typeface="Calibri"/>
                        <a:ea typeface="Calibri"/>
                        <a:cs typeface="Times New Roman"/>
                      </a:endParaRPr>
                    </a:p>
                    <a:p>
                      <a:pPr marL="158750">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Suspension of license.</a:t>
                      </a:r>
                      <a:endParaRPr lang="it-IT" sz="1200">
                        <a:latin typeface="Calibri"/>
                        <a:ea typeface="Calibri"/>
                        <a:cs typeface="Times New Roman"/>
                      </a:endParaRPr>
                    </a:p>
                    <a:p>
                      <a:pPr marL="158750">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Confiscation of </a:t>
                      </a:r>
                      <a:r>
                        <a:rPr lang="en-GB" sz="1200" i="1">
                          <a:latin typeface="Arial"/>
                          <a:ea typeface="Calibri"/>
                          <a:cs typeface="Times New Roman"/>
                        </a:rPr>
                        <a:t>corpus delicti</a:t>
                      </a:r>
                      <a:endParaRPr lang="it-IT" sz="120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National legislation: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Provides a </a:t>
                      </a:r>
                      <a:r>
                        <a:rPr lang="en-GB" sz="1200" b="1" dirty="0">
                          <a:latin typeface="Arial"/>
                          <a:ea typeface="Calibri"/>
                          <a:cs typeface="Times New Roman"/>
                        </a:rPr>
                        <a:t>comprehensive definition</a:t>
                      </a:r>
                      <a:r>
                        <a:rPr lang="en-GB" sz="1200" dirty="0">
                          <a:latin typeface="Arial"/>
                          <a:ea typeface="Calibri"/>
                          <a:cs typeface="Times New Roman"/>
                        </a:rPr>
                        <a:t> of specific IKB-related offences that encompasses illegal killing, trapping, trade, possession, transport, importation and taxidermy of wild birds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 </a:t>
                      </a:r>
                      <a:r>
                        <a:rPr lang="en-GB" sz="1200" dirty="0">
                          <a:latin typeface="Arial"/>
                          <a:ea typeface="Calibri"/>
                          <a:cs typeface="Times New Roman"/>
                        </a:rPr>
                        <a:t>Stipulates </a:t>
                      </a:r>
                      <a:r>
                        <a:rPr lang="en-GB" sz="1200" b="1" dirty="0">
                          <a:latin typeface="Arial"/>
                          <a:ea typeface="Calibri"/>
                          <a:cs typeface="Times New Roman"/>
                        </a:rPr>
                        <a:t>both the minimum and a maximum penalty</a:t>
                      </a:r>
                      <a:r>
                        <a:rPr lang="en-GB" sz="1200" dirty="0">
                          <a:latin typeface="Arial"/>
                          <a:ea typeface="Calibri"/>
                          <a:cs typeface="Times New Roman"/>
                        </a:rPr>
                        <a:t> for some categories of offences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 </a:t>
                      </a:r>
                      <a:r>
                        <a:rPr lang="en-GB" sz="1200" dirty="0">
                          <a:latin typeface="Arial"/>
                          <a:ea typeface="Calibri"/>
                          <a:cs typeface="Times New Roman"/>
                        </a:rPr>
                        <a:t>Provides for a </a:t>
                      </a:r>
                      <a:r>
                        <a:rPr lang="en-GB" sz="1200" b="1" dirty="0">
                          <a:latin typeface="Arial"/>
                          <a:ea typeface="Calibri"/>
                          <a:cs typeface="Times New Roman"/>
                        </a:rPr>
                        <a:t>wide spectrum</a:t>
                      </a:r>
                      <a:r>
                        <a:rPr lang="en-GB" sz="1200" dirty="0">
                          <a:latin typeface="Arial"/>
                          <a:ea typeface="Calibri"/>
                          <a:cs typeface="Times New Roman"/>
                        </a:rPr>
                        <a:t> of criminal and administrative sanctions including:</a:t>
                      </a:r>
                      <a:endParaRPr lang="it-IT" sz="1200" dirty="0">
                        <a:latin typeface="Calibri"/>
                        <a:ea typeface="Calibri"/>
                        <a:cs typeface="Times New Roman"/>
                      </a:endParaRPr>
                    </a:p>
                    <a:p>
                      <a:pPr marL="226060">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Fines</a:t>
                      </a:r>
                      <a:endParaRPr lang="it-IT" sz="1200" dirty="0">
                        <a:latin typeface="Calibri"/>
                        <a:ea typeface="Calibri"/>
                        <a:cs typeface="Times New Roman"/>
                      </a:endParaRPr>
                    </a:p>
                    <a:p>
                      <a:pPr marL="226060">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Imprisonment (usually suspended jail terms in the most severe cases IKB)</a:t>
                      </a:r>
                      <a:endParaRPr lang="it-IT" sz="1200" dirty="0">
                        <a:latin typeface="Calibri"/>
                        <a:ea typeface="Calibri"/>
                        <a:cs typeface="Times New Roman"/>
                      </a:endParaRPr>
                    </a:p>
                    <a:p>
                      <a:pPr marL="226060">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Suspension of license.</a:t>
                      </a:r>
                      <a:endParaRPr lang="it-IT" sz="1200" dirty="0">
                        <a:latin typeface="Calibri"/>
                        <a:ea typeface="Calibri"/>
                        <a:cs typeface="Times New Roman"/>
                      </a:endParaRPr>
                    </a:p>
                    <a:p>
                      <a:pPr marL="226060">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Confiscation of </a:t>
                      </a:r>
                      <a:r>
                        <a:rPr lang="en-GB" sz="1200" i="1" dirty="0">
                          <a:latin typeface="Arial"/>
                          <a:ea typeface="Calibri"/>
                          <a:cs typeface="Times New Roman"/>
                        </a:rPr>
                        <a:t>corpus </a:t>
                      </a:r>
                      <a:r>
                        <a:rPr lang="en-GB" sz="1200" i="1" dirty="0" err="1">
                          <a:latin typeface="Arial"/>
                          <a:ea typeface="Calibri"/>
                          <a:cs typeface="Times New Roman"/>
                        </a:rPr>
                        <a:t>delicti</a:t>
                      </a:r>
                      <a:endParaRPr lang="it-IT" sz="1200" dirty="0">
                        <a:latin typeface="Calibri"/>
                        <a:ea typeface="Calibri"/>
                        <a:cs typeface="Times New Roman"/>
                      </a:endParaRPr>
                    </a:p>
                    <a:p>
                      <a:pPr marL="226060">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Permanent revocation of licence</a:t>
                      </a:r>
                      <a:endParaRPr lang="it-IT" sz="1200" dirty="0">
                        <a:latin typeface="Calibri"/>
                        <a:ea typeface="Calibri"/>
                        <a:cs typeface="Times New Roman"/>
                      </a:endParaRPr>
                    </a:p>
                    <a:p>
                      <a:pPr marL="226060">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Community service</a:t>
                      </a:r>
                      <a:endParaRPr lang="it-IT" sz="1200" dirty="0">
                        <a:latin typeface="Calibri"/>
                        <a:ea typeface="Calibri"/>
                        <a:cs typeface="Times New Roman"/>
                      </a:endParaRPr>
                    </a:p>
                    <a:p>
                      <a:pPr marL="226060">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Other sanctions</a:t>
                      </a:r>
                      <a:endParaRPr lang="it-IT" sz="1200" dirty="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National legislation: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Provides a </a:t>
                      </a:r>
                      <a:r>
                        <a:rPr lang="en-GB" sz="1200" b="1" dirty="0">
                          <a:latin typeface="Arial"/>
                          <a:ea typeface="Calibri"/>
                          <a:cs typeface="Times New Roman"/>
                        </a:rPr>
                        <a:t>comprehensive definition</a:t>
                      </a:r>
                      <a:r>
                        <a:rPr lang="en-GB" sz="1200" dirty="0">
                          <a:latin typeface="Arial"/>
                          <a:ea typeface="Calibri"/>
                          <a:cs typeface="Times New Roman"/>
                        </a:rPr>
                        <a:t> of specific IKB-related offences that encompasses illegal killing, trapping, trade, possession, transport, importation and taxidermy of wild birds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Stipulates </a:t>
                      </a:r>
                      <a:r>
                        <a:rPr lang="en-GB" sz="1200" b="1" dirty="0">
                          <a:latin typeface="Arial"/>
                          <a:ea typeface="Calibri"/>
                          <a:cs typeface="Times New Roman"/>
                        </a:rPr>
                        <a:t>both the minimum and a maximum penalty</a:t>
                      </a:r>
                      <a:r>
                        <a:rPr lang="en-GB" sz="1200" dirty="0">
                          <a:latin typeface="Arial"/>
                          <a:ea typeface="Calibri"/>
                          <a:cs typeface="Times New Roman"/>
                        </a:rPr>
                        <a:t> </a:t>
                      </a:r>
                      <a:r>
                        <a:rPr lang="en-GB" sz="1200" b="1" dirty="0">
                          <a:latin typeface="Arial"/>
                          <a:ea typeface="Calibri"/>
                          <a:cs typeface="Times New Roman"/>
                        </a:rPr>
                        <a:t>for all offence</a:t>
                      </a:r>
                      <a:r>
                        <a:rPr lang="en-GB" sz="1200" dirty="0">
                          <a:latin typeface="Arial"/>
                          <a:ea typeface="Calibri"/>
                          <a:cs typeface="Times New Roman"/>
                        </a:rPr>
                        <a:t> </a:t>
                      </a:r>
                      <a:r>
                        <a:rPr lang="en-GB" sz="1200" b="1" dirty="0">
                          <a:latin typeface="Arial"/>
                          <a:ea typeface="Calibri"/>
                          <a:cs typeface="Times New Roman"/>
                        </a:rPr>
                        <a:t>categories</a:t>
                      </a:r>
                      <a:r>
                        <a:rPr lang="en-GB" sz="1200" dirty="0">
                          <a:latin typeface="Arial"/>
                          <a:ea typeface="Calibri"/>
                          <a:cs typeface="Times New Roman"/>
                        </a:rPr>
                        <a:t> except those where a level of penalty is fixed permanently in the law</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Provides for a </a:t>
                      </a:r>
                      <a:r>
                        <a:rPr lang="en-GB" sz="1200" b="1" dirty="0">
                          <a:latin typeface="Arial"/>
                          <a:ea typeface="Calibri"/>
                          <a:cs typeface="Times New Roman"/>
                        </a:rPr>
                        <a:t>full spectrum</a:t>
                      </a:r>
                      <a:r>
                        <a:rPr lang="en-GB" sz="1200" dirty="0">
                          <a:latin typeface="Arial"/>
                          <a:ea typeface="Calibri"/>
                          <a:cs typeface="Times New Roman"/>
                        </a:rPr>
                        <a:t> of criminal and administrative sanctions including:</a:t>
                      </a:r>
                      <a:endParaRPr lang="it-IT" sz="1200" dirty="0">
                        <a:latin typeface="Calibri"/>
                        <a:ea typeface="Calibri"/>
                        <a:cs typeface="Times New Roman"/>
                      </a:endParaRPr>
                    </a:p>
                    <a:p>
                      <a:pPr marL="205105">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Fines</a:t>
                      </a:r>
                      <a:endParaRPr lang="it-IT" sz="1200" dirty="0">
                        <a:latin typeface="Calibri"/>
                        <a:ea typeface="Calibri"/>
                        <a:cs typeface="Times New Roman"/>
                      </a:endParaRPr>
                    </a:p>
                    <a:p>
                      <a:pPr marL="205105">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Imprisonment (both effective and suspended jail terms are usually automatic for the most severe cases of IKB)</a:t>
                      </a:r>
                      <a:endParaRPr lang="it-IT" sz="1200" dirty="0">
                        <a:latin typeface="Calibri"/>
                        <a:ea typeface="Calibri"/>
                        <a:cs typeface="Times New Roman"/>
                      </a:endParaRPr>
                    </a:p>
                    <a:p>
                      <a:pPr marL="205105">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Suspension of license</a:t>
                      </a:r>
                      <a:endParaRPr lang="it-IT" sz="1200" dirty="0">
                        <a:latin typeface="Calibri"/>
                        <a:ea typeface="Calibri"/>
                        <a:cs typeface="Times New Roman"/>
                      </a:endParaRPr>
                    </a:p>
                    <a:p>
                      <a:pPr marL="205105">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Permanent revocation of license in the case of IKB involving highly protected birds</a:t>
                      </a:r>
                      <a:endParaRPr lang="it-IT" sz="1200" dirty="0">
                        <a:latin typeface="Calibri"/>
                        <a:ea typeface="Calibri"/>
                        <a:cs typeface="Times New Roman"/>
                      </a:endParaRPr>
                    </a:p>
                    <a:p>
                      <a:pPr marL="205105">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Confiscation of </a:t>
                      </a:r>
                      <a:r>
                        <a:rPr lang="en-GB" sz="1200" i="1" dirty="0">
                          <a:latin typeface="Arial"/>
                          <a:ea typeface="Calibri"/>
                          <a:cs typeface="Times New Roman"/>
                        </a:rPr>
                        <a:t>corpus </a:t>
                      </a:r>
                      <a:r>
                        <a:rPr lang="en-GB" sz="1200" i="1" dirty="0" err="1">
                          <a:latin typeface="Arial"/>
                          <a:ea typeface="Calibri"/>
                          <a:cs typeface="Times New Roman"/>
                        </a:rPr>
                        <a:t>delicti</a:t>
                      </a:r>
                      <a:endParaRPr lang="it-IT" sz="1200" dirty="0">
                        <a:latin typeface="Calibri"/>
                        <a:ea typeface="Calibri"/>
                        <a:cs typeface="Times New Roman"/>
                      </a:endParaRPr>
                    </a:p>
                    <a:p>
                      <a:pPr marL="205105">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Community service</a:t>
                      </a:r>
                      <a:endParaRPr lang="it-IT" sz="1200" dirty="0">
                        <a:latin typeface="Calibri"/>
                        <a:ea typeface="Calibri"/>
                        <a:cs typeface="Times New Roman"/>
                      </a:endParaRPr>
                    </a:p>
                    <a:p>
                      <a:pPr marL="205105">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Other sanctions</a:t>
                      </a:r>
                      <a:endParaRPr lang="it-IT" sz="1200" dirty="0">
                        <a:latin typeface="Calibri"/>
                        <a:ea typeface="Calibri"/>
                        <a:cs typeface="Times New Roman"/>
                      </a:endParaRPr>
                    </a:p>
                  </a:txBody>
                  <a:tcPr marL="43102" marR="43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b="1" dirty="0" smtClean="0"/>
              <a:t>10. Proportionality of penalties</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065617"/>
            <a:ext cx="8229600" cy="2291376"/>
          </a:xfrm>
        </p:spPr>
        <p:txBody>
          <a:bodyPr>
            <a:normAutofit/>
          </a:bodyPr>
          <a:lstStyle/>
          <a:p>
            <a:pPr>
              <a:buNone/>
            </a:pPr>
            <a:r>
              <a:rPr lang="en-GB" sz="2800" dirty="0" smtClean="0"/>
              <a:t>The extent to which severity of IKB cases is reflected in the relevant national legislation </a:t>
            </a:r>
          </a:p>
          <a:p>
            <a:r>
              <a:rPr lang="en-GB" sz="2800" b="1" i="1" dirty="0" smtClean="0"/>
              <a:t>Does national legislation adequately penalize IKB offences?</a:t>
            </a:r>
            <a:endParaRPr lang="en-GB" sz="2800" dirty="0"/>
          </a:p>
        </p:txBody>
      </p:sp>
      <p:graphicFrame>
        <p:nvGraphicFramePr>
          <p:cNvPr id="4" name="Tabella 3"/>
          <p:cNvGraphicFramePr>
            <a:graphicFrameLocks noGrp="1"/>
          </p:cNvGraphicFramePr>
          <p:nvPr/>
        </p:nvGraphicFramePr>
        <p:xfrm>
          <a:off x="215516" y="3573016"/>
          <a:ext cx="8712968" cy="5727192"/>
        </p:xfrm>
        <a:graphic>
          <a:graphicData uri="http://schemas.openxmlformats.org/drawingml/2006/table">
            <a:tbl>
              <a:tblPr/>
              <a:tblGrid>
                <a:gridCol w="2177796"/>
                <a:gridCol w="2178688"/>
                <a:gridCol w="2177796"/>
                <a:gridCol w="2178688"/>
              </a:tblGrid>
              <a:tr h="172070">
                <a:tc>
                  <a:txBody>
                    <a:bodyPr/>
                    <a:lstStyle/>
                    <a:p>
                      <a:pPr algn="ctr">
                        <a:lnSpc>
                          <a:spcPct val="115000"/>
                        </a:lnSpc>
                        <a:spcAft>
                          <a:spcPts val="600"/>
                        </a:spcAft>
                      </a:pPr>
                      <a:r>
                        <a:rPr lang="en-GB" sz="1600" b="1" dirty="0">
                          <a:latin typeface="Arial"/>
                          <a:ea typeface="Calibri"/>
                          <a:cs typeface="Times New Roman"/>
                        </a:rPr>
                        <a:t>0 </a:t>
                      </a:r>
                      <a:r>
                        <a:rPr lang="en-GB" sz="1600" b="1" dirty="0">
                          <a:latin typeface="MS Mincho"/>
                          <a:ea typeface="Calibri"/>
                          <a:cs typeface="MS Mincho"/>
                        </a:rPr>
                        <a:t>􀜆</a:t>
                      </a:r>
                      <a:endParaRPr lang="it-IT" sz="1600" b="1"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dirty="0">
                          <a:latin typeface="Arial"/>
                          <a:ea typeface="Calibri"/>
                          <a:cs typeface="Times New Roman"/>
                        </a:rPr>
                        <a:t>1 </a:t>
                      </a:r>
                      <a:r>
                        <a:rPr lang="en-GB" sz="1600" b="1" dirty="0">
                          <a:latin typeface="MS Mincho"/>
                          <a:ea typeface="Calibri"/>
                          <a:cs typeface="MS Mincho"/>
                        </a:rPr>
                        <a:t>􀜆</a:t>
                      </a:r>
                      <a:endParaRPr lang="it-IT" sz="1600" b="1"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b="1">
                          <a:latin typeface="MS Mincho"/>
                          <a:ea typeface="Calibri"/>
                          <a:cs typeface="MS Mincho"/>
                        </a:rPr>
                        <a:t>􀜆</a:t>
                      </a:r>
                      <a:endParaRPr lang="it-IT" sz="1600" b="1">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b="1" dirty="0">
                          <a:latin typeface="MS Mincho"/>
                          <a:ea typeface="Calibri"/>
                          <a:cs typeface="MS Mincho"/>
                        </a:rPr>
                        <a:t>􀜆</a:t>
                      </a:r>
                      <a:endParaRPr lang="it-IT" sz="1600" b="1"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626927">
                <a:tc>
                  <a:txBody>
                    <a:bodyPr/>
                    <a:lstStyle/>
                    <a:p>
                      <a:pPr>
                        <a:lnSpc>
                          <a:spcPct val="115000"/>
                        </a:lnSpc>
                        <a:spcBef>
                          <a:spcPts val="600"/>
                        </a:spcBef>
                        <a:spcAft>
                          <a:spcPts val="600"/>
                        </a:spcAft>
                      </a:pPr>
                      <a:r>
                        <a:rPr lang="en-GB" sz="1200">
                          <a:latin typeface="Arial"/>
                          <a:ea typeface="Calibri"/>
                          <a:cs typeface="Times New Roman"/>
                        </a:rPr>
                        <a:t>Penalties for IKB:</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Only make provision for </a:t>
                      </a:r>
                      <a:r>
                        <a:rPr lang="en-GB" sz="1200" b="1">
                          <a:latin typeface="Arial"/>
                          <a:ea typeface="Calibri"/>
                          <a:cs typeface="Times New Roman"/>
                        </a:rPr>
                        <a:t>administrative</a:t>
                      </a:r>
                      <a:r>
                        <a:rPr lang="en-GB" sz="1200">
                          <a:latin typeface="Arial"/>
                          <a:ea typeface="Calibri"/>
                          <a:cs typeface="Times New Roman"/>
                        </a:rPr>
                        <a:t> penalties (e.g. fines, bans, suspensions)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Are </a:t>
                      </a:r>
                      <a:r>
                        <a:rPr lang="en-GB" sz="1200" b="1">
                          <a:latin typeface="Arial"/>
                          <a:ea typeface="Calibri"/>
                          <a:cs typeface="Times New Roman"/>
                        </a:rPr>
                        <a:t>not proportional</a:t>
                      </a:r>
                      <a:r>
                        <a:rPr lang="en-GB" sz="1200">
                          <a:latin typeface="Arial"/>
                          <a:ea typeface="Calibri"/>
                          <a:cs typeface="Times New Roman"/>
                        </a:rPr>
                        <a:t> to the nature and severity of IKB</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Are </a:t>
                      </a:r>
                      <a:r>
                        <a:rPr lang="en-GB" sz="1200" b="1">
                          <a:latin typeface="Arial"/>
                          <a:ea typeface="Calibri"/>
                          <a:cs typeface="Times New Roman"/>
                        </a:rPr>
                        <a:t>inadequate</a:t>
                      </a:r>
                      <a:r>
                        <a:rPr lang="en-GB" sz="1200">
                          <a:latin typeface="Arial"/>
                          <a:ea typeface="Calibri"/>
                          <a:cs typeface="Times New Roman"/>
                        </a:rPr>
                        <a:t> as they do not provide an effective deterrent</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Penalties for wildlife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prescribed in legislation and provide for criminal prosecution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Do not differentiate</a:t>
                      </a:r>
                      <a:r>
                        <a:rPr lang="en-GB" sz="1200">
                          <a:latin typeface="Arial"/>
                          <a:ea typeface="Calibri"/>
                          <a:cs typeface="Times New Roman"/>
                        </a:rPr>
                        <a:t> offences on the basis of gravity factors, leaving a wide margin of judiciary discretion in the determination of the magnitude of penalties meted out</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inadequate</a:t>
                      </a:r>
                      <a:r>
                        <a:rPr lang="en-GB" sz="1200">
                          <a:latin typeface="Arial"/>
                          <a:ea typeface="Calibri"/>
                          <a:cs typeface="Times New Roman"/>
                        </a:rPr>
                        <a:t> as they do not provide an effective deterrent</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Penalties for wildlife crime:</a:t>
                      </a:r>
                      <a:r>
                        <a:rPr lang="en-GB" sz="1200" dirty="0">
                          <a:latin typeface="MS Mincho"/>
                          <a:ea typeface="Calibri"/>
                          <a:cs typeface="MS Mincho"/>
                        </a:rPr>
                        <a:t>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Are prescribed in legislation and provide for criminal prosecution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Provide a penalty structure that </a:t>
                      </a:r>
                      <a:r>
                        <a:rPr lang="en-GB" sz="1200" b="1" dirty="0">
                          <a:latin typeface="Arial"/>
                          <a:ea typeface="Calibri"/>
                          <a:cs typeface="Times New Roman"/>
                        </a:rPr>
                        <a:t>somewhat</a:t>
                      </a:r>
                      <a:r>
                        <a:rPr lang="en-GB" sz="1200" dirty="0">
                          <a:latin typeface="Arial"/>
                          <a:ea typeface="Calibri"/>
                          <a:cs typeface="Times New Roman"/>
                        </a:rPr>
                        <a:t> reflects severity of offences on the basis of basic gravity factors; however leaving a wide margin for judiciary discretion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Are generally seen as providing an </a:t>
                      </a:r>
                      <a:r>
                        <a:rPr lang="en-GB" sz="1200" b="1" dirty="0">
                          <a:latin typeface="Arial"/>
                          <a:ea typeface="Calibri"/>
                          <a:cs typeface="Times New Roman"/>
                        </a:rPr>
                        <a:t>adequate</a:t>
                      </a:r>
                      <a:r>
                        <a:rPr lang="en-GB" sz="1200" dirty="0">
                          <a:latin typeface="Arial"/>
                          <a:ea typeface="Calibri"/>
                          <a:cs typeface="Times New Roman"/>
                        </a:rPr>
                        <a:t> and proportionate deterrent for most cases of IKB</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Penalties for wildlife crime: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Are prescribed in legislation and provide for criminal prosecution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t>
                      </a:r>
                      <a:r>
                        <a:rPr lang="en-GB" sz="1200" b="1" dirty="0">
                          <a:latin typeface="Arial"/>
                          <a:ea typeface="Calibri"/>
                          <a:cs typeface="Times New Roman"/>
                        </a:rPr>
                        <a:t>Fully</a:t>
                      </a:r>
                      <a:r>
                        <a:rPr lang="en-GB" sz="1200" dirty="0">
                          <a:latin typeface="Arial"/>
                          <a:ea typeface="Calibri"/>
                          <a:cs typeface="Times New Roman"/>
                        </a:rPr>
                        <a:t> reflect severity of offences on the basis of gravity factors recommended as part of Bern Convention Tunis Action Plan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Are generally seen as providing an </a:t>
                      </a:r>
                      <a:r>
                        <a:rPr lang="en-GB" sz="1200" b="1" dirty="0">
                          <a:latin typeface="Arial"/>
                          <a:ea typeface="Calibri"/>
                          <a:cs typeface="Times New Roman"/>
                        </a:rPr>
                        <a:t>adequate</a:t>
                      </a:r>
                      <a:r>
                        <a:rPr lang="en-GB" sz="1200" dirty="0">
                          <a:latin typeface="Arial"/>
                          <a:ea typeface="Calibri"/>
                          <a:cs typeface="Times New Roman"/>
                        </a:rPr>
                        <a:t> and </a:t>
                      </a:r>
                      <a:r>
                        <a:rPr lang="en-GB" sz="1200" b="1" dirty="0">
                          <a:latin typeface="Arial"/>
                          <a:ea typeface="Calibri"/>
                          <a:cs typeface="Times New Roman"/>
                        </a:rPr>
                        <a:t>proportionate</a:t>
                      </a:r>
                      <a:r>
                        <a:rPr lang="en-GB" sz="1200" dirty="0">
                          <a:latin typeface="Arial"/>
                          <a:ea typeface="Calibri"/>
                          <a:cs typeface="Times New Roman"/>
                        </a:rPr>
                        <a:t> deterrent for all IKB cases, as evidenced through sustained IKB crime decline (sustained decline in IKB cases observed over at least 3 years)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Treat wildlife crime offences involving organized criminal groups as serious crime carrying a minimum term of four years imprisonment</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graphicFrame>
        <p:nvGraphicFramePr>
          <p:cNvPr id="6" name="Segnaposto contenuto 5"/>
          <p:cNvGraphicFramePr>
            <a:graphicFrameLocks noGrp="1"/>
          </p:cNvGraphicFramePr>
          <p:nvPr>
            <p:ph idx="1"/>
          </p:nvPr>
        </p:nvGraphicFramePr>
        <p:xfrm>
          <a:off x="-1188640" y="0"/>
          <a:ext cx="12169352"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5" descr="uccello-assassinato-bracconaggio2.jpg"/>
          <p:cNvPicPr>
            <a:picLocks noChangeAspect="1"/>
          </p:cNvPicPr>
          <p:nvPr/>
        </p:nvPicPr>
        <p:blipFill>
          <a:blip r:embed="rId8" cstate="print"/>
          <a:srcRect/>
          <a:stretch>
            <a:fillRect/>
          </a:stretch>
        </p:blipFill>
        <p:spPr bwMode="auto">
          <a:xfrm>
            <a:off x="3370037" y="2044648"/>
            <a:ext cx="3108613" cy="2304256"/>
          </a:xfrm>
          <a:prstGeom prst="rect">
            <a:avLst/>
          </a:prstGeom>
          <a:noFill/>
          <a:ln w="9525" cmpd="sng">
            <a:solidFill>
              <a:schemeClr val="bg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11. Use of criminal law </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81017"/>
            <a:ext cx="8229600" cy="3472120"/>
          </a:xfrm>
        </p:spPr>
        <p:txBody>
          <a:bodyPr>
            <a:normAutofit/>
          </a:bodyPr>
          <a:lstStyle/>
          <a:p>
            <a:pPr>
              <a:buNone/>
            </a:pPr>
            <a:r>
              <a:rPr lang="en-GB" sz="2400" dirty="0" smtClean="0"/>
              <a:t>The extent to which a combination of relevant national legislation and criminal law are used to prosecute IKB in support of legislation enacted to combat wildlife crime.</a:t>
            </a:r>
            <a:endParaRPr lang="it-IT" sz="2400" dirty="0" smtClean="0"/>
          </a:p>
          <a:p>
            <a:r>
              <a:rPr lang="en-GB" sz="2400" dirty="0" smtClean="0"/>
              <a:t> </a:t>
            </a:r>
            <a:r>
              <a:rPr lang="en-GB" sz="2400" b="1" i="1" dirty="0" smtClean="0"/>
              <a:t>Are IKB cases prosecuted under a combination of relevant national legislation and criminal law in support of legislation enacted to combat wildlife crime, to ensure that wherever possible and appropriate offenders are charged and tried under relevant laws that carry the highest penalties?</a:t>
            </a:r>
            <a:r>
              <a:rPr lang="en-GB" sz="2400" i="1" dirty="0" smtClean="0"/>
              <a:t> </a:t>
            </a:r>
            <a:endParaRPr lang="it-IT" sz="2400" dirty="0" smtClean="0"/>
          </a:p>
          <a:p>
            <a:endParaRPr lang="en-GB" sz="2400" dirty="0"/>
          </a:p>
        </p:txBody>
      </p:sp>
      <p:graphicFrame>
        <p:nvGraphicFramePr>
          <p:cNvPr id="4" name="Tabella 3"/>
          <p:cNvGraphicFramePr>
            <a:graphicFrameLocks noGrp="1"/>
          </p:cNvGraphicFramePr>
          <p:nvPr/>
        </p:nvGraphicFramePr>
        <p:xfrm>
          <a:off x="187380" y="4767348"/>
          <a:ext cx="8712968" cy="3261360"/>
        </p:xfrm>
        <a:graphic>
          <a:graphicData uri="http://schemas.openxmlformats.org/drawingml/2006/table">
            <a:tbl>
              <a:tblPr/>
              <a:tblGrid>
                <a:gridCol w="2177796"/>
                <a:gridCol w="2178688"/>
                <a:gridCol w="2177796"/>
                <a:gridCol w="2178688"/>
              </a:tblGrid>
              <a:tr h="172070">
                <a:tc>
                  <a:txBody>
                    <a:bodyPr/>
                    <a:lstStyle/>
                    <a:p>
                      <a:pPr algn="ctr">
                        <a:lnSpc>
                          <a:spcPct val="115000"/>
                        </a:lnSpc>
                        <a:spcAft>
                          <a:spcPts val="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00745">
                <a:tc>
                  <a:txBody>
                    <a:bodyPr/>
                    <a:lstStyle/>
                    <a:p>
                      <a:pPr>
                        <a:lnSpc>
                          <a:spcPct val="115000"/>
                        </a:lnSpc>
                        <a:spcBef>
                          <a:spcPts val="600"/>
                        </a:spcBef>
                        <a:spcAft>
                          <a:spcPts val="600"/>
                        </a:spcAft>
                      </a:pPr>
                      <a:r>
                        <a:rPr lang="en-GB" sz="1200">
                          <a:latin typeface="Arial"/>
                          <a:ea typeface="Calibri"/>
                          <a:cs typeface="Times New Roman"/>
                        </a:rPr>
                        <a:t>Relevant criminal law:</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Cannot</a:t>
                      </a:r>
                      <a:r>
                        <a:rPr lang="en-GB" sz="1200">
                          <a:latin typeface="Arial"/>
                          <a:ea typeface="Calibri"/>
                          <a:cs typeface="Times New Roman"/>
                        </a:rPr>
                        <a:t> be applied to IKB offences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IKB cases are either </a:t>
                      </a:r>
                      <a:r>
                        <a:rPr lang="en-GB" sz="1200" b="1">
                          <a:latin typeface="Arial"/>
                          <a:ea typeface="Calibri"/>
                          <a:cs typeface="Times New Roman"/>
                        </a:rPr>
                        <a:t>not penalized</a:t>
                      </a:r>
                      <a:r>
                        <a:rPr lang="en-GB" sz="1200">
                          <a:latin typeface="Arial"/>
                          <a:ea typeface="Calibri"/>
                          <a:cs typeface="Times New Roman"/>
                        </a:rPr>
                        <a:t> at all or are penalized </a:t>
                      </a:r>
                      <a:r>
                        <a:rPr lang="en-GB" sz="1200" b="1">
                          <a:latin typeface="Arial"/>
                          <a:ea typeface="Calibri"/>
                          <a:cs typeface="Times New Roman"/>
                        </a:rPr>
                        <a:t>only administratively</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Relevant criminal law:</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rarely</a:t>
                      </a:r>
                      <a:r>
                        <a:rPr lang="en-GB" sz="1200">
                          <a:latin typeface="Arial"/>
                          <a:ea typeface="Calibri"/>
                          <a:cs typeface="Times New Roman"/>
                        </a:rPr>
                        <a:t> applied to IKB crime cases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Most IKB cases </a:t>
                      </a:r>
                      <a:r>
                        <a:rPr lang="en-GB" sz="1200" b="1">
                          <a:latin typeface="Arial"/>
                          <a:ea typeface="Calibri"/>
                          <a:cs typeface="Times New Roman"/>
                        </a:rPr>
                        <a:t>except the most severe</a:t>
                      </a:r>
                      <a:r>
                        <a:rPr lang="en-GB" sz="1200">
                          <a:latin typeface="Arial"/>
                          <a:ea typeface="Calibri"/>
                          <a:cs typeface="Times New Roman"/>
                        </a:rPr>
                        <a:t> are penalized administratively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Wherever criminal law is evoked in the </a:t>
                      </a:r>
                      <a:r>
                        <a:rPr lang="en-GB" sz="1200" b="1">
                          <a:latin typeface="Arial"/>
                          <a:ea typeface="Calibri"/>
                          <a:cs typeface="Times New Roman"/>
                        </a:rPr>
                        <a:t>most severe</a:t>
                      </a:r>
                      <a:r>
                        <a:rPr lang="en-GB" sz="1200">
                          <a:latin typeface="Arial"/>
                          <a:ea typeface="Calibri"/>
                          <a:cs typeface="Times New Roman"/>
                        </a:rPr>
                        <a:t> IKB cases, this usually stems from laws unrelated to wildlife conservation, such as arms control or public safety laws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Relevant criminal law:</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sometimes</a:t>
                      </a:r>
                      <a:r>
                        <a:rPr lang="en-GB" sz="1200">
                          <a:latin typeface="Arial"/>
                          <a:ea typeface="Calibri"/>
                          <a:cs typeface="Times New Roman"/>
                        </a:rPr>
                        <a:t> applied to IKB crime cases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t>
                      </a:r>
                      <a:r>
                        <a:rPr lang="en-GB" sz="1200" b="1">
                          <a:latin typeface="Arial"/>
                          <a:ea typeface="Calibri"/>
                          <a:cs typeface="Times New Roman"/>
                        </a:rPr>
                        <a:t>Generally</a:t>
                      </a:r>
                      <a:r>
                        <a:rPr lang="en-GB" sz="1200">
                          <a:latin typeface="Arial"/>
                          <a:ea typeface="Calibri"/>
                          <a:cs typeface="Times New Roman"/>
                        </a:rPr>
                        <a:t> describes which IKB-related offence categories are subject to criminal liability and which categories are subject to administrative sanctions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Relevant criminal law:</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a:t>
                      </a:r>
                      <a:r>
                        <a:rPr lang="en-GB" sz="1200" b="1" dirty="0">
                          <a:latin typeface="Arial"/>
                          <a:ea typeface="Calibri"/>
                          <a:cs typeface="Times New Roman"/>
                        </a:rPr>
                        <a:t>usually</a:t>
                      </a:r>
                      <a:r>
                        <a:rPr lang="en-GB" sz="1200" dirty="0">
                          <a:latin typeface="Arial"/>
                          <a:ea typeface="Calibri"/>
                          <a:cs typeface="Times New Roman"/>
                        </a:rPr>
                        <a:t> applied in most IKB crime cases, as required</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t>
                      </a:r>
                      <a:r>
                        <a:rPr lang="en-GB" sz="1200" b="1" dirty="0">
                          <a:latin typeface="Arial"/>
                          <a:ea typeface="Calibri"/>
                          <a:cs typeface="Times New Roman"/>
                        </a:rPr>
                        <a:t>Clearly</a:t>
                      </a:r>
                      <a:r>
                        <a:rPr lang="en-GB" sz="1200" dirty="0">
                          <a:latin typeface="Arial"/>
                          <a:ea typeface="Calibri"/>
                          <a:cs typeface="Times New Roman"/>
                        </a:rPr>
                        <a:t> describes offence categories that are subject to criminal as opposed to administrative liability</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supported by </a:t>
                      </a:r>
                      <a:r>
                        <a:rPr lang="en-GB" sz="1200" b="1" dirty="0">
                          <a:latin typeface="Arial"/>
                          <a:ea typeface="Calibri"/>
                          <a:cs typeface="Times New Roman"/>
                        </a:rPr>
                        <a:t>mechanisms that harmonize</a:t>
                      </a:r>
                      <a:r>
                        <a:rPr lang="en-GB" sz="1200" dirty="0">
                          <a:latin typeface="Arial"/>
                          <a:ea typeface="Calibri"/>
                          <a:cs typeface="Times New Roman"/>
                        </a:rPr>
                        <a:t> wildlife and other key domestic legislation such as criminal law</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12. Organized crime legislation</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079684"/>
            <a:ext cx="8229600" cy="4525963"/>
          </a:xfrm>
        </p:spPr>
        <p:txBody>
          <a:bodyPr>
            <a:normAutofit/>
          </a:bodyPr>
          <a:lstStyle/>
          <a:p>
            <a:pPr>
              <a:buNone/>
            </a:pPr>
            <a:r>
              <a:rPr lang="en-GB" sz="2800" dirty="0" smtClean="0"/>
              <a:t>The extent to which specific legislation to address organized crime is used to combat IKB</a:t>
            </a:r>
          </a:p>
          <a:p>
            <a:r>
              <a:rPr lang="en-GB" sz="2800" dirty="0" smtClean="0"/>
              <a:t> </a:t>
            </a:r>
            <a:r>
              <a:rPr lang="en-GB" sz="2800" b="1" i="1" dirty="0" smtClean="0"/>
              <a:t>How is national legislation to address organized crime being used in the investigation and prosecution of IKB? </a:t>
            </a:r>
            <a:endParaRPr lang="it-IT" sz="2800" dirty="0" smtClean="0"/>
          </a:p>
          <a:p>
            <a:endParaRPr lang="en-GB" sz="2800" dirty="0"/>
          </a:p>
        </p:txBody>
      </p:sp>
      <p:graphicFrame>
        <p:nvGraphicFramePr>
          <p:cNvPr id="4" name="Tabella 3"/>
          <p:cNvGraphicFramePr>
            <a:graphicFrameLocks noGrp="1"/>
          </p:cNvGraphicFramePr>
          <p:nvPr/>
        </p:nvGraphicFramePr>
        <p:xfrm>
          <a:off x="251520" y="4005064"/>
          <a:ext cx="8640960" cy="2478024"/>
        </p:xfrm>
        <a:graphic>
          <a:graphicData uri="http://schemas.openxmlformats.org/drawingml/2006/table">
            <a:tbl>
              <a:tblPr/>
              <a:tblGrid>
                <a:gridCol w="2159798"/>
                <a:gridCol w="2160682"/>
                <a:gridCol w="2159798"/>
                <a:gridCol w="2160682"/>
              </a:tblGrid>
              <a:tr h="172070">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00496">
                <a:tc>
                  <a:txBody>
                    <a:bodyPr/>
                    <a:lstStyle/>
                    <a:p>
                      <a:pPr>
                        <a:lnSpc>
                          <a:spcPct val="115000"/>
                        </a:lnSpc>
                        <a:spcBef>
                          <a:spcPts val="600"/>
                        </a:spcBef>
                        <a:spcAft>
                          <a:spcPts val="600"/>
                        </a:spcAft>
                      </a:pPr>
                      <a:r>
                        <a:rPr lang="en-GB" sz="1200">
                          <a:latin typeface="Arial"/>
                          <a:ea typeface="Calibri"/>
                          <a:cs typeface="Times New Roman"/>
                        </a:rPr>
                        <a:t>National legislation on organized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Has not been enacted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Cannot be used for prosecuting IKB</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 on organized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in place but is </a:t>
                      </a:r>
                      <a:r>
                        <a:rPr lang="en-GB" sz="1200" b="1">
                          <a:latin typeface="Arial"/>
                          <a:ea typeface="Calibri"/>
                          <a:cs typeface="Times New Roman"/>
                        </a:rPr>
                        <a:t>rarely</a:t>
                      </a:r>
                      <a:r>
                        <a:rPr lang="en-GB" sz="1200">
                          <a:latin typeface="Arial"/>
                          <a:ea typeface="Calibri"/>
                          <a:cs typeface="Times New Roman"/>
                        </a:rPr>
                        <a:t> used in IKB cases prosecution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Does </a:t>
                      </a:r>
                      <a:r>
                        <a:rPr lang="en-GB" sz="1200" b="1">
                          <a:latin typeface="Arial"/>
                          <a:ea typeface="Calibri"/>
                          <a:cs typeface="Times New Roman"/>
                        </a:rPr>
                        <a:t>not </a:t>
                      </a:r>
                      <a:r>
                        <a:rPr lang="en-GB" sz="1200">
                          <a:latin typeface="Arial"/>
                          <a:ea typeface="Calibri"/>
                          <a:cs typeface="Times New Roman"/>
                        </a:rPr>
                        <a:t>have provision for special investigation methods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 on organized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in place and is </a:t>
                      </a:r>
                      <a:r>
                        <a:rPr lang="en-GB" sz="1200" b="1">
                          <a:latin typeface="Arial"/>
                          <a:ea typeface="Calibri"/>
                          <a:cs typeface="Times New Roman"/>
                        </a:rPr>
                        <a:t>sometimes</a:t>
                      </a:r>
                      <a:r>
                        <a:rPr lang="en-GB" sz="1200">
                          <a:latin typeface="Arial"/>
                          <a:ea typeface="Calibri"/>
                          <a:cs typeface="Times New Roman"/>
                        </a:rPr>
                        <a:t> used in IKB cases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Special investigation methods used for organized crime are </a:t>
                      </a:r>
                      <a:r>
                        <a:rPr lang="en-GB" sz="1200" b="1">
                          <a:latin typeface="Arial"/>
                          <a:ea typeface="Calibri"/>
                          <a:cs typeface="Times New Roman"/>
                        </a:rPr>
                        <a:t>not available</a:t>
                      </a:r>
                      <a:r>
                        <a:rPr lang="en-GB" sz="1200">
                          <a:latin typeface="Arial"/>
                          <a:ea typeface="Calibri"/>
                          <a:cs typeface="Times New Roman"/>
                        </a:rPr>
                        <a:t> for IKB cases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National legislation on organized crime</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in place  and </a:t>
                      </a:r>
                      <a:r>
                        <a:rPr lang="en-GB" sz="1200" b="1" dirty="0">
                          <a:latin typeface="Arial"/>
                          <a:ea typeface="Calibri"/>
                          <a:cs typeface="Times New Roman"/>
                        </a:rPr>
                        <a:t>used as appropriate</a:t>
                      </a:r>
                      <a:r>
                        <a:rPr lang="en-GB" sz="1200" dirty="0">
                          <a:latin typeface="Arial"/>
                          <a:ea typeface="Calibri"/>
                          <a:cs typeface="Times New Roman"/>
                        </a:rPr>
                        <a:t> in IKB cases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Special investigation methods used for organized crime are </a:t>
                      </a:r>
                      <a:r>
                        <a:rPr lang="en-GB" sz="1200" b="1" dirty="0">
                          <a:latin typeface="Arial"/>
                          <a:ea typeface="Calibri"/>
                          <a:cs typeface="Times New Roman"/>
                        </a:rPr>
                        <a:t>applied also</a:t>
                      </a:r>
                      <a:r>
                        <a:rPr lang="en-GB" sz="1200" dirty="0">
                          <a:latin typeface="Arial"/>
                          <a:ea typeface="Calibri"/>
                          <a:cs typeface="Times New Roman"/>
                        </a:rPr>
                        <a:t> to IKB cases</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13. Transposition of international law and commitments into national legislation </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417317"/>
            <a:ext cx="8435280" cy="3019795"/>
          </a:xfrm>
        </p:spPr>
        <p:txBody>
          <a:bodyPr>
            <a:normAutofit lnSpcReduction="10000"/>
          </a:bodyPr>
          <a:lstStyle/>
          <a:p>
            <a:pPr>
              <a:buNone/>
            </a:pPr>
            <a:r>
              <a:rPr lang="en-GB" sz="2800" dirty="0" smtClean="0"/>
              <a:t>The comprehensiveness of national legislative provision to transpose international commitments related to IKB to which the State is party.</a:t>
            </a:r>
            <a:endParaRPr lang="it-IT" sz="2800" dirty="0" smtClean="0"/>
          </a:p>
          <a:p>
            <a:r>
              <a:rPr lang="en-GB" sz="2800" b="1" i="1" dirty="0" smtClean="0"/>
              <a:t>To what extent the national legislation transposes the commitment regarding IKB made by joining the Convention of Migratory Species, the Bern Convention and the EU? </a:t>
            </a:r>
            <a:endParaRPr lang="it-IT" sz="2800" dirty="0" smtClean="0"/>
          </a:p>
          <a:p>
            <a:endParaRPr lang="en-GB" sz="2800" dirty="0"/>
          </a:p>
        </p:txBody>
      </p:sp>
      <p:graphicFrame>
        <p:nvGraphicFramePr>
          <p:cNvPr id="4" name="Tabella 3"/>
          <p:cNvGraphicFramePr>
            <a:graphicFrameLocks noGrp="1"/>
          </p:cNvGraphicFramePr>
          <p:nvPr/>
        </p:nvGraphicFramePr>
        <p:xfrm>
          <a:off x="251520" y="4581128"/>
          <a:ext cx="8562910" cy="6416040"/>
        </p:xfrm>
        <a:graphic>
          <a:graphicData uri="http://schemas.openxmlformats.org/drawingml/2006/table">
            <a:tbl>
              <a:tblPr/>
              <a:tblGrid>
                <a:gridCol w="2140290"/>
                <a:gridCol w="2141165"/>
                <a:gridCol w="2140290"/>
                <a:gridCol w="2141165"/>
              </a:tblGrid>
              <a:tr h="166498">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dirty="0">
                          <a:latin typeface="Arial"/>
                          <a:ea typeface="Calibri"/>
                          <a:cs typeface="Times New Roman"/>
                        </a:rPr>
                        <a:t>1 </a:t>
                      </a:r>
                      <a:r>
                        <a:rPr lang="en-GB" sz="1600" dirty="0">
                          <a:latin typeface="MS Mincho"/>
                          <a:ea typeface="Calibri"/>
                          <a:cs typeface="MS Mincho"/>
                        </a:rPr>
                        <a:t>􀜆</a:t>
                      </a:r>
                      <a:endParaRPr lang="it-IT" sz="1600" dirty="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97502">
                <a:tc>
                  <a:txBody>
                    <a:bodyPr/>
                    <a:lstStyle/>
                    <a:p>
                      <a:pPr>
                        <a:lnSpc>
                          <a:spcPct val="115000"/>
                        </a:lnSpc>
                        <a:spcBef>
                          <a:spcPts val="600"/>
                        </a:spcBef>
                        <a:spcAft>
                          <a:spcPts val="600"/>
                        </a:spcAft>
                      </a:pPr>
                      <a:r>
                        <a:rPr lang="en-GB" sz="1200">
                          <a:latin typeface="Arial"/>
                          <a:ea typeface="Calibri"/>
                          <a:cs typeface="Times New Roman"/>
                        </a:rPr>
                        <a:t>The country: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not a member</a:t>
                      </a:r>
                      <a:r>
                        <a:rPr lang="en-GB" sz="1200">
                          <a:latin typeface="Arial"/>
                          <a:ea typeface="Calibri"/>
                          <a:cs typeface="Times New Roman"/>
                        </a:rPr>
                        <a:t> of CMS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not a member</a:t>
                      </a:r>
                      <a:r>
                        <a:rPr lang="en-GB" sz="1200">
                          <a:latin typeface="Arial"/>
                          <a:ea typeface="Calibri"/>
                          <a:cs typeface="Times New Roman"/>
                        </a:rPr>
                        <a:t> of Bern</a:t>
                      </a:r>
                      <a:endParaRPr lang="it-IT" sz="120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legislation for CMS: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Has </a:t>
                      </a:r>
                      <a:r>
                        <a:rPr lang="en-GB" sz="1200" b="1">
                          <a:latin typeface="Arial"/>
                          <a:ea typeface="Calibri"/>
                          <a:cs typeface="Times New Roman"/>
                        </a:rPr>
                        <a:t>not</a:t>
                      </a:r>
                      <a:r>
                        <a:rPr lang="en-GB" sz="1200">
                          <a:latin typeface="Arial"/>
                          <a:ea typeface="Calibri"/>
                          <a:cs typeface="Times New Roman"/>
                        </a:rPr>
                        <a:t> been enacted.</a:t>
                      </a:r>
                      <a:endParaRPr lang="it-IT" sz="1200">
                        <a:latin typeface="Calibri"/>
                        <a:ea typeface="Calibri"/>
                        <a:cs typeface="Times New Roman"/>
                      </a:endParaRPr>
                    </a:p>
                    <a:p>
                      <a:pPr>
                        <a:lnSpc>
                          <a:spcPct val="115000"/>
                        </a:lnSpc>
                        <a:spcBef>
                          <a:spcPts val="600"/>
                        </a:spcBef>
                        <a:spcAft>
                          <a:spcPts val="600"/>
                        </a:spcAft>
                      </a:pPr>
                      <a:r>
                        <a:rPr lang="en-GB" sz="1200">
                          <a:latin typeface="Arial"/>
                          <a:ea typeface="Calibri"/>
                          <a:cs typeface="Times New Roman"/>
                        </a:rPr>
                        <a:t>National legislation for Bern Convention: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Has </a:t>
                      </a:r>
                      <a:r>
                        <a:rPr lang="en-GB" sz="1200" b="1">
                          <a:latin typeface="Arial"/>
                          <a:ea typeface="Calibri"/>
                          <a:cs typeface="Times New Roman"/>
                        </a:rPr>
                        <a:t>not</a:t>
                      </a:r>
                      <a:r>
                        <a:rPr lang="en-GB" sz="1200">
                          <a:latin typeface="Arial"/>
                          <a:ea typeface="Calibri"/>
                          <a:cs typeface="Times New Roman"/>
                        </a:rPr>
                        <a:t> been enacted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EC has </a:t>
                      </a:r>
                      <a:r>
                        <a:rPr lang="en-GB" sz="1200" b="1">
                          <a:latin typeface="Arial"/>
                          <a:ea typeface="Calibri"/>
                          <a:cs typeface="Times New Roman"/>
                        </a:rPr>
                        <a:t>open infringement</a:t>
                      </a:r>
                      <a:r>
                        <a:rPr lang="en-GB" sz="1200">
                          <a:latin typeface="Arial"/>
                          <a:ea typeface="Calibri"/>
                          <a:cs typeface="Times New Roman"/>
                        </a:rPr>
                        <a:t> procedures related to incorrect / incomplete transposition of the EU Birds Directive or any legal provisions stemming from EU’s ratification of Bern / CMS Conventions related to birds into national law</a:t>
                      </a:r>
                      <a:endParaRPr lang="it-IT" sz="120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CMS commitments regarding the fight against IKB have been </a:t>
                      </a:r>
                      <a:r>
                        <a:rPr lang="en-GB" sz="1200" b="1">
                          <a:latin typeface="Arial"/>
                          <a:ea typeface="Calibri"/>
                          <a:cs typeface="Times New Roman"/>
                        </a:rPr>
                        <a:t>partially</a:t>
                      </a:r>
                      <a:r>
                        <a:rPr lang="en-GB" sz="1200">
                          <a:latin typeface="Arial"/>
                          <a:ea typeface="Calibri"/>
                          <a:cs typeface="Times New Roman"/>
                        </a:rPr>
                        <a:t> transposed into the existing national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Bern Convention commitments regarding the fight against IKB have been </a:t>
                      </a:r>
                      <a:r>
                        <a:rPr lang="en-GB" sz="1200" b="1">
                          <a:latin typeface="Arial"/>
                          <a:ea typeface="Calibri"/>
                          <a:cs typeface="Times New Roman"/>
                        </a:rPr>
                        <a:t>partially</a:t>
                      </a:r>
                      <a:r>
                        <a:rPr lang="en-GB" sz="1200">
                          <a:latin typeface="Arial"/>
                          <a:ea typeface="Calibri"/>
                          <a:cs typeface="Times New Roman"/>
                        </a:rPr>
                        <a:t> transposed into the existing national legislation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The country </a:t>
                      </a:r>
                      <a:r>
                        <a:rPr lang="en-GB" sz="1200" b="1">
                          <a:latin typeface="Arial"/>
                          <a:ea typeface="Calibri"/>
                          <a:cs typeface="Times New Roman"/>
                        </a:rPr>
                        <a:t>has</a:t>
                      </a:r>
                      <a:r>
                        <a:rPr lang="en-GB" sz="1200">
                          <a:latin typeface="Arial"/>
                          <a:ea typeface="Calibri"/>
                          <a:cs typeface="Times New Roman"/>
                        </a:rPr>
                        <a:t> pending / unresolved case files / complaints under Bern Convention related to incorrect or incomplete transposition of the provisions of the Convention into national law</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i="1">
                          <a:latin typeface="Arial"/>
                          <a:ea typeface="Calibri"/>
                          <a:cs typeface="Times New Roman"/>
                        </a:rPr>
                        <a:t> </a:t>
                      </a:r>
                      <a:r>
                        <a:rPr lang="en-GB" sz="1200">
                          <a:latin typeface="Arial"/>
                          <a:ea typeface="Calibri"/>
                          <a:cs typeface="Times New Roman"/>
                        </a:rPr>
                        <a:t>No open infringement procedures exist related to incorrect / incomplete transposition of the EU Birds Directive or any legal provisions stemming from EU’s ratification of Bern / CMS Conventions related to birds into national law</a:t>
                      </a:r>
                      <a:endParaRPr lang="it-IT" sz="120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CMS commitments regarding the fight against IKB have been </a:t>
                      </a:r>
                      <a:r>
                        <a:rPr lang="en-GB" sz="1200" b="1" dirty="0">
                          <a:latin typeface="Arial"/>
                          <a:ea typeface="Calibri"/>
                          <a:cs typeface="Times New Roman"/>
                        </a:rPr>
                        <a:t>fully</a:t>
                      </a:r>
                      <a:r>
                        <a:rPr lang="en-GB" sz="1200" dirty="0">
                          <a:latin typeface="Arial"/>
                          <a:ea typeface="Calibri"/>
                          <a:cs typeface="Times New Roman"/>
                        </a:rPr>
                        <a:t> transposed into the existing national legislation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Bern Convention commitments regarding the fight against IKB have been </a:t>
                      </a:r>
                      <a:r>
                        <a:rPr lang="en-GB" sz="1200" b="1" dirty="0">
                          <a:latin typeface="Arial"/>
                          <a:ea typeface="Calibri"/>
                          <a:cs typeface="Times New Roman"/>
                        </a:rPr>
                        <a:t>fully</a:t>
                      </a:r>
                      <a:r>
                        <a:rPr lang="en-GB" sz="1200" dirty="0">
                          <a:latin typeface="Arial"/>
                          <a:ea typeface="Calibri"/>
                          <a:cs typeface="Times New Roman"/>
                        </a:rPr>
                        <a:t> transposed into the existing national legislation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The country </a:t>
                      </a:r>
                      <a:r>
                        <a:rPr lang="en-GB" sz="1200" b="1" dirty="0">
                          <a:latin typeface="Arial"/>
                          <a:ea typeface="Calibri"/>
                          <a:cs typeface="Times New Roman"/>
                        </a:rPr>
                        <a:t>has no</a:t>
                      </a:r>
                      <a:r>
                        <a:rPr lang="en-GB" sz="1200" dirty="0">
                          <a:latin typeface="Arial"/>
                          <a:ea typeface="Calibri"/>
                          <a:cs typeface="Times New Roman"/>
                        </a:rPr>
                        <a:t> pending / unresolved case files  / complaints under Bern Convention related to incorrect transposition of the provisions of the Convention into national law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i="1" dirty="0">
                          <a:latin typeface="Arial"/>
                          <a:ea typeface="Calibri"/>
                          <a:cs typeface="Times New Roman"/>
                        </a:rPr>
                        <a:t> </a:t>
                      </a:r>
                      <a:r>
                        <a:rPr lang="en-GB" sz="1200" dirty="0">
                          <a:latin typeface="Arial"/>
                          <a:ea typeface="Calibri"/>
                          <a:cs typeface="Times New Roman"/>
                        </a:rPr>
                        <a:t>No open infringement procedures exist related to incorrect / incomplete transposition of the EU Birds Directive or any legal provisions stemming from EU’s ratification of Bern / CMS Conventions related to birds into national law</a:t>
                      </a:r>
                      <a:r>
                        <a:rPr lang="en-GB" sz="1200" baseline="30000" dirty="0">
                          <a:latin typeface="Arial"/>
                          <a:ea typeface="Calibri"/>
                          <a:cs typeface="Times New Roman"/>
                        </a:rPr>
                        <a:t>21</a:t>
                      </a:r>
                      <a:endParaRPr lang="it-IT" sz="1200" dirty="0">
                        <a:latin typeface="Calibri"/>
                        <a:ea typeface="Calibri"/>
                        <a:cs typeface="Times New Roman"/>
                      </a:endParaRPr>
                    </a:p>
                  </a:txBody>
                  <a:tcPr marL="65151" marR="65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514350" indent="-514350">
              <a:buAutoNum type="alphaUcPeriod"/>
            </a:pPr>
            <a:r>
              <a:rPr lang="en-US" b="1" dirty="0" smtClean="0">
                <a:solidFill>
                  <a:schemeClr val="bg1">
                    <a:lumMod val="75000"/>
                  </a:schemeClr>
                </a:solidFill>
              </a:rPr>
              <a:t>National monitoring of IKB</a:t>
            </a:r>
            <a:r>
              <a:rPr lang="en-US" dirty="0" smtClean="0">
                <a:solidFill>
                  <a:schemeClr val="bg1">
                    <a:lumMod val="75000"/>
                  </a:schemeClr>
                </a:solidFill>
              </a:rPr>
              <a:t> </a:t>
            </a:r>
          </a:p>
          <a:p>
            <a:pPr marL="914400" lvl="1" indent="-514350">
              <a:buNone/>
            </a:pPr>
            <a:r>
              <a:rPr lang="en-US" dirty="0" smtClean="0">
                <a:solidFill>
                  <a:schemeClr val="bg1">
                    <a:lumMod val="75000"/>
                  </a:schemeClr>
                </a:solidFill>
              </a:rPr>
              <a:t>    data management of scope and scale of IKB</a:t>
            </a:r>
          </a:p>
          <a:p>
            <a:endParaRPr lang="en-US" dirty="0" smtClean="0"/>
          </a:p>
          <a:p>
            <a:pPr>
              <a:buNone/>
            </a:pPr>
            <a:r>
              <a:rPr lang="en-US" b="1" dirty="0" smtClean="0">
                <a:solidFill>
                  <a:schemeClr val="bg1">
                    <a:lumMod val="75000"/>
                  </a:schemeClr>
                </a:solidFill>
              </a:rPr>
              <a:t>B. Comprehensiveness of national legislation</a:t>
            </a:r>
          </a:p>
          <a:p>
            <a:endParaRPr lang="en-US" dirty="0" smtClean="0"/>
          </a:p>
          <a:p>
            <a:pPr>
              <a:buNone/>
            </a:pPr>
            <a:r>
              <a:rPr lang="en-US" b="1" dirty="0" smtClean="0"/>
              <a:t>C. Enforcement response </a:t>
            </a:r>
          </a:p>
          <a:p>
            <a:pPr lvl="1">
              <a:buNone/>
            </a:pPr>
            <a:r>
              <a:rPr lang="en-US" dirty="0" smtClean="0"/>
              <a:t>   preparedness of law enforcement bodies and coordination of national institutions</a:t>
            </a:r>
          </a:p>
          <a:p>
            <a:endParaRPr lang="en-US" dirty="0" smtClean="0">
              <a:solidFill>
                <a:schemeClr val="bg1">
                  <a:lumMod val="75000"/>
                </a:schemeClr>
              </a:solidFill>
            </a:endParaRPr>
          </a:p>
          <a:p>
            <a:pPr>
              <a:buNone/>
            </a:pPr>
            <a:r>
              <a:rPr lang="en-US" b="1" dirty="0" smtClean="0">
                <a:solidFill>
                  <a:schemeClr val="bg1">
                    <a:lumMod val="75000"/>
                  </a:schemeClr>
                </a:solidFill>
              </a:rPr>
              <a:t>D. Prosecution and sentencing </a:t>
            </a:r>
          </a:p>
          <a:p>
            <a:pPr lvl="1">
              <a:buNone/>
            </a:pPr>
            <a:r>
              <a:rPr lang="en-US" dirty="0" smtClean="0">
                <a:solidFill>
                  <a:schemeClr val="bg1">
                    <a:lumMod val="75000"/>
                  </a:schemeClr>
                </a:solidFill>
              </a:rPr>
              <a:t>   effectiveness of judicial procedures</a:t>
            </a:r>
          </a:p>
          <a:p>
            <a:endParaRPr lang="en-US" dirty="0" smtClean="0">
              <a:solidFill>
                <a:schemeClr val="bg1">
                  <a:lumMod val="75000"/>
                </a:schemeClr>
              </a:solidFill>
            </a:endParaRPr>
          </a:p>
          <a:p>
            <a:pPr>
              <a:buNone/>
            </a:pPr>
            <a:r>
              <a:rPr lang="en-US" b="1" dirty="0" smtClean="0">
                <a:solidFill>
                  <a:schemeClr val="bg1">
                    <a:lumMod val="75000"/>
                  </a:schemeClr>
                </a:solidFill>
              </a:rPr>
              <a:t>E. Prevention</a:t>
            </a:r>
            <a:r>
              <a:rPr lang="en-US" dirty="0" smtClean="0">
                <a:solidFill>
                  <a:schemeClr val="bg1">
                    <a:lumMod val="75000"/>
                  </a:schemeClr>
                </a:solidFill>
              </a:rPr>
              <a:t> </a:t>
            </a:r>
          </a:p>
          <a:p>
            <a:pPr lvl="1">
              <a:buNone/>
            </a:pPr>
            <a:r>
              <a:rPr lang="en-US" dirty="0" smtClean="0">
                <a:solidFill>
                  <a:schemeClr val="bg1">
                    <a:lumMod val="75000"/>
                  </a:schemeClr>
                </a:solidFill>
              </a:rPr>
              <a:t>other instruments used to address IKB</a:t>
            </a:r>
            <a:endParaRPr lang="en-GB"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892480" cy="1143000"/>
          </a:xfrm>
        </p:spPr>
        <p:txBody>
          <a:bodyPr>
            <a:noAutofit/>
          </a:bodyPr>
          <a:lstStyle/>
          <a:p>
            <a:r>
              <a:rPr lang="en-GB" sz="3200" b="1" dirty="0" smtClean="0"/>
              <a:t>14. National Action Plan for combating IKB </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310964"/>
            <a:ext cx="8229600" cy="1684784"/>
          </a:xfrm>
        </p:spPr>
        <p:txBody>
          <a:bodyPr>
            <a:normAutofit/>
          </a:bodyPr>
          <a:lstStyle/>
          <a:p>
            <a:pPr>
              <a:buNone/>
            </a:pPr>
            <a:r>
              <a:rPr lang="en-GB" sz="2800" dirty="0" smtClean="0"/>
              <a:t>The existence of a national strategy or action plan for IKB.</a:t>
            </a:r>
            <a:endParaRPr lang="it-IT" sz="2800" dirty="0" smtClean="0"/>
          </a:p>
          <a:p>
            <a:r>
              <a:rPr lang="en-GB" sz="2800" dirty="0" smtClean="0"/>
              <a:t> </a:t>
            </a:r>
            <a:r>
              <a:rPr lang="en-GB" sz="2800" b="1" i="1" dirty="0" smtClean="0"/>
              <a:t>Is there a national action plan to tackle IKB?</a:t>
            </a:r>
            <a:endParaRPr lang="it-IT" sz="2800" dirty="0" smtClean="0"/>
          </a:p>
          <a:p>
            <a:endParaRPr lang="en-GB" sz="2800" dirty="0"/>
          </a:p>
        </p:txBody>
      </p:sp>
      <p:graphicFrame>
        <p:nvGraphicFramePr>
          <p:cNvPr id="4" name="Tabella 3"/>
          <p:cNvGraphicFramePr>
            <a:graphicFrameLocks noGrp="1"/>
          </p:cNvGraphicFramePr>
          <p:nvPr/>
        </p:nvGraphicFramePr>
        <p:xfrm>
          <a:off x="251520" y="3462140"/>
          <a:ext cx="8568952" cy="3203448"/>
        </p:xfrm>
        <a:graphic>
          <a:graphicData uri="http://schemas.openxmlformats.org/drawingml/2006/table">
            <a:tbl>
              <a:tblPr/>
              <a:tblGrid>
                <a:gridCol w="2141799"/>
                <a:gridCol w="2142677"/>
                <a:gridCol w="2141799"/>
                <a:gridCol w="2142677"/>
              </a:tblGrid>
              <a:tr h="172070">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dirty="0">
                          <a:latin typeface="Arial"/>
                          <a:ea typeface="Calibri"/>
                          <a:cs typeface="Times New Roman"/>
                        </a:rPr>
                        <a:t>2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12715">
                <a:tc>
                  <a:txBody>
                    <a:bodyPr/>
                    <a:lstStyle/>
                    <a:p>
                      <a:pPr>
                        <a:lnSpc>
                          <a:spcPct val="115000"/>
                        </a:lnSpc>
                        <a:spcBef>
                          <a:spcPts val="600"/>
                        </a:spcBef>
                        <a:spcAft>
                          <a:spcPts val="600"/>
                        </a:spcAft>
                      </a:pPr>
                      <a:r>
                        <a:rPr lang="en-GB" sz="1200">
                          <a:latin typeface="Arial"/>
                          <a:ea typeface="Calibri"/>
                          <a:cs typeface="Times New Roman"/>
                        </a:rPr>
                        <a:t>A national IKB action plan: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Has </a:t>
                      </a:r>
                      <a:r>
                        <a:rPr lang="en-GB" sz="1200" b="1">
                          <a:latin typeface="Arial"/>
                          <a:ea typeface="Calibri"/>
                          <a:cs typeface="Times New Roman"/>
                        </a:rPr>
                        <a:t>not </a:t>
                      </a:r>
                      <a:r>
                        <a:rPr lang="en-GB" sz="1200">
                          <a:latin typeface="Arial"/>
                          <a:ea typeface="Calibri"/>
                          <a:cs typeface="Times New Roman"/>
                        </a:rPr>
                        <a:t>been developed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IKB is </a:t>
                      </a:r>
                      <a:r>
                        <a:rPr lang="en-GB" sz="1200" b="1">
                          <a:latin typeface="Arial"/>
                          <a:ea typeface="Calibri"/>
                          <a:cs typeface="Times New Roman"/>
                        </a:rPr>
                        <a:t>not covered</a:t>
                      </a:r>
                      <a:r>
                        <a:rPr lang="en-GB" sz="1200">
                          <a:latin typeface="Arial"/>
                          <a:ea typeface="Calibri"/>
                          <a:cs typeface="Times New Roman"/>
                        </a:rPr>
                        <a:t> by any other relevant enforcement strategies or action plans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A national IKB action plan: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in the process of being developed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IKB is covered by other relevant enforcement strategies or action plans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A national IKB action plan: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Has been developed</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Has been adopted by some relevant national enforcement agencies</a:t>
                      </a:r>
                      <a:r>
                        <a:rPr lang="en-GB" sz="1200" dirty="0">
                          <a:latin typeface="MS Mincho"/>
                          <a:ea typeface="Calibri"/>
                          <a:cs typeface="MS Mincho"/>
                        </a:rPr>
                        <a:t>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a:t>
                      </a:r>
                      <a:r>
                        <a:rPr lang="en-GB" sz="1200" b="1" dirty="0">
                          <a:latin typeface="Arial"/>
                          <a:ea typeface="Calibri"/>
                          <a:cs typeface="Times New Roman"/>
                        </a:rPr>
                        <a:t>not actively</a:t>
                      </a:r>
                      <a:r>
                        <a:rPr lang="en-GB" sz="1200" dirty="0">
                          <a:latin typeface="Arial"/>
                          <a:ea typeface="Calibri"/>
                          <a:cs typeface="Times New Roman"/>
                        </a:rPr>
                        <a:t> implemented by all relevant enforcement agencies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Has </a:t>
                      </a:r>
                      <a:r>
                        <a:rPr lang="en-GB" sz="1200" b="1" dirty="0">
                          <a:latin typeface="Arial"/>
                          <a:ea typeface="Calibri"/>
                          <a:cs typeface="Times New Roman"/>
                        </a:rPr>
                        <a:t>not</a:t>
                      </a:r>
                      <a:r>
                        <a:rPr lang="en-GB" sz="1200" dirty="0">
                          <a:latin typeface="Arial"/>
                          <a:ea typeface="Calibri"/>
                          <a:cs typeface="Times New Roman"/>
                        </a:rPr>
                        <a:t> been regularly updated</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A national IKB action plan:</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Has been developed</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Has been adopted by all relevant national enforcement agencies</a:t>
                      </a:r>
                      <a:r>
                        <a:rPr lang="en-GB" sz="1200" dirty="0">
                          <a:latin typeface="MS Mincho"/>
                          <a:ea typeface="Calibri"/>
                          <a:cs typeface="MS Mincho"/>
                        </a:rPr>
                        <a:t>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actively implemented by all relevant enforcement agencies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Is being monitored and reviewed to ensure it remains up to date</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b="1" dirty="0" smtClean="0"/>
              <a:t>15. </a:t>
            </a:r>
            <a:r>
              <a:rPr lang="en-GB" sz="4000" b="1" dirty="0" smtClean="0"/>
              <a:t>Enforcement</a:t>
            </a:r>
            <a:r>
              <a:rPr lang="en-GB" b="1" dirty="0" smtClean="0"/>
              <a:t> priority </a:t>
            </a:r>
            <a:r>
              <a:rPr lang="it-IT" b="1" dirty="0" smtClean="0"/>
              <a:t/>
            </a:r>
            <a:br>
              <a:rPr lang="it-IT" b="1" dirty="0" smtClean="0"/>
            </a:br>
            <a:endParaRPr lang="en-GB" dirty="0"/>
          </a:p>
        </p:txBody>
      </p:sp>
      <p:sp>
        <p:nvSpPr>
          <p:cNvPr id="3" name="Segnaposto contenuto 2"/>
          <p:cNvSpPr>
            <a:spLocks noGrp="1"/>
          </p:cNvSpPr>
          <p:nvPr>
            <p:ph idx="1"/>
          </p:nvPr>
        </p:nvSpPr>
        <p:spPr>
          <a:xfrm>
            <a:off x="457200" y="1121889"/>
            <a:ext cx="8229600" cy="2332856"/>
          </a:xfrm>
        </p:spPr>
        <p:txBody>
          <a:bodyPr>
            <a:normAutofit/>
          </a:bodyPr>
          <a:lstStyle/>
          <a:p>
            <a:pPr>
              <a:buNone/>
            </a:pPr>
            <a:r>
              <a:rPr lang="en-GB" sz="2800" dirty="0" smtClean="0"/>
              <a:t>The recognition of combating wildlife crime as a high priority for national law enforcement agencies.</a:t>
            </a:r>
            <a:endParaRPr lang="it-IT" sz="2800" dirty="0" smtClean="0"/>
          </a:p>
          <a:p>
            <a:r>
              <a:rPr lang="en-GB" sz="2800" dirty="0" smtClean="0"/>
              <a:t> </a:t>
            </a:r>
            <a:r>
              <a:rPr lang="en-GB" sz="2800" b="1" i="1" dirty="0" smtClean="0"/>
              <a:t>Is combating IKB identified as a high priority for national law enforcement agencies?</a:t>
            </a:r>
            <a:endParaRPr lang="it-IT" sz="2800" dirty="0" smtClean="0"/>
          </a:p>
          <a:p>
            <a:endParaRPr lang="en-GB" sz="2800" dirty="0"/>
          </a:p>
        </p:txBody>
      </p:sp>
      <p:graphicFrame>
        <p:nvGraphicFramePr>
          <p:cNvPr id="4" name="Tabella 3"/>
          <p:cNvGraphicFramePr>
            <a:graphicFrameLocks noGrp="1"/>
          </p:cNvGraphicFramePr>
          <p:nvPr/>
        </p:nvGraphicFramePr>
        <p:xfrm>
          <a:off x="251520" y="3791786"/>
          <a:ext cx="8640960" cy="2628410"/>
        </p:xfrm>
        <a:graphic>
          <a:graphicData uri="http://schemas.openxmlformats.org/drawingml/2006/table">
            <a:tbl>
              <a:tblPr/>
              <a:tblGrid>
                <a:gridCol w="2159798"/>
                <a:gridCol w="2160682"/>
                <a:gridCol w="2159798"/>
                <a:gridCol w="2160682"/>
              </a:tblGrid>
              <a:tr h="281256">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347154">
                <a:tc>
                  <a:txBody>
                    <a:bodyPr/>
                    <a:lstStyle/>
                    <a:p>
                      <a:pPr>
                        <a:lnSpc>
                          <a:spcPct val="115000"/>
                        </a:lnSpc>
                        <a:spcBef>
                          <a:spcPts val="600"/>
                        </a:spcBef>
                        <a:spcAft>
                          <a:spcPts val="600"/>
                        </a:spcAft>
                      </a:pPr>
                      <a:r>
                        <a:rPr lang="en-GB" sz="1200">
                          <a:latin typeface="Arial"/>
                          <a:ea typeface="Calibri"/>
                          <a:cs typeface="Times New Roman"/>
                        </a:rPr>
                        <a:t>IKB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rarely</a:t>
                      </a:r>
                      <a:r>
                        <a:rPr lang="en-GB" sz="1200">
                          <a:latin typeface="Arial"/>
                          <a:ea typeface="Calibri"/>
                          <a:cs typeface="Times New Roman"/>
                        </a:rPr>
                        <a:t> identified as a high priority among national law enforcement agencies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IKB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sometimes</a:t>
                      </a:r>
                      <a:r>
                        <a:rPr lang="en-GB" sz="1200">
                          <a:latin typeface="Arial"/>
                          <a:ea typeface="Calibri"/>
                          <a:cs typeface="Times New Roman"/>
                        </a:rPr>
                        <a:t> identified as a high priority among national law enforcement agencies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IKB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usually</a:t>
                      </a:r>
                      <a:r>
                        <a:rPr lang="en-GB" sz="1200">
                          <a:latin typeface="Arial"/>
                          <a:ea typeface="Calibri"/>
                          <a:cs typeface="Times New Roman"/>
                        </a:rPr>
                        <a:t> identified as a high priority among national law enforcement agencies</a:t>
                      </a:r>
                      <a:r>
                        <a:rPr lang="en-GB" sz="1200">
                          <a:latin typeface="MS Mincho"/>
                          <a:ea typeface="Calibri"/>
                          <a:cs typeface="MS Mincho"/>
                        </a:rPr>
                        <a:t>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Has </a:t>
                      </a:r>
                      <a:r>
                        <a:rPr lang="en-GB" sz="1200" b="1">
                          <a:latin typeface="Arial"/>
                          <a:ea typeface="Calibri"/>
                          <a:cs typeface="Times New Roman"/>
                        </a:rPr>
                        <a:t>not</a:t>
                      </a:r>
                      <a:r>
                        <a:rPr lang="en-GB" sz="1200">
                          <a:latin typeface="Arial"/>
                          <a:ea typeface="Calibri"/>
                          <a:cs typeface="Times New Roman"/>
                        </a:rPr>
                        <a:t> been formally adopted and/or acknowledged as a high priority</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IKB crime:</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a:t>
                      </a:r>
                      <a:r>
                        <a:rPr lang="en-GB" sz="1200" b="1" dirty="0">
                          <a:latin typeface="Arial"/>
                          <a:ea typeface="Calibri"/>
                          <a:cs typeface="Times New Roman"/>
                        </a:rPr>
                        <a:t>usually</a:t>
                      </a:r>
                      <a:r>
                        <a:rPr lang="en-GB" sz="1200" dirty="0">
                          <a:latin typeface="Arial"/>
                          <a:ea typeface="Calibri"/>
                          <a:cs typeface="Times New Roman"/>
                        </a:rPr>
                        <a:t> identified as a high priority among national law enforcement agencies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Has been formally adopted and/or acknowledged as a high priority</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16. Stakeholders and policy-making</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21889"/>
            <a:ext cx="8229600" cy="2620888"/>
          </a:xfrm>
        </p:spPr>
        <p:txBody>
          <a:bodyPr>
            <a:normAutofit lnSpcReduction="10000"/>
          </a:bodyPr>
          <a:lstStyle/>
          <a:p>
            <a:pPr>
              <a:buNone/>
            </a:pPr>
            <a:r>
              <a:rPr lang="en-GB" dirty="0" smtClean="0"/>
              <a:t>The level of stakeholder participation to IKB-related policy-making</a:t>
            </a:r>
            <a:endParaRPr lang="it-IT" dirty="0" smtClean="0"/>
          </a:p>
          <a:p>
            <a:r>
              <a:rPr lang="en-GB" b="1" i="1" dirty="0" smtClean="0"/>
              <a:t>To what extent and through which means are stakeholders involved in policy-making to address IKB</a:t>
            </a:r>
            <a:endParaRPr lang="it-IT" dirty="0" smtClean="0"/>
          </a:p>
          <a:p>
            <a:pPr>
              <a:buNone/>
            </a:pPr>
            <a:endParaRPr lang="en-GB" dirty="0"/>
          </a:p>
        </p:txBody>
      </p:sp>
      <p:graphicFrame>
        <p:nvGraphicFramePr>
          <p:cNvPr id="4" name="Tabella 3"/>
          <p:cNvGraphicFramePr>
            <a:graphicFrameLocks noGrp="1"/>
          </p:cNvGraphicFramePr>
          <p:nvPr/>
        </p:nvGraphicFramePr>
        <p:xfrm>
          <a:off x="251520" y="3693176"/>
          <a:ext cx="8640960" cy="3243072"/>
        </p:xfrm>
        <a:graphic>
          <a:graphicData uri="http://schemas.openxmlformats.org/drawingml/2006/table">
            <a:tbl>
              <a:tblPr/>
              <a:tblGrid>
                <a:gridCol w="2159797"/>
                <a:gridCol w="2159797"/>
                <a:gridCol w="2160683"/>
                <a:gridCol w="2160683"/>
              </a:tblGrid>
              <a:tr h="172070">
                <a:tc>
                  <a:txBody>
                    <a:bodyPr/>
                    <a:lstStyle/>
                    <a:p>
                      <a:pPr algn="ctr">
                        <a:lnSpc>
                          <a:spcPct val="115000"/>
                        </a:lnSpc>
                        <a:spcAft>
                          <a:spcPts val="0"/>
                        </a:spcAft>
                      </a:pPr>
                      <a:r>
                        <a:rPr lang="en-GB" sz="1600" b="1" dirty="0">
                          <a:latin typeface="Arial"/>
                          <a:ea typeface="Calibri"/>
                          <a:cs typeface="Times New Roman"/>
                        </a:rPr>
                        <a:t>0 􀜆</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dirty="0">
                          <a:latin typeface="Arial"/>
                          <a:ea typeface="Calibri"/>
                          <a:cs typeface="Times New Roman"/>
                        </a:rPr>
                        <a:t>2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76306">
                <a:tc>
                  <a:txBody>
                    <a:bodyPr/>
                    <a:lstStyle/>
                    <a:p>
                      <a:pPr>
                        <a:lnSpc>
                          <a:spcPct val="115000"/>
                        </a:lnSpc>
                        <a:spcAft>
                          <a:spcPts val="600"/>
                        </a:spcAft>
                      </a:pPr>
                      <a:r>
                        <a:rPr lang="en-GB" sz="1200">
                          <a:latin typeface="Arial"/>
                          <a:ea typeface="Calibri"/>
                          <a:cs typeface="Times New Roman"/>
                        </a:rPr>
                        <a:t>Stakeholders’ participation:</a:t>
                      </a:r>
                      <a:endParaRPr lang="it-IT" sz="1200">
                        <a:latin typeface="Calibri"/>
                        <a:ea typeface="Calibri"/>
                        <a:cs typeface="Times New Roman"/>
                      </a:endParaRPr>
                    </a:p>
                    <a:p>
                      <a:pPr>
                        <a:lnSpc>
                          <a:spcPct val="115000"/>
                        </a:lnSpc>
                        <a:spcAft>
                          <a:spcPts val="600"/>
                        </a:spcAft>
                      </a:pPr>
                      <a:r>
                        <a:rPr lang="en-GB" sz="1200">
                          <a:latin typeface="Arial Unicode MS"/>
                          <a:ea typeface="Calibri"/>
                          <a:cs typeface="Times New Roman"/>
                        </a:rPr>
                        <a:t>􁃱</a:t>
                      </a:r>
                      <a:r>
                        <a:rPr lang="en-GB" sz="1200">
                          <a:latin typeface="ArialUnicodeMS-KSCms-UHC-H"/>
                          <a:ea typeface="Calibri"/>
                          <a:cs typeface="ArialUnicodeMS-KSCms-UHC-H"/>
                        </a:rPr>
                        <a:t> Is limited and informal</a:t>
                      </a:r>
                      <a:endParaRPr lang="it-IT" sz="1200">
                        <a:latin typeface="Calibri"/>
                        <a:ea typeface="Calibri"/>
                        <a:cs typeface="Times New Roman"/>
                      </a:endParaRPr>
                    </a:p>
                    <a:p>
                      <a:pPr>
                        <a:lnSpc>
                          <a:spcPct val="115000"/>
                        </a:lnSpc>
                        <a:spcAft>
                          <a:spcPts val="600"/>
                        </a:spcAft>
                      </a:pPr>
                      <a:r>
                        <a:rPr lang="en-GB" sz="1200">
                          <a:latin typeface="Arial Unicode MS"/>
                          <a:ea typeface="Calibri"/>
                          <a:cs typeface="Times New Roman"/>
                        </a:rPr>
                        <a:t>􁃱</a:t>
                      </a:r>
                      <a:r>
                        <a:rPr lang="en-GB" sz="1200">
                          <a:latin typeface="ArialUnicodeMS-KSCms-UHC-H"/>
                          <a:ea typeface="Calibri"/>
                          <a:cs typeface="ArialUnicodeMS-KSCms-UHC-H"/>
                        </a:rPr>
                        <a:t> </a:t>
                      </a:r>
                      <a:r>
                        <a:rPr lang="en-GB" sz="1200">
                          <a:latin typeface="Arial"/>
                          <a:ea typeface="Calibri"/>
                          <a:cs typeface="Times New Roman"/>
                        </a:rPr>
                        <a:t>Largely limited to information of the policies that will be developed</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a:latin typeface="Arial"/>
                          <a:ea typeface="Calibri"/>
                          <a:cs typeface="Times New Roman"/>
                        </a:rPr>
                        <a:t>Stakeholders’ participation:</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 </a:t>
                      </a:r>
                      <a:r>
                        <a:rPr lang="en-GB" sz="1200">
                          <a:latin typeface="Arial"/>
                          <a:ea typeface="Calibri"/>
                          <a:cs typeface="Times New Roman"/>
                        </a:rPr>
                        <a:t>Is limited to consultation </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achieved through ad hoc meetings as no formal committee is established </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 </a:t>
                      </a:r>
                      <a:r>
                        <a:rPr lang="en-GB" sz="1200">
                          <a:latin typeface="Arial"/>
                          <a:ea typeface="Calibri"/>
                          <a:cs typeface="Times New Roman"/>
                        </a:rPr>
                        <a:t>Is achieved via consultation with academics through the national wildlife agency (or similar technical body) </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a:latin typeface="Arial"/>
                          <a:ea typeface="Calibri"/>
                          <a:cs typeface="Times New Roman"/>
                        </a:rPr>
                        <a:t>Stakeholders’ participation:</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 </a:t>
                      </a:r>
                      <a:r>
                        <a:rPr lang="en-GB" sz="1200">
                          <a:latin typeface="Arial"/>
                          <a:ea typeface="Calibri"/>
                          <a:cs typeface="Times New Roman"/>
                        </a:rPr>
                        <a:t>Ensures that their inputs are treated as advise and are taken into consideration in the policy-making process</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achieved through formal structures and committees which meets infrequently</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incomplete as one or more stakeholders’ group is not involved or  willing to participate</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dirty="0">
                          <a:latin typeface="Arial"/>
                          <a:ea typeface="Calibri"/>
                          <a:cs typeface="Times New Roman"/>
                        </a:rPr>
                        <a:t>Stakeholders’ participation:</a:t>
                      </a:r>
                      <a:endParaRPr lang="it-IT" sz="1200" dirty="0">
                        <a:latin typeface="Calibri"/>
                        <a:ea typeface="Calibri"/>
                        <a:cs typeface="Times New Roman"/>
                      </a:endParaRPr>
                    </a:p>
                    <a:p>
                      <a:pPr>
                        <a:lnSpc>
                          <a:spcPct val="115000"/>
                        </a:lnSpc>
                        <a:spcAft>
                          <a:spcPts val="600"/>
                        </a:spcAft>
                      </a:pPr>
                      <a:r>
                        <a:rPr lang="en-GB" sz="1200" dirty="0">
                          <a:latin typeface="MS Mincho"/>
                          <a:ea typeface="Calibri"/>
                          <a:cs typeface="MS Mincho"/>
                        </a:rPr>
                        <a:t>􀜆</a:t>
                      </a:r>
                      <a:r>
                        <a:rPr lang="en-GB" sz="1200" dirty="0">
                          <a:latin typeface="Arial"/>
                          <a:ea typeface="Calibri"/>
                          <a:cs typeface="Times New Roman"/>
                        </a:rPr>
                        <a:t>  Ensures that they are considered as equal policy makers, although the final decision remains in the political domain</a:t>
                      </a:r>
                      <a:endParaRPr lang="it-IT" sz="1200" dirty="0">
                        <a:latin typeface="Calibri"/>
                        <a:ea typeface="Calibri"/>
                        <a:cs typeface="Times New Roman"/>
                      </a:endParaRPr>
                    </a:p>
                    <a:p>
                      <a:pPr>
                        <a:lnSpc>
                          <a:spcPct val="115000"/>
                        </a:lnSpc>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a:t>
                      </a:r>
                      <a:r>
                        <a:rPr lang="en-GB" sz="1200" dirty="0">
                          <a:latin typeface="Arial"/>
                          <a:ea typeface="Calibri"/>
                          <a:cs typeface="Times New Roman"/>
                        </a:rPr>
                        <a:t>is ensured by formal structures and committees that meet with the appropriate frequency</a:t>
                      </a:r>
                      <a:endParaRPr lang="it-IT" sz="1200" dirty="0">
                        <a:latin typeface="Calibri"/>
                        <a:ea typeface="Calibri"/>
                        <a:cs typeface="Times New Roman"/>
                      </a:endParaRPr>
                    </a:p>
                    <a:p>
                      <a:pPr>
                        <a:lnSpc>
                          <a:spcPct val="115000"/>
                        </a:lnSpc>
                        <a:spcAft>
                          <a:spcPts val="600"/>
                        </a:spcAft>
                      </a:pPr>
                      <a:r>
                        <a:rPr lang="en-GB" sz="1200" dirty="0">
                          <a:latin typeface="Arial Unicode MS"/>
                          <a:ea typeface="Calibri"/>
                          <a:cs typeface="Times New Roman"/>
                        </a:rPr>
                        <a:t>􁃱</a:t>
                      </a:r>
                      <a:r>
                        <a:rPr lang="en-GB" sz="1200" dirty="0">
                          <a:latin typeface="Arial"/>
                          <a:ea typeface="Calibri"/>
                          <a:cs typeface="Times New Roman"/>
                        </a:rPr>
                        <a:t> Is complete as all stakeholders are involved </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17. Staffing and recruitment</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35957"/>
            <a:ext cx="8229600" cy="2044824"/>
          </a:xfrm>
        </p:spPr>
        <p:txBody>
          <a:bodyPr>
            <a:normAutofit/>
          </a:bodyPr>
          <a:lstStyle/>
          <a:p>
            <a:pPr>
              <a:buNone/>
            </a:pPr>
            <a:r>
              <a:rPr lang="en-GB" sz="2800" dirty="0" smtClean="0"/>
              <a:t>The level of staff resources in national law enforcement agencies to combat wildlife crime.</a:t>
            </a:r>
            <a:endParaRPr lang="it-IT" sz="2800" dirty="0" smtClean="0"/>
          </a:p>
          <a:p>
            <a:r>
              <a:rPr lang="en-GB" sz="2800" b="1" i="1" dirty="0" smtClean="0"/>
              <a:t> What staff resources</a:t>
            </a:r>
            <a:r>
              <a:rPr lang="en-GB" sz="2800" dirty="0" smtClean="0"/>
              <a:t> </a:t>
            </a:r>
            <a:r>
              <a:rPr lang="en-GB" sz="2800" b="1" i="1" dirty="0" smtClean="0"/>
              <a:t>do national law enforcement agencies have to combat IKB</a:t>
            </a:r>
            <a:endParaRPr lang="it-IT" sz="2800" dirty="0"/>
          </a:p>
        </p:txBody>
      </p:sp>
      <p:graphicFrame>
        <p:nvGraphicFramePr>
          <p:cNvPr id="4" name="Tabella 3"/>
          <p:cNvGraphicFramePr>
            <a:graphicFrameLocks noGrp="1"/>
          </p:cNvGraphicFramePr>
          <p:nvPr/>
        </p:nvGraphicFramePr>
        <p:xfrm>
          <a:off x="251520" y="3312554"/>
          <a:ext cx="8640960" cy="3557444"/>
        </p:xfrm>
        <a:graphic>
          <a:graphicData uri="http://schemas.openxmlformats.org/drawingml/2006/table">
            <a:tbl>
              <a:tblPr/>
              <a:tblGrid>
                <a:gridCol w="2159798"/>
                <a:gridCol w="2160682"/>
                <a:gridCol w="2159798"/>
                <a:gridCol w="2160682"/>
              </a:tblGrid>
              <a:tr h="268418">
                <a:tc>
                  <a:txBody>
                    <a:bodyPr/>
                    <a:lstStyle/>
                    <a:p>
                      <a:pPr algn="ctr">
                        <a:lnSpc>
                          <a:spcPct val="115000"/>
                        </a:lnSpc>
                        <a:spcAft>
                          <a:spcPts val="0"/>
                        </a:spcAft>
                      </a:pPr>
                      <a:r>
                        <a:rPr lang="en-GB" sz="1600" b="1">
                          <a:latin typeface="Arial"/>
                          <a:ea typeface="Calibri"/>
                          <a:cs typeface="Times New Roman"/>
                        </a:rPr>
                        <a:t>0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277028">
                <a:tc>
                  <a:txBody>
                    <a:bodyPr/>
                    <a:lstStyle/>
                    <a:p>
                      <a:pPr>
                        <a:lnSpc>
                          <a:spcPct val="115000"/>
                        </a:lnSpc>
                        <a:spcBef>
                          <a:spcPts val="600"/>
                        </a:spcBef>
                        <a:spcAft>
                          <a:spcPts val="600"/>
                        </a:spcAft>
                      </a:pPr>
                      <a:r>
                        <a:rPr lang="en-GB" sz="1200">
                          <a:latin typeface="Arial"/>
                          <a:ea typeface="Calibri"/>
                          <a:cs typeface="Times New Roman"/>
                        </a:rPr>
                        <a:t>Law enforcement agencies: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significantly</a:t>
                      </a:r>
                      <a:r>
                        <a:rPr lang="en-GB" sz="1200">
                          <a:latin typeface="Arial"/>
                          <a:ea typeface="Calibri"/>
                          <a:cs typeface="Times New Roman"/>
                        </a:rPr>
                        <a:t> under-staffed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rarely</a:t>
                      </a:r>
                      <a:r>
                        <a:rPr lang="en-GB" sz="1200">
                          <a:latin typeface="Arial"/>
                          <a:ea typeface="Calibri"/>
                          <a:cs typeface="Times New Roman"/>
                        </a:rPr>
                        <a:t> able to recruit and/or attract additional staff</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Law enforcement agencies: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Sometimes</a:t>
                      </a:r>
                      <a:r>
                        <a:rPr lang="en-GB" sz="1200">
                          <a:latin typeface="Arial"/>
                          <a:ea typeface="Calibri"/>
                          <a:cs typeface="Times New Roman"/>
                        </a:rPr>
                        <a:t> have a full complement of staff</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Usually</a:t>
                      </a:r>
                      <a:r>
                        <a:rPr lang="en-GB" sz="1200">
                          <a:latin typeface="Arial"/>
                          <a:ea typeface="Calibri"/>
                          <a:cs typeface="Times New Roman"/>
                        </a:rPr>
                        <a:t> experience staffing and/or skills shortages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Usually experience recruitment delays and/or difficulties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Law enforcement agencies: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Usually</a:t>
                      </a:r>
                      <a:r>
                        <a:rPr lang="en-GB" sz="1200">
                          <a:latin typeface="Arial"/>
                          <a:ea typeface="Calibri"/>
                          <a:cs typeface="Times New Roman"/>
                        </a:rPr>
                        <a:t> have a full complement of staff, although it has not always kept up with changing wildlife crime trends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Sometimes</a:t>
                      </a:r>
                      <a:r>
                        <a:rPr lang="en-GB" sz="1200">
                          <a:latin typeface="Arial"/>
                          <a:ea typeface="Calibri"/>
                          <a:cs typeface="Times New Roman"/>
                        </a:rPr>
                        <a:t> experience staffing and/or skills shortages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b="1">
                          <a:latin typeface="Arial"/>
                          <a:ea typeface="Calibri"/>
                          <a:cs typeface="Times New Roman"/>
                        </a:rPr>
                        <a:t>Sometimes</a:t>
                      </a:r>
                      <a:r>
                        <a:rPr lang="en-GB" sz="1200">
                          <a:latin typeface="Arial"/>
                          <a:ea typeface="Calibri"/>
                          <a:cs typeface="Times New Roman"/>
                        </a:rPr>
                        <a:t> experience delays in recruitment and/or difficulties attracting suitably qualified candidates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Law enforcement agencies: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b="1" dirty="0">
                          <a:latin typeface="Arial"/>
                          <a:ea typeface="Calibri"/>
                          <a:cs typeface="Times New Roman"/>
                        </a:rPr>
                        <a:t>Usually</a:t>
                      </a:r>
                      <a:r>
                        <a:rPr lang="en-GB" sz="1200" dirty="0">
                          <a:latin typeface="Arial"/>
                          <a:ea typeface="Calibri"/>
                          <a:cs typeface="Times New Roman"/>
                        </a:rPr>
                        <a:t> have a full complement of staff, which has generally kept up with changing wildlife crime trends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b="1" dirty="0">
                          <a:latin typeface="Arial"/>
                          <a:ea typeface="Calibri"/>
                          <a:cs typeface="Times New Roman"/>
                        </a:rPr>
                        <a:t>Usually</a:t>
                      </a:r>
                      <a:r>
                        <a:rPr lang="en-GB" sz="1200" dirty="0">
                          <a:latin typeface="Arial"/>
                          <a:ea typeface="Calibri"/>
                          <a:cs typeface="Times New Roman"/>
                        </a:rPr>
                        <a:t> have an appropriate mix of staff and skills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b="1" dirty="0">
                          <a:latin typeface="Arial"/>
                          <a:ea typeface="Calibri"/>
                          <a:cs typeface="Times New Roman"/>
                        </a:rPr>
                        <a:t>Usually</a:t>
                      </a:r>
                      <a:r>
                        <a:rPr lang="en-GB" sz="1200" dirty="0">
                          <a:latin typeface="Arial"/>
                          <a:ea typeface="Calibri"/>
                          <a:cs typeface="Times New Roman"/>
                        </a:rPr>
                        <a:t> process recruitment vacancies as they arise with suitably-qualified candidates</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18. Specialized training </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07821"/>
            <a:ext cx="8229600" cy="1889132"/>
          </a:xfrm>
        </p:spPr>
        <p:txBody>
          <a:bodyPr>
            <a:normAutofit/>
          </a:bodyPr>
          <a:lstStyle/>
          <a:p>
            <a:pPr>
              <a:buNone/>
            </a:pPr>
            <a:r>
              <a:rPr lang="en-GB" sz="2800" dirty="0" smtClean="0"/>
              <a:t>The percentage of enforcement officers trained in IKB-related aspects.</a:t>
            </a:r>
            <a:endParaRPr lang="it-IT" sz="2800" dirty="0" smtClean="0"/>
          </a:p>
          <a:p>
            <a:r>
              <a:rPr lang="en-GB" sz="2800" b="1" i="1" dirty="0" smtClean="0"/>
              <a:t> How many of the enforcement officers have received training in IKB-related aspects?</a:t>
            </a:r>
            <a:endParaRPr lang="it-IT" sz="2800" dirty="0" smtClean="0"/>
          </a:p>
          <a:p>
            <a:endParaRPr lang="en-GB" sz="2800" dirty="0"/>
          </a:p>
        </p:txBody>
      </p:sp>
      <p:graphicFrame>
        <p:nvGraphicFramePr>
          <p:cNvPr id="4" name="Tabella 3"/>
          <p:cNvGraphicFramePr>
            <a:graphicFrameLocks noGrp="1"/>
          </p:cNvGraphicFramePr>
          <p:nvPr/>
        </p:nvGraphicFramePr>
        <p:xfrm>
          <a:off x="251520" y="4039382"/>
          <a:ext cx="8640960" cy="1282161"/>
        </p:xfrm>
        <a:graphic>
          <a:graphicData uri="http://schemas.openxmlformats.org/drawingml/2006/table">
            <a:tbl>
              <a:tblPr/>
              <a:tblGrid>
                <a:gridCol w="2159798"/>
                <a:gridCol w="2160682"/>
                <a:gridCol w="2159798"/>
                <a:gridCol w="2160682"/>
              </a:tblGrid>
              <a:tr h="346425">
                <a:tc>
                  <a:txBody>
                    <a:bodyPr/>
                    <a:lstStyle/>
                    <a:p>
                      <a:pPr algn="ctr">
                        <a:lnSpc>
                          <a:spcPct val="115000"/>
                        </a:lnSpc>
                        <a:spcAft>
                          <a:spcPts val="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49701">
                <a:tc>
                  <a:txBody>
                    <a:bodyPr/>
                    <a:lstStyle/>
                    <a:p>
                      <a:pPr algn="ctr">
                        <a:lnSpc>
                          <a:spcPct val="115000"/>
                        </a:lnSpc>
                        <a:spcBef>
                          <a:spcPts val="600"/>
                        </a:spcBef>
                        <a:spcAft>
                          <a:spcPts val="600"/>
                        </a:spcAft>
                      </a:pPr>
                      <a:endParaRPr lang="en-GB" sz="1200" dirty="0">
                        <a:latin typeface="MS Mincho"/>
                        <a:ea typeface="Calibri"/>
                        <a:cs typeface="MS Mincho"/>
                      </a:endParaRPr>
                    </a:p>
                    <a:p>
                      <a:pPr algn="ct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None</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200" dirty="0">
                        <a:latin typeface="MS Mincho"/>
                        <a:ea typeface="Calibri"/>
                        <a:cs typeface="MS Mincho"/>
                      </a:endParaRPr>
                    </a:p>
                    <a:p>
                      <a:pPr algn="ct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Less than 10</a:t>
                      </a:r>
                      <a:r>
                        <a:rPr lang="en-GB" sz="1200" dirty="0" smtClean="0">
                          <a:latin typeface="Arial"/>
                          <a:ea typeface="Calibri"/>
                          <a:cs typeface="Times New Roman"/>
                        </a:rPr>
                        <a:t>%</a:t>
                      </a:r>
                    </a:p>
                    <a:p>
                      <a:pPr algn="ctr">
                        <a:lnSpc>
                          <a:spcPct val="115000"/>
                        </a:lnSpc>
                        <a:spcBef>
                          <a:spcPts val="600"/>
                        </a:spcBef>
                        <a:spcAft>
                          <a:spcPts val="600"/>
                        </a:spcAft>
                      </a:pP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200">
                        <a:latin typeface="MS Mincho"/>
                        <a:ea typeface="Calibri"/>
                        <a:cs typeface="MS Mincho"/>
                      </a:endParaRPr>
                    </a:p>
                    <a:p>
                      <a:pPr algn="ct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Less than 50%</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endParaRPr lang="en-GB" sz="1200" dirty="0">
                        <a:latin typeface="MS Mincho"/>
                        <a:ea typeface="Calibri"/>
                        <a:cs typeface="MS Mincho"/>
                      </a:endParaRPr>
                    </a:p>
                    <a:p>
                      <a:pPr algn="ct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More than 50%</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scia diagonale 3"/>
          <p:cNvSpPr/>
          <p:nvPr/>
        </p:nvSpPr>
        <p:spPr>
          <a:xfrm>
            <a:off x="0" y="0"/>
            <a:ext cx="1835696" cy="155733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chemeClr val="tx1"/>
              </a:solidFill>
            </a:endParaRPr>
          </a:p>
        </p:txBody>
      </p:sp>
      <p:sp>
        <p:nvSpPr>
          <p:cNvPr id="2" name="Titolo 1"/>
          <p:cNvSpPr>
            <a:spLocks noGrp="1"/>
          </p:cNvSpPr>
          <p:nvPr>
            <p:ph type="title"/>
          </p:nvPr>
        </p:nvSpPr>
        <p:spPr/>
        <p:txBody>
          <a:bodyPr>
            <a:noAutofit/>
          </a:bodyPr>
          <a:lstStyle/>
          <a:p>
            <a:r>
              <a:rPr lang="en-GB" sz="3200" b="1" dirty="0" smtClean="0"/>
              <a:t>19. Field enforcement effort</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35956"/>
            <a:ext cx="8507288" cy="4525963"/>
          </a:xfrm>
        </p:spPr>
        <p:txBody>
          <a:bodyPr>
            <a:normAutofit/>
          </a:bodyPr>
          <a:lstStyle/>
          <a:p>
            <a:pPr>
              <a:buNone/>
            </a:pPr>
            <a:r>
              <a:rPr lang="en-GB" sz="2800" dirty="0" smtClean="0"/>
              <a:t>The intensity of efforts devoted by law enforcement agencies to combat IKB.</a:t>
            </a:r>
            <a:endParaRPr lang="it-IT" sz="2800" dirty="0" smtClean="0"/>
          </a:p>
          <a:p>
            <a:r>
              <a:rPr lang="en-GB" sz="2800" b="1" i="1" dirty="0" smtClean="0"/>
              <a:t> How many person/days per year have law enforcement agencies invested to combat IKB?</a:t>
            </a:r>
            <a:endParaRPr lang="it-IT" sz="2800" dirty="0" smtClean="0"/>
          </a:p>
          <a:p>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315702"/>
            <a:ext cx="8229600" cy="1066800"/>
          </a:xfrm>
        </p:spPr>
        <p:txBody>
          <a:bodyPr/>
          <a:lstStyle/>
          <a:p>
            <a:r>
              <a:rPr lang="en-GB" b="1" dirty="0" smtClean="0"/>
              <a:t>Mandate</a:t>
            </a:r>
            <a:endParaRPr lang="en-GB" b="1" dirty="0"/>
          </a:p>
        </p:txBody>
      </p:sp>
      <p:sp>
        <p:nvSpPr>
          <p:cNvPr id="3" name="Segnaposto contenuto 2"/>
          <p:cNvSpPr>
            <a:spLocks noGrp="1"/>
          </p:cNvSpPr>
          <p:nvPr>
            <p:ph idx="1"/>
          </p:nvPr>
        </p:nvSpPr>
        <p:spPr>
          <a:xfrm>
            <a:off x="390364" y="1804076"/>
            <a:ext cx="8363272" cy="5300662"/>
          </a:xfrm>
        </p:spPr>
        <p:txBody>
          <a:bodyPr>
            <a:noAutofit/>
          </a:bodyPr>
          <a:lstStyle/>
          <a:p>
            <a:r>
              <a:rPr lang="en-GB" sz="2800" dirty="0" smtClean="0"/>
              <a:t>MIKT POW   2016 – 2020</a:t>
            </a:r>
          </a:p>
          <a:p>
            <a:pPr lvl="1"/>
            <a:r>
              <a:rPr lang="en-GB" sz="2400" dirty="0" smtClean="0"/>
              <a:t> Obj. 1.4: Measure progress</a:t>
            </a:r>
          </a:p>
          <a:p>
            <a:pPr lvl="1"/>
            <a:r>
              <a:rPr lang="en-US" sz="2400" dirty="0" smtClean="0"/>
              <a:t> Act. 1.4.1 Create a scoreboard to measure and allow benchmarking of concrete progress on eradication of IKB at national level 	</a:t>
            </a:r>
          </a:p>
          <a:p>
            <a:pPr lvl="2"/>
            <a:r>
              <a:rPr lang="en-US" sz="2000" dirty="0" smtClean="0"/>
              <a:t>A mechanism to evaluate IKB ranking of Mediterranean countries is established </a:t>
            </a:r>
          </a:p>
          <a:p>
            <a:pPr lvl="2"/>
            <a:r>
              <a:rPr lang="en-US" sz="2000" dirty="0" smtClean="0"/>
              <a:t>Data for the elaboration of the scoreboards is compiled on a regular basis</a:t>
            </a:r>
          </a:p>
          <a:p>
            <a:r>
              <a:rPr lang="en-US" sz="2400" dirty="0" smtClean="0"/>
              <a:t>(10) Progress on implementation of the POW will be monitored </a:t>
            </a:r>
            <a:r>
              <a:rPr lang="en-US" sz="2400" u="sng" dirty="0" smtClean="0"/>
              <a:t>at least every three years</a:t>
            </a:r>
            <a:r>
              <a:rPr lang="en-US" sz="2400" dirty="0" smtClean="0"/>
              <a:t>, including through a scorecard to track </a:t>
            </a:r>
            <a:r>
              <a:rPr lang="en-US" sz="2400" b="1" dirty="0" smtClean="0"/>
              <a:t>national trends in IKB </a:t>
            </a:r>
            <a:r>
              <a:rPr lang="en-US" sz="2400" dirty="0" smtClean="0"/>
              <a:t>and </a:t>
            </a:r>
            <a:r>
              <a:rPr lang="en-US" sz="2400" b="1" dirty="0" smtClean="0"/>
              <a:t>enforcement measures </a:t>
            </a:r>
            <a:r>
              <a:rPr lang="en-US" sz="2400" dirty="0" smtClean="0"/>
              <a:t>to eliminate it</a:t>
            </a:r>
            <a:r>
              <a:rPr lang="en-US" sz="2800" dirty="0" smtClean="0"/>
              <a:t>. </a:t>
            </a:r>
          </a:p>
          <a:p>
            <a:pPr lvl="2"/>
            <a:endParaRPr lang="en-GB" sz="2000" dirty="0" smtClean="0"/>
          </a:p>
          <a:p>
            <a:endParaRPr lang="en-GB"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514350" indent="-514350">
              <a:buAutoNum type="alphaUcPeriod"/>
            </a:pPr>
            <a:r>
              <a:rPr lang="en-US" b="1" dirty="0" smtClean="0">
                <a:solidFill>
                  <a:schemeClr val="bg1">
                    <a:lumMod val="75000"/>
                  </a:schemeClr>
                </a:solidFill>
              </a:rPr>
              <a:t>National monitoring of IKB</a:t>
            </a:r>
            <a:r>
              <a:rPr lang="en-US" dirty="0" smtClean="0">
                <a:solidFill>
                  <a:schemeClr val="bg1">
                    <a:lumMod val="75000"/>
                  </a:schemeClr>
                </a:solidFill>
              </a:rPr>
              <a:t> </a:t>
            </a:r>
          </a:p>
          <a:p>
            <a:pPr marL="914400" lvl="1" indent="-514350">
              <a:buNone/>
            </a:pPr>
            <a:r>
              <a:rPr lang="en-US" dirty="0" smtClean="0">
                <a:solidFill>
                  <a:schemeClr val="bg1">
                    <a:lumMod val="75000"/>
                  </a:schemeClr>
                </a:solidFill>
              </a:rPr>
              <a:t>    data management of scope and scale of IKB</a:t>
            </a:r>
          </a:p>
          <a:p>
            <a:endParaRPr lang="en-US" dirty="0" smtClean="0"/>
          </a:p>
          <a:p>
            <a:pPr>
              <a:buNone/>
            </a:pPr>
            <a:r>
              <a:rPr lang="en-US" b="1" dirty="0" smtClean="0">
                <a:solidFill>
                  <a:schemeClr val="bg1">
                    <a:lumMod val="75000"/>
                  </a:schemeClr>
                </a:solidFill>
              </a:rPr>
              <a:t>B. Comprehensiveness of national legislation</a:t>
            </a:r>
          </a:p>
          <a:p>
            <a:endParaRPr lang="en-US" dirty="0" smtClean="0"/>
          </a:p>
          <a:p>
            <a:pPr>
              <a:buNone/>
            </a:pPr>
            <a:r>
              <a:rPr lang="en-US" b="1" dirty="0" smtClean="0">
                <a:solidFill>
                  <a:schemeClr val="bg1">
                    <a:lumMod val="75000"/>
                  </a:schemeClr>
                </a:solidFill>
              </a:rPr>
              <a:t>C. Enforcement response </a:t>
            </a:r>
          </a:p>
          <a:p>
            <a:pPr lvl="1">
              <a:buNone/>
            </a:pPr>
            <a:r>
              <a:rPr lang="en-US" dirty="0" smtClean="0">
                <a:solidFill>
                  <a:schemeClr val="bg1">
                    <a:lumMod val="75000"/>
                  </a:schemeClr>
                </a:solidFill>
              </a:rPr>
              <a:t>   preparedness of law enforcement bodies and coordination of national institutions</a:t>
            </a:r>
          </a:p>
          <a:p>
            <a:endParaRPr lang="en-US" dirty="0" smtClean="0">
              <a:solidFill>
                <a:schemeClr val="bg1">
                  <a:lumMod val="75000"/>
                </a:schemeClr>
              </a:solidFill>
            </a:endParaRPr>
          </a:p>
          <a:p>
            <a:pPr>
              <a:buNone/>
            </a:pPr>
            <a:r>
              <a:rPr lang="en-US" b="1" dirty="0" smtClean="0"/>
              <a:t>D. Prosecution and sentencing </a:t>
            </a:r>
          </a:p>
          <a:p>
            <a:pPr lvl="1">
              <a:buNone/>
            </a:pPr>
            <a:r>
              <a:rPr lang="en-US" dirty="0" smtClean="0"/>
              <a:t>   effectiveness of judicial procedures</a:t>
            </a:r>
          </a:p>
          <a:p>
            <a:endParaRPr lang="en-US" dirty="0" smtClean="0">
              <a:solidFill>
                <a:schemeClr val="bg1">
                  <a:lumMod val="75000"/>
                </a:schemeClr>
              </a:solidFill>
            </a:endParaRPr>
          </a:p>
          <a:p>
            <a:pPr>
              <a:buNone/>
            </a:pPr>
            <a:r>
              <a:rPr lang="en-US" b="1" dirty="0" smtClean="0">
                <a:solidFill>
                  <a:schemeClr val="bg1">
                    <a:lumMod val="75000"/>
                  </a:schemeClr>
                </a:solidFill>
              </a:rPr>
              <a:t>E. Prevention</a:t>
            </a:r>
            <a:r>
              <a:rPr lang="en-US" dirty="0" smtClean="0">
                <a:solidFill>
                  <a:schemeClr val="bg1">
                    <a:lumMod val="75000"/>
                  </a:schemeClr>
                </a:solidFill>
              </a:rPr>
              <a:t> </a:t>
            </a:r>
          </a:p>
          <a:p>
            <a:pPr lvl="1">
              <a:buNone/>
            </a:pPr>
            <a:r>
              <a:rPr lang="en-US" dirty="0" smtClean="0">
                <a:solidFill>
                  <a:schemeClr val="bg1">
                    <a:lumMod val="75000"/>
                  </a:schemeClr>
                </a:solidFill>
              </a:rPr>
              <a:t>other instruments used to address IKB</a:t>
            </a:r>
            <a:endParaRPr lang="en-GB"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20. Quality of judicial processes</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079685"/>
            <a:ext cx="8229600" cy="2133291"/>
          </a:xfrm>
        </p:spPr>
        <p:txBody>
          <a:bodyPr>
            <a:normAutofit/>
          </a:bodyPr>
          <a:lstStyle/>
          <a:p>
            <a:pPr>
              <a:buNone/>
            </a:pPr>
            <a:r>
              <a:rPr lang="en-GB" sz="2800" dirty="0" smtClean="0"/>
              <a:t>Effectiveness and efficiency of administration of sanctions for IKB offences</a:t>
            </a:r>
            <a:endParaRPr lang="it-IT" sz="2800" dirty="0" smtClean="0"/>
          </a:p>
          <a:p>
            <a:r>
              <a:rPr lang="en-GB" sz="2800" b="1" i="1" dirty="0" smtClean="0"/>
              <a:t>Are sanctions for IKB-related offences administered effectively and efficiently?</a:t>
            </a:r>
            <a:endParaRPr lang="it-IT" sz="2800" dirty="0" smtClean="0"/>
          </a:p>
          <a:p>
            <a:endParaRPr lang="en-GB" sz="2800" dirty="0"/>
          </a:p>
        </p:txBody>
      </p:sp>
      <p:graphicFrame>
        <p:nvGraphicFramePr>
          <p:cNvPr id="4" name="Tabella 3"/>
          <p:cNvGraphicFramePr>
            <a:graphicFrameLocks noGrp="1"/>
          </p:cNvGraphicFramePr>
          <p:nvPr/>
        </p:nvGraphicFramePr>
        <p:xfrm>
          <a:off x="239156" y="3285928"/>
          <a:ext cx="8640960" cy="4617720"/>
        </p:xfrm>
        <a:graphic>
          <a:graphicData uri="http://schemas.openxmlformats.org/drawingml/2006/table">
            <a:tbl>
              <a:tblPr/>
              <a:tblGrid>
                <a:gridCol w="2159798"/>
                <a:gridCol w="2160682"/>
                <a:gridCol w="2159798"/>
                <a:gridCol w="2160682"/>
              </a:tblGrid>
              <a:tr h="172070">
                <a:tc>
                  <a:txBody>
                    <a:bodyPr/>
                    <a:lstStyle/>
                    <a:p>
                      <a:pPr algn="ctr">
                        <a:lnSpc>
                          <a:spcPct val="115000"/>
                        </a:lnSpc>
                        <a:spcAft>
                          <a:spcPts val="600"/>
                        </a:spcAft>
                      </a:pPr>
                      <a:r>
                        <a:rPr lang="en-GB" sz="1600" b="1" dirty="0">
                          <a:latin typeface="Arial"/>
                          <a:ea typeface="Calibri"/>
                          <a:cs typeface="Times New Roman"/>
                        </a:rPr>
                        <a:t>0 􀜆</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174309">
                <a:tc>
                  <a:txBody>
                    <a:bodyPr/>
                    <a:lstStyle/>
                    <a:p>
                      <a:pPr>
                        <a:lnSpc>
                          <a:spcPct val="115000"/>
                        </a:lnSpc>
                        <a:spcBef>
                          <a:spcPts val="600"/>
                        </a:spcBef>
                        <a:spcAft>
                          <a:spcPts val="600"/>
                        </a:spcAft>
                      </a:pPr>
                      <a:r>
                        <a:rPr lang="en-GB" sz="1200" dirty="0">
                          <a:latin typeface="Arial"/>
                          <a:ea typeface="Calibri"/>
                          <a:cs typeface="Times New Roman"/>
                        </a:rPr>
                        <a:t>IKB cases: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Are </a:t>
                      </a:r>
                      <a:r>
                        <a:rPr lang="en-GB" sz="1200" b="1" dirty="0">
                          <a:latin typeface="Arial"/>
                          <a:ea typeface="Calibri"/>
                          <a:cs typeface="Times New Roman"/>
                        </a:rPr>
                        <a:t>not</a:t>
                      </a:r>
                      <a:r>
                        <a:rPr lang="en-GB" sz="1200" dirty="0">
                          <a:latin typeface="Arial"/>
                          <a:ea typeface="Calibri"/>
                          <a:cs typeface="Times New Roman"/>
                        </a:rPr>
                        <a:t> prosecuted before criminal courts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Are </a:t>
                      </a:r>
                      <a:r>
                        <a:rPr lang="en-GB" sz="1200" b="1" dirty="0">
                          <a:latin typeface="Arial"/>
                          <a:ea typeface="Calibri"/>
                          <a:cs typeface="Times New Roman"/>
                        </a:rPr>
                        <a:t>not</a:t>
                      </a:r>
                      <a:r>
                        <a:rPr lang="en-GB" sz="1200" dirty="0">
                          <a:latin typeface="Arial"/>
                          <a:ea typeface="Calibri"/>
                          <a:cs typeface="Times New Roman"/>
                        </a:rPr>
                        <a:t> subject to sanctions under administrative or other penalty regime</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t>
                      </a:r>
                      <a:r>
                        <a:rPr lang="en-GB" sz="1200" b="1" dirty="0">
                          <a:latin typeface="Arial"/>
                          <a:ea typeface="Calibri"/>
                          <a:cs typeface="Times New Roman"/>
                        </a:rPr>
                        <a:t>Never </a:t>
                      </a:r>
                      <a:r>
                        <a:rPr lang="en-GB" sz="1200" dirty="0">
                          <a:latin typeface="Arial"/>
                          <a:ea typeface="Calibri"/>
                          <a:cs typeface="Times New Roman"/>
                        </a:rPr>
                        <a:t>publicized</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IKB cases: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Usually take over </a:t>
                      </a:r>
                      <a:r>
                        <a:rPr lang="en-GB" sz="1200" b="1">
                          <a:latin typeface="Arial"/>
                          <a:ea typeface="Calibri"/>
                          <a:cs typeface="Times New Roman"/>
                        </a:rPr>
                        <a:t>two years</a:t>
                      </a:r>
                      <a:r>
                        <a:rPr lang="en-GB" sz="1200">
                          <a:latin typeface="Arial"/>
                          <a:ea typeface="Calibri"/>
                          <a:cs typeface="Times New Roman"/>
                        </a:rPr>
                        <a:t> to conclude in the case of criminal proceedings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Usually take over six months to conclude in the case of administrative or other penalty regime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Generally result in over 50% acquittals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Are handled by general prosecutors and judges</a:t>
                      </a:r>
                      <a:r>
                        <a:rPr lang="en-GB" sz="1200" b="1">
                          <a:latin typeface="Arial"/>
                          <a:ea typeface="Calibri"/>
                          <a:cs typeface="Times New Roman"/>
                        </a:rPr>
                        <a:t> not</a:t>
                      </a:r>
                      <a:r>
                        <a:rPr lang="en-GB" sz="1200">
                          <a:latin typeface="Arial"/>
                          <a:ea typeface="Calibri"/>
                          <a:cs typeface="Times New Roman"/>
                        </a:rPr>
                        <a:t> specialized in wildlife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t>
                      </a:r>
                      <a:r>
                        <a:rPr lang="en-GB" sz="1200" b="1">
                          <a:latin typeface="Arial"/>
                          <a:ea typeface="Calibri"/>
                          <a:cs typeface="Times New Roman"/>
                        </a:rPr>
                        <a:t>Seldom</a:t>
                      </a:r>
                      <a:r>
                        <a:rPr lang="en-GB" sz="1200">
                          <a:latin typeface="Arial"/>
                          <a:ea typeface="Calibri"/>
                          <a:cs typeface="Times New Roman"/>
                        </a:rPr>
                        <a:t> publicized</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IKB cases: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Usually take over </a:t>
                      </a:r>
                      <a:r>
                        <a:rPr lang="en-GB" sz="1200" b="1" dirty="0">
                          <a:latin typeface="Arial"/>
                          <a:ea typeface="Calibri"/>
                          <a:cs typeface="Times New Roman"/>
                        </a:rPr>
                        <a:t>one year</a:t>
                      </a:r>
                      <a:r>
                        <a:rPr lang="en-GB" sz="1200" dirty="0">
                          <a:latin typeface="Arial"/>
                          <a:ea typeface="Calibri"/>
                          <a:cs typeface="Times New Roman"/>
                        </a:rPr>
                        <a:t> but under two years to conclude in the case of criminal proceedings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Usually take over </a:t>
                      </a:r>
                      <a:r>
                        <a:rPr lang="en-GB" sz="1200" b="1" dirty="0">
                          <a:latin typeface="Arial"/>
                          <a:ea typeface="Calibri"/>
                          <a:cs typeface="Times New Roman"/>
                        </a:rPr>
                        <a:t>three months</a:t>
                      </a:r>
                      <a:r>
                        <a:rPr lang="en-GB" sz="1200" dirty="0">
                          <a:latin typeface="Arial"/>
                          <a:ea typeface="Calibri"/>
                          <a:cs typeface="Times New Roman"/>
                        </a:rPr>
                        <a:t> but under six months to conclude in the case of administrative or other penalty regime</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Generally result in </a:t>
                      </a:r>
                      <a:r>
                        <a:rPr lang="en-GB" sz="1200" b="1" dirty="0">
                          <a:latin typeface="Arial"/>
                          <a:ea typeface="Calibri"/>
                          <a:cs typeface="Times New Roman"/>
                        </a:rPr>
                        <a:t>less than 25%</a:t>
                      </a:r>
                      <a:r>
                        <a:rPr lang="en-GB" sz="1200" dirty="0">
                          <a:latin typeface="Arial"/>
                          <a:ea typeface="Calibri"/>
                          <a:cs typeface="Times New Roman"/>
                        </a:rPr>
                        <a:t> acquittals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Are mostly handled by general prosecutors and judges that </a:t>
                      </a:r>
                      <a:r>
                        <a:rPr lang="en-GB" sz="1200" b="1" dirty="0">
                          <a:latin typeface="Arial"/>
                          <a:ea typeface="Calibri"/>
                          <a:cs typeface="Times New Roman"/>
                        </a:rPr>
                        <a:t>tend to</a:t>
                      </a:r>
                      <a:r>
                        <a:rPr lang="en-GB" sz="1200" dirty="0">
                          <a:latin typeface="Arial"/>
                          <a:ea typeface="Calibri"/>
                          <a:cs typeface="Times New Roman"/>
                        </a:rPr>
                        <a:t> specialize in wildlife crime cases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t>
                      </a:r>
                      <a:r>
                        <a:rPr lang="en-GB" sz="1200" b="1" dirty="0">
                          <a:latin typeface="Arial"/>
                          <a:ea typeface="Calibri"/>
                          <a:cs typeface="Times New Roman"/>
                        </a:rPr>
                        <a:t>Often</a:t>
                      </a:r>
                      <a:r>
                        <a:rPr lang="en-GB" sz="1200" dirty="0">
                          <a:latin typeface="Arial"/>
                          <a:ea typeface="Calibri"/>
                          <a:cs typeface="Times New Roman"/>
                        </a:rPr>
                        <a:t> publicized</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IKB cases: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Usually take under </a:t>
                      </a:r>
                      <a:r>
                        <a:rPr lang="en-GB" sz="1200" b="1" dirty="0">
                          <a:latin typeface="Arial"/>
                          <a:ea typeface="Calibri"/>
                          <a:cs typeface="Times New Roman"/>
                        </a:rPr>
                        <a:t>one year</a:t>
                      </a:r>
                      <a:r>
                        <a:rPr lang="en-GB" sz="1200" dirty="0">
                          <a:latin typeface="Arial"/>
                          <a:ea typeface="Calibri"/>
                          <a:cs typeface="Times New Roman"/>
                        </a:rPr>
                        <a:t> to conclude in the case of criminal proceedings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Usually take under </a:t>
                      </a:r>
                      <a:r>
                        <a:rPr lang="en-GB" sz="1200" b="1" dirty="0">
                          <a:latin typeface="Arial"/>
                          <a:ea typeface="Calibri"/>
                          <a:cs typeface="Times New Roman"/>
                        </a:rPr>
                        <a:t>three months</a:t>
                      </a:r>
                      <a:r>
                        <a:rPr lang="en-GB" sz="1200" dirty="0">
                          <a:latin typeface="Arial"/>
                          <a:ea typeface="Calibri"/>
                          <a:cs typeface="Times New Roman"/>
                        </a:rPr>
                        <a:t> to conclude in the case of administrative or other penalty regime</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Generally result </a:t>
                      </a:r>
                      <a:r>
                        <a:rPr lang="en-GB" sz="1200" b="1" dirty="0">
                          <a:latin typeface="Arial"/>
                          <a:ea typeface="Calibri"/>
                          <a:cs typeface="Times New Roman"/>
                        </a:rPr>
                        <a:t>in less than 10%</a:t>
                      </a:r>
                      <a:r>
                        <a:rPr lang="en-GB" sz="1200" dirty="0">
                          <a:latin typeface="Arial"/>
                          <a:ea typeface="Calibri"/>
                          <a:cs typeface="Times New Roman"/>
                        </a:rPr>
                        <a:t> acquittals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Are </a:t>
                      </a:r>
                      <a:r>
                        <a:rPr lang="en-GB" sz="1200" b="1" dirty="0">
                          <a:latin typeface="Arial"/>
                          <a:ea typeface="Calibri"/>
                          <a:cs typeface="Times New Roman"/>
                        </a:rPr>
                        <a:t>mostly</a:t>
                      </a:r>
                      <a:r>
                        <a:rPr lang="en-GB" sz="1200" dirty="0">
                          <a:latin typeface="Arial"/>
                          <a:ea typeface="Calibri"/>
                          <a:cs typeface="Times New Roman"/>
                        </a:rPr>
                        <a:t> handled by specialized prosecutors and judges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t>
                      </a:r>
                      <a:r>
                        <a:rPr lang="en-GB" sz="1200" b="1" dirty="0">
                          <a:latin typeface="Arial"/>
                          <a:ea typeface="Calibri"/>
                          <a:cs typeface="Times New Roman"/>
                        </a:rPr>
                        <a:t>Almost invariably</a:t>
                      </a:r>
                      <a:r>
                        <a:rPr lang="en-GB" sz="1200" dirty="0">
                          <a:latin typeface="Arial"/>
                          <a:ea typeface="Calibri"/>
                          <a:cs typeface="Times New Roman"/>
                        </a:rPr>
                        <a:t> receive wide publicity</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21. Sentencing guidelines </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079684"/>
            <a:ext cx="8229600" cy="4525963"/>
          </a:xfrm>
        </p:spPr>
        <p:txBody>
          <a:bodyPr/>
          <a:lstStyle/>
          <a:p>
            <a:pPr>
              <a:buNone/>
            </a:pPr>
            <a:r>
              <a:rPr lang="en-GB" dirty="0" smtClean="0"/>
              <a:t>The existence of national guidelines for the sentencing of offenders convicted for wildlife crime.</a:t>
            </a:r>
            <a:endParaRPr lang="it-IT" dirty="0" smtClean="0"/>
          </a:p>
          <a:p>
            <a:r>
              <a:rPr lang="en-GB" b="1" i="1" dirty="0" smtClean="0"/>
              <a:t>Are there clearly-defined national guidelines for the sentencing of offenders convicted for wildlife crime?</a:t>
            </a:r>
            <a:endParaRPr lang="it-IT" dirty="0" smtClean="0"/>
          </a:p>
          <a:p>
            <a:endParaRPr lang="en-GB" dirty="0"/>
          </a:p>
        </p:txBody>
      </p:sp>
      <p:graphicFrame>
        <p:nvGraphicFramePr>
          <p:cNvPr id="4" name="Tabella 3"/>
          <p:cNvGraphicFramePr>
            <a:graphicFrameLocks noGrp="1"/>
          </p:cNvGraphicFramePr>
          <p:nvPr/>
        </p:nvGraphicFramePr>
        <p:xfrm>
          <a:off x="251520" y="4617604"/>
          <a:ext cx="8640960" cy="1063752"/>
        </p:xfrm>
        <a:graphic>
          <a:graphicData uri="http://schemas.openxmlformats.org/drawingml/2006/table">
            <a:tbl>
              <a:tblPr/>
              <a:tblGrid>
                <a:gridCol w="2159798"/>
                <a:gridCol w="2160682"/>
                <a:gridCol w="2159798"/>
                <a:gridCol w="2160682"/>
              </a:tblGrid>
              <a:tr h="172070">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endParaRPr lang="en-GB" sz="1600">
                        <a:latin typeface="MS-Gothic-90ms-RKSJ-H"/>
                        <a:ea typeface="Calibri"/>
                        <a:cs typeface="MS-Gothic-90ms-RKSJ-H"/>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endParaRPr lang="en-GB" sz="1600">
                        <a:latin typeface="MS-Gothic-90ms-RKSJ-H"/>
                        <a:ea typeface="Calibri"/>
                        <a:cs typeface="MS-Gothic-90ms-RKSJ-H"/>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62593">
                <a:tc>
                  <a:txBody>
                    <a:bodyPr/>
                    <a:lstStyle/>
                    <a:p>
                      <a:pPr marL="180340" indent="-180340" algn="ctr">
                        <a:lnSpc>
                          <a:spcPct val="115000"/>
                        </a:lnSpc>
                        <a:spcAft>
                          <a:spcPts val="600"/>
                        </a:spcAft>
                      </a:pPr>
                      <a:endParaRPr lang="en-GB" sz="1200" dirty="0" smtClean="0">
                        <a:latin typeface="Arial"/>
                        <a:ea typeface="Calibri"/>
                        <a:cs typeface="Times New Roman"/>
                      </a:endParaRPr>
                    </a:p>
                    <a:p>
                      <a:pPr marL="180340" indent="-180340" algn="ctr">
                        <a:lnSpc>
                          <a:spcPct val="115000"/>
                        </a:lnSpc>
                        <a:spcAft>
                          <a:spcPts val="600"/>
                        </a:spcAft>
                      </a:pPr>
                      <a:r>
                        <a:rPr lang="en-GB" sz="1200" dirty="0" smtClean="0">
                          <a:latin typeface="Arial"/>
                          <a:ea typeface="Calibri"/>
                          <a:cs typeface="Times New Roman"/>
                        </a:rPr>
                        <a:t>NO</a:t>
                      </a:r>
                      <a:endParaRPr lang="it-IT" sz="1200" dirty="0">
                        <a:latin typeface="Calibri"/>
                        <a:ea typeface="Calibri"/>
                        <a:cs typeface="Times New Roman"/>
                      </a:endParaRPr>
                    </a:p>
                    <a:p>
                      <a:pPr marL="180340" indent="-180340" algn="ctr">
                        <a:lnSpc>
                          <a:spcPct val="115000"/>
                        </a:lnSpc>
                        <a:spcAft>
                          <a:spcPts val="600"/>
                        </a:spcAft>
                      </a:pPr>
                      <a:r>
                        <a:rPr lang="en-GB" sz="1200" dirty="0">
                          <a:latin typeface="Arial"/>
                          <a:ea typeface="Calibri"/>
                          <a:cs typeface="Times New Roman"/>
                        </a:rPr>
                        <a:t> </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en-GB" sz="1200" dirty="0">
                        <a:latin typeface="Arial"/>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en-GB" sz="1200" dirty="0">
                        <a:latin typeface="Arial"/>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gn="ctr">
                        <a:lnSpc>
                          <a:spcPct val="115000"/>
                        </a:lnSpc>
                        <a:spcAft>
                          <a:spcPts val="600"/>
                        </a:spcAft>
                      </a:pPr>
                      <a:endParaRPr lang="en-GB" sz="1200" dirty="0">
                        <a:latin typeface="Arial"/>
                        <a:ea typeface="Calibri"/>
                        <a:cs typeface="Times New Roman"/>
                      </a:endParaRPr>
                    </a:p>
                    <a:p>
                      <a:pPr marL="180340" indent="-180340" algn="ctr">
                        <a:lnSpc>
                          <a:spcPct val="115000"/>
                        </a:lnSpc>
                        <a:spcAft>
                          <a:spcPts val="600"/>
                        </a:spcAft>
                      </a:pPr>
                      <a:r>
                        <a:rPr lang="en-GB" sz="1200" dirty="0">
                          <a:latin typeface="Arial"/>
                          <a:ea typeface="Calibri"/>
                          <a:cs typeface="Times New Roman"/>
                        </a:rPr>
                        <a:t>YES</a:t>
                      </a:r>
                      <a:endParaRPr lang="it-IT" sz="1200" dirty="0">
                        <a:latin typeface="Calibri"/>
                        <a:ea typeface="Calibri"/>
                        <a:cs typeface="Times New Roman"/>
                      </a:endParaRPr>
                    </a:p>
                    <a:p>
                      <a:pPr marL="180340" indent="-180340" algn="ctr">
                        <a:lnSpc>
                          <a:spcPct val="115000"/>
                        </a:lnSpc>
                        <a:spcAft>
                          <a:spcPts val="600"/>
                        </a:spcAft>
                      </a:pPr>
                      <a:r>
                        <a:rPr lang="en-GB" sz="1200" dirty="0">
                          <a:latin typeface="Arial"/>
                          <a:ea typeface="Calibri"/>
                          <a:cs typeface="Times New Roman"/>
                        </a:rPr>
                        <a:t> </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600" b="1" dirty="0" smtClean="0"/>
              <a:t>22. Judicial awareness</a:t>
            </a:r>
            <a:r>
              <a:rPr lang="it-IT" sz="3600" b="1" dirty="0" smtClean="0"/>
              <a:t/>
            </a:r>
            <a:br>
              <a:rPr lang="it-IT" sz="3600" b="1" dirty="0" smtClean="0"/>
            </a:br>
            <a:endParaRPr lang="en-GB" sz="3600" dirty="0"/>
          </a:p>
        </p:txBody>
      </p:sp>
      <p:sp>
        <p:nvSpPr>
          <p:cNvPr id="3" name="Segnaposto contenuto 2"/>
          <p:cNvSpPr>
            <a:spLocks noGrp="1"/>
          </p:cNvSpPr>
          <p:nvPr>
            <p:ph idx="1"/>
          </p:nvPr>
        </p:nvSpPr>
        <p:spPr>
          <a:xfrm>
            <a:off x="457200" y="1079685"/>
            <a:ext cx="8229600" cy="2781363"/>
          </a:xfrm>
        </p:spPr>
        <p:txBody>
          <a:bodyPr>
            <a:normAutofit/>
          </a:bodyPr>
          <a:lstStyle/>
          <a:p>
            <a:pPr>
              <a:buNone/>
            </a:pPr>
            <a:r>
              <a:rPr lang="en-GB" sz="2800" dirty="0" smtClean="0"/>
              <a:t>The extent of awareness of wildlife crime among the judiciary and the appropriateness of the verdicts handed down.</a:t>
            </a:r>
            <a:endParaRPr lang="it-IT" sz="2800" dirty="0" smtClean="0"/>
          </a:p>
          <a:p>
            <a:r>
              <a:rPr lang="en-GB" sz="2800" b="1" i="1" dirty="0" smtClean="0"/>
              <a:t>Is the judiciary aware of the serious nature of IKB and does it hand down appropriate sentences?</a:t>
            </a:r>
            <a:endParaRPr lang="it-IT" sz="2800" dirty="0" smtClean="0"/>
          </a:p>
          <a:p>
            <a:endParaRPr lang="en-GB" sz="2800" dirty="0"/>
          </a:p>
        </p:txBody>
      </p:sp>
      <p:graphicFrame>
        <p:nvGraphicFramePr>
          <p:cNvPr id="4" name="Tabella 3"/>
          <p:cNvGraphicFramePr>
            <a:graphicFrameLocks noGrp="1"/>
          </p:cNvGraphicFramePr>
          <p:nvPr/>
        </p:nvGraphicFramePr>
        <p:xfrm>
          <a:off x="251520" y="4237768"/>
          <a:ext cx="8616280" cy="4255008"/>
        </p:xfrm>
        <a:graphic>
          <a:graphicData uri="http://schemas.openxmlformats.org/drawingml/2006/table">
            <a:tbl>
              <a:tblPr/>
              <a:tblGrid>
                <a:gridCol w="2153629"/>
                <a:gridCol w="2154511"/>
                <a:gridCol w="2153629"/>
                <a:gridCol w="2154511"/>
              </a:tblGrid>
              <a:tr h="172070">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663337">
                <a:tc>
                  <a:txBody>
                    <a:bodyPr/>
                    <a:lstStyle/>
                    <a:p>
                      <a:pPr marL="180340" indent="-180340">
                        <a:lnSpc>
                          <a:spcPct val="115000"/>
                        </a:lnSpc>
                        <a:spcBef>
                          <a:spcPts val="600"/>
                        </a:spcBef>
                        <a:spcAft>
                          <a:spcPts val="600"/>
                        </a:spcAft>
                      </a:pPr>
                      <a:r>
                        <a:rPr lang="en-GB" sz="1200">
                          <a:latin typeface="Arial"/>
                          <a:ea typeface="Calibri"/>
                          <a:cs typeface="Times New Roman"/>
                        </a:rPr>
                        <a:t>The judiciary: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Has </a:t>
                      </a:r>
                      <a:r>
                        <a:rPr lang="en-GB" sz="1200" b="1">
                          <a:latin typeface="Arial"/>
                          <a:ea typeface="Calibri"/>
                          <a:cs typeface="Times New Roman"/>
                        </a:rPr>
                        <a:t>no awareness</a:t>
                      </a:r>
                      <a:r>
                        <a:rPr lang="en-GB" sz="1200">
                          <a:latin typeface="Arial"/>
                          <a:ea typeface="Calibri"/>
                          <a:cs typeface="Times New Roman"/>
                        </a:rPr>
                        <a:t> of the nature and prevalence of IKB, and the impact and potential profits of wildlife crime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Has </a:t>
                      </a:r>
                      <a:r>
                        <a:rPr lang="en-GB" sz="1200" b="1">
                          <a:latin typeface="Arial"/>
                          <a:ea typeface="Calibri"/>
                          <a:cs typeface="Times New Roman"/>
                        </a:rPr>
                        <a:t>no awareness</a:t>
                      </a:r>
                      <a:r>
                        <a:rPr lang="en-GB" sz="1200">
                          <a:latin typeface="Arial"/>
                          <a:ea typeface="Calibri"/>
                          <a:cs typeface="Times New Roman"/>
                        </a:rPr>
                        <a:t> of IKB-related charges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Usually treats IKB as a </a:t>
                      </a:r>
                      <a:r>
                        <a:rPr lang="en-GB" sz="1200" b="1">
                          <a:latin typeface="Arial"/>
                          <a:ea typeface="Calibri"/>
                          <a:cs typeface="Times New Roman"/>
                        </a:rPr>
                        <a:t>minor offence</a:t>
                      </a:r>
                      <a:r>
                        <a:rPr lang="en-GB" sz="1200">
                          <a:latin typeface="Arial"/>
                          <a:ea typeface="Calibri"/>
                          <a:cs typeface="Times New Roman"/>
                        </a:rPr>
                        <a:t>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Does </a:t>
                      </a:r>
                      <a:r>
                        <a:rPr lang="en-GB" sz="1200" b="1">
                          <a:latin typeface="Arial"/>
                          <a:ea typeface="Calibri"/>
                          <a:cs typeface="Times New Roman"/>
                        </a:rPr>
                        <a:t>not</a:t>
                      </a:r>
                      <a:r>
                        <a:rPr lang="en-GB" sz="1200">
                          <a:latin typeface="Arial"/>
                          <a:ea typeface="Calibri"/>
                          <a:cs typeface="Times New Roman"/>
                        </a:rPr>
                        <a:t> adhere to sentencing guidelines where they exist</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The judiciary: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Has </a:t>
                      </a:r>
                      <a:r>
                        <a:rPr lang="en-GB" sz="1200" b="1">
                          <a:latin typeface="Arial"/>
                          <a:ea typeface="Calibri"/>
                          <a:cs typeface="Times New Roman"/>
                        </a:rPr>
                        <a:t>limited</a:t>
                      </a:r>
                      <a:r>
                        <a:rPr lang="en-GB" sz="1200">
                          <a:latin typeface="Arial"/>
                          <a:ea typeface="Calibri"/>
                          <a:cs typeface="Times New Roman"/>
                        </a:rPr>
                        <a:t> awareness of the nature and prevalence of wildlife crime, and the impact and potential profits of wildlife crime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Has </a:t>
                      </a:r>
                      <a:r>
                        <a:rPr lang="en-GB" sz="1200" b="1">
                          <a:latin typeface="Arial"/>
                          <a:ea typeface="Calibri"/>
                          <a:cs typeface="Times New Roman"/>
                        </a:rPr>
                        <a:t>limited</a:t>
                      </a:r>
                      <a:r>
                        <a:rPr lang="en-GB" sz="1200">
                          <a:latin typeface="Arial"/>
                          <a:ea typeface="Calibri"/>
                          <a:cs typeface="Times New Roman"/>
                        </a:rPr>
                        <a:t> awareness of wildlife crime-related charges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Hands down verdicts that are </a:t>
                      </a:r>
                      <a:r>
                        <a:rPr lang="en-GB" sz="1200" b="1">
                          <a:latin typeface="Arial"/>
                          <a:ea typeface="Calibri"/>
                          <a:cs typeface="Times New Roman"/>
                        </a:rPr>
                        <a:t>sometimes</a:t>
                      </a:r>
                      <a:r>
                        <a:rPr lang="en-GB" sz="1200">
                          <a:latin typeface="Arial"/>
                          <a:ea typeface="Calibri"/>
                          <a:cs typeface="Times New Roman"/>
                        </a:rPr>
                        <a:t> appropriate to the nature and severity of the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b="1">
                          <a:latin typeface="Arial"/>
                          <a:ea typeface="Calibri"/>
                          <a:cs typeface="Times New Roman"/>
                        </a:rPr>
                        <a:t>Rarely </a:t>
                      </a:r>
                      <a:r>
                        <a:rPr lang="en-GB" sz="1200">
                          <a:latin typeface="Arial"/>
                          <a:ea typeface="Calibri"/>
                          <a:cs typeface="Times New Roman"/>
                        </a:rPr>
                        <a:t>adhere to sentencing guidelines where they exist</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The judiciary:</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Has </a:t>
                      </a:r>
                      <a:r>
                        <a:rPr lang="en-GB" sz="1200" b="1">
                          <a:latin typeface="Arial"/>
                          <a:ea typeface="Calibri"/>
                          <a:cs typeface="Times New Roman"/>
                        </a:rPr>
                        <a:t>some</a:t>
                      </a:r>
                      <a:r>
                        <a:rPr lang="en-GB" sz="1200">
                          <a:latin typeface="Arial"/>
                          <a:ea typeface="Calibri"/>
                          <a:cs typeface="Times New Roman"/>
                        </a:rPr>
                        <a:t> awareness of the nature and prevalence of wildlife crime, and the impact and potential profits of wildlife crime </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Has </a:t>
                      </a:r>
                      <a:r>
                        <a:rPr lang="en-GB" sz="1200" b="1">
                          <a:latin typeface="Arial"/>
                          <a:ea typeface="Calibri"/>
                          <a:cs typeface="Times New Roman"/>
                        </a:rPr>
                        <a:t>some</a:t>
                      </a:r>
                      <a:r>
                        <a:rPr lang="en-GB" sz="1200">
                          <a:latin typeface="Arial"/>
                          <a:ea typeface="Calibri"/>
                          <a:cs typeface="Times New Roman"/>
                        </a:rPr>
                        <a:t> awareness of wildlife crime-related charges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a:latin typeface="Arial"/>
                          <a:ea typeface="Calibri"/>
                          <a:cs typeface="Times New Roman"/>
                        </a:rPr>
                        <a:t>Hands down verdicts that are </a:t>
                      </a:r>
                      <a:r>
                        <a:rPr lang="en-GB" sz="1200" b="1">
                          <a:latin typeface="Arial"/>
                          <a:ea typeface="Calibri"/>
                          <a:cs typeface="Times New Roman"/>
                        </a:rPr>
                        <a:t>usually</a:t>
                      </a:r>
                      <a:r>
                        <a:rPr lang="en-GB" sz="1200">
                          <a:latin typeface="Arial"/>
                          <a:ea typeface="Calibri"/>
                          <a:cs typeface="Times New Roman"/>
                        </a:rPr>
                        <a:t> appropriate to the nature and severity of the crime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 </a:t>
                      </a:r>
                      <a:r>
                        <a:rPr lang="en-GB" sz="1200" b="1">
                          <a:latin typeface="Arial"/>
                          <a:ea typeface="Calibri"/>
                          <a:cs typeface="Times New Roman"/>
                        </a:rPr>
                        <a:t>Sometimes</a:t>
                      </a:r>
                      <a:r>
                        <a:rPr lang="en-GB" sz="1200">
                          <a:latin typeface="Arial"/>
                          <a:ea typeface="Calibri"/>
                          <a:cs typeface="Times New Roman"/>
                        </a:rPr>
                        <a:t> adhere to sentencing guidelines where they exist</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indent="-180340">
                        <a:lnSpc>
                          <a:spcPct val="115000"/>
                        </a:lnSpc>
                        <a:spcBef>
                          <a:spcPts val="600"/>
                        </a:spcBef>
                        <a:spcAft>
                          <a:spcPts val="600"/>
                        </a:spcAft>
                      </a:pPr>
                      <a:r>
                        <a:rPr lang="en-GB" sz="1200" dirty="0">
                          <a:latin typeface="Arial"/>
                          <a:ea typeface="Calibri"/>
                          <a:cs typeface="Times New Roman"/>
                        </a:rPr>
                        <a:t> The judiciary:</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 </a:t>
                      </a:r>
                      <a:r>
                        <a:rPr lang="en-GB" sz="1200" dirty="0">
                          <a:latin typeface="Arial"/>
                          <a:ea typeface="Calibri"/>
                          <a:cs typeface="Times New Roman"/>
                        </a:rPr>
                        <a:t>Is aware of the nature and prevalence of wildlife crime, and the impact and potential profits of wildlife crime </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 </a:t>
                      </a:r>
                      <a:r>
                        <a:rPr lang="en-GB" sz="1200" dirty="0">
                          <a:latin typeface="Arial"/>
                          <a:ea typeface="Calibri"/>
                          <a:cs typeface="Times New Roman"/>
                        </a:rPr>
                        <a:t>Has a </a:t>
                      </a:r>
                      <a:r>
                        <a:rPr lang="en-GB" sz="1200" b="1" dirty="0">
                          <a:latin typeface="Arial"/>
                          <a:ea typeface="Calibri"/>
                          <a:cs typeface="Times New Roman"/>
                        </a:rPr>
                        <a:t>high level</a:t>
                      </a:r>
                      <a:r>
                        <a:rPr lang="en-GB" sz="1200" dirty="0">
                          <a:latin typeface="Arial"/>
                          <a:ea typeface="Calibri"/>
                          <a:cs typeface="Times New Roman"/>
                        </a:rPr>
                        <a:t> of awareness of wildlife crime-related charges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 </a:t>
                      </a:r>
                      <a:r>
                        <a:rPr lang="en-GB" sz="1200" dirty="0">
                          <a:latin typeface="Arial"/>
                          <a:ea typeface="Calibri"/>
                          <a:cs typeface="Times New Roman"/>
                        </a:rPr>
                        <a:t>Hands down verdicts that are appropriate to the nature and severity of the crime</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 </a:t>
                      </a:r>
                      <a:r>
                        <a:rPr lang="en-GB" sz="1200" b="1" dirty="0">
                          <a:latin typeface="Arial"/>
                          <a:ea typeface="Calibri"/>
                          <a:cs typeface="Times New Roman"/>
                        </a:rPr>
                        <a:t>Routinely</a:t>
                      </a:r>
                      <a:r>
                        <a:rPr lang="en-GB" sz="1200" dirty="0">
                          <a:latin typeface="Arial"/>
                          <a:ea typeface="Calibri"/>
                          <a:cs typeface="Times New Roman"/>
                        </a:rPr>
                        <a:t> adhere to sentencing guidelines where they exist</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23. Judiciary training </a:t>
            </a:r>
            <a:br>
              <a:rPr lang="en-GB" sz="3200" b="1" dirty="0" smtClean="0"/>
            </a:br>
            <a:endParaRPr lang="en-GB" sz="3200" b="1" dirty="0"/>
          </a:p>
        </p:txBody>
      </p:sp>
      <p:sp>
        <p:nvSpPr>
          <p:cNvPr id="3" name="Segnaposto contenuto 2"/>
          <p:cNvSpPr>
            <a:spLocks noGrp="1"/>
          </p:cNvSpPr>
          <p:nvPr>
            <p:ph idx="1"/>
          </p:nvPr>
        </p:nvSpPr>
        <p:spPr>
          <a:xfrm>
            <a:off x="457200" y="1121889"/>
            <a:ext cx="8229600" cy="2379120"/>
          </a:xfrm>
        </p:spPr>
        <p:txBody>
          <a:bodyPr>
            <a:normAutofit/>
          </a:bodyPr>
          <a:lstStyle/>
          <a:p>
            <a:pPr>
              <a:buNone/>
            </a:pPr>
            <a:r>
              <a:rPr lang="en-GB" sz="2800" dirty="0" smtClean="0"/>
              <a:t>The percentage of judiciary trained in IKB-related aspects.</a:t>
            </a:r>
            <a:endParaRPr lang="it-IT" sz="2800" dirty="0" smtClean="0"/>
          </a:p>
          <a:p>
            <a:r>
              <a:rPr lang="en-GB" sz="2800" b="1" i="1" dirty="0" smtClean="0"/>
              <a:t>How many of the members of the judiciary have received training in IKB-related aspects?</a:t>
            </a:r>
            <a:endParaRPr lang="it-IT" sz="2800" dirty="0" smtClean="0"/>
          </a:p>
          <a:p>
            <a:endParaRPr lang="en-GB" sz="2800" dirty="0"/>
          </a:p>
        </p:txBody>
      </p:sp>
      <p:graphicFrame>
        <p:nvGraphicFramePr>
          <p:cNvPr id="4" name="Tabella 3"/>
          <p:cNvGraphicFramePr>
            <a:graphicFrameLocks noGrp="1"/>
          </p:cNvGraphicFramePr>
          <p:nvPr/>
        </p:nvGraphicFramePr>
        <p:xfrm>
          <a:off x="251520" y="3866462"/>
          <a:ext cx="8640960" cy="1063752"/>
        </p:xfrm>
        <a:graphic>
          <a:graphicData uri="http://schemas.openxmlformats.org/drawingml/2006/table">
            <a:tbl>
              <a:tblPr/>
              <a:tblGrid>
                <a:gridCol w="2159798"/>
                <a:gridCol w="2160682"/>
                <a:gridCol w="2159798"/>
                <a:gridCol w="2160682"/>
              </a:tblGrid>
              <a:tr h="172070">
                <a:tc>
                  <a:txBody>
                    <a:bodyPr/>
                    <a:lstStyle/>
                    <a:p>
                      <a:pPr algn="ctr">
                        <a:lnSpc>
                          <a:spcPct val="115000"/>
                        </a:lnSpc>
                        <a:spcAft>
                          <a:spcPts val="600"/>
                        </a:spcAft>
                      </a:pPr>
                      <a:r>
                        <a:rPr lang="en-GB" sz="1600" b="1" dirty="0">
                          <a:latin typeface="Arial"/>
                          <a:ea typeface="Calibri"/>
                          <a:cs typeface="Times New Roman"/>
                        </a:rPr>
                        <a:t>0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0124">
                <a:tc>
                  <a:txBody>
                    <a:bodyPr/>
                    <a:lstStyle/>
                    <a:p>
                      <a:pPr algn="ctr">
                        <a:lnSpc>
                          <a:spcPct val="115000"/>
                        </a:lnSpc>
                        <a:spcAft>
                          <a:spcPts val="600"/>
                        </a:spcAft>
                      </a:pPr>
                      <a:endParaRPr lang="en-GB" sz="1200">
                        <a:latin typeface="MS Mincho"/>
                        <a:ea typeface="Calibri"/>
                        <a:cs typeface="MS Mincho"/>
                      </a:endParaRPr>
                    </a:p>
                    <a:p>
                      <a:pPr algn="ct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None</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en-GB" sz="1200" dirty="0">
                        <a:latin typeface="MS Mincho"/>
                        <a:ea typeface="Calibri"/>
                        <a:cs typeface="MS Mincho"/>
                      </a:endParaRPr>
                    </a:p>
                    <a:p>
                      <a:pPr algn="ctr">
                        <a:lnSpc>
                          <a:spcPct val="115000"/>
                        </a:lnSpc>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Less than </a:t>
                      </a:r>
                      <a:r>
                        <a:rPr lang="en-GB" sz="1200" b="1" dirty="0">
                          <a:latin typeface="Arial"/>
                          <a:ea typeface="Calibri"/>
                          <a:cs typeface="Times New Roman"/>
                        </a:rPr>
                        <a:t>10</a:t>
                      </a:r>
                      <a:r>
                        <a:rPr lang="en-GB" sz="1200" b="1" dirty="0" smtClean="0">
                          <a:latin typeface="Arial"/>
                          <a:ea typeface="Calibri"/>
                          <a:cs typeface="Times New Roman"/>
                        </a:rPr>
                        <a:t>%</a:t>
                      </a:r>
                    </a:p>
                    <a:p>
                      <a:pPr algn="ctr">
                        <a:lnSpc>
                          <a:spcPct val="115000"/>
                        </a:lnSpc>
                        <a:spcAft>
                          <a:spcPts val="600"/>
                        </a:spcAft>
                      </a:pP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en-GB" sz="1200" dirty="0">
                        <a:latin typeface="MS Mincho"/>
                        <a:ea typeface="Calibri"/>
                        <a:cs typeface="MS Mincho"/>
                      </a:endParaRPr>
                    </a:p>
                    <a:p>
                      <a:pPr algn="ctr">
                        <a:lnSpc>
                          <a:spcPct val="115000"/>
                        </a:lnSpc>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Less than </a:t>
                      </a:r>
                      <a:r>
                        <a:rPr lang="en-GB" sz="1200" b="1" dirty="0">
                          <a:latin typeface="Arial"/>
                          <a:ea typeface="Calibri"/>
                          <a:cs typeface="Times New Roman"/>
                        </a:rPr>
                        <a:t>50%</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endParaRPr lang="en-GB" sz="1200" dirty="0">
                        <a:latin typeface="MS Mincho"/>
                        <a:ea typeface="Calibri"/>
                        <a:cs typeface="MS Mincho"/>
                      </a:endParaRPr>
                    </a:p>
                    <a:p>
                      <a:pPr algn="ctr">
                        <a:lnSpc>
                          <a:spcPct val="115000"/>
                        </a:lnSpc>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More than </a:t>
                      </a:r>
                      <a:r>
                        <a:rPr lang="en-GB" sz="1200" b="1" dirty="0">
                          <a:latin typeface="Arial"/>
                          <a:ea typeface="Calibri"/>
                          <a:cs typeface="Times New Roman"/>
                        </a:rPr>
                        <a:t>50%</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361459"/>
          </a:xfrm>
        </p:spPr>
        <p:txBody>
          <a:bodyPr>
            <a:normAutofit fontScale="77500" lnSpcReduction="20000"/>
          </a:bodyPr>
          <a:lstStyle/>
          <a:p>
            <a:pPr marL="514350" indent="-514350">
              <a:buAutoNum type="alphaUcPeriod"/>
            </a:pPr>
            <a:r>
              <a:rPr lang="en-US" b="1" dirty="0" smtClean="0">
                <a:solidFill>
                  <a:schemeClr val="bg1">
                    <a:lumMod val="75000"/>
                  </a:schemeClr>
                </a:solidFill>
              </a:rPr>
              <a:t>National monitoring of IKB</a:t>
            </a:r>
            <a:r>
              <a:rPr lang="en-US" dirty="0" smtClean="0">
                <a:solidFill>
                  <a:schemeClr val="bg1">
                    <a:lumMod val="75000"/>
                  </a:schemeClr>
                </a:solidFill>
              </a:rPr>
              <a:t> </a:t>
            </a:r>
          </a:p>
          <a:p>
            <a:pPr marL="914400" lvl="1" indent="-514350">
              <a:buNone/>
            </a:pPr>
            <a:r>
              <a:rPr lang="en-US" dirty="0" smtClean="0">
                <a:solidFill>
                  <a:schemeClr val="bg1">
                    <a:lumMod val="75000"/>
                  </a:schemeClr>
                </a:solidFill>
              </a:rPr>
              <a:t>    data management of scope and scale of IKB</a:t>
            </a:r>
          </a:p>
          <a:p>
            <a:endParaRPr lang="en-US" dirty="0" smtClean="0"/>
          </a:p>
          <a:p>
            <a:pPr>
              <a:buNone/>
            </a:pPr>
            <a:r>
              <a:rPr lang="en-US" b="1" dirty="0" smtClean="0">
                <a:solidFill>
                  <a:schemeClr val="bg1">
                    <a:lumMod val="75000"/>
                  </a:schemeClr>
                </a:solidFill>
              </a:rPr>
              <a:t>B. Comprehensiveness of national legislation</a:t>
            </a:r>
          </a:p>
          <a:p>
            <a:endParaRPr lang="en-US" dirty="0" smtClean="0"/>
          </a:p>
          <a:p>
            <a:pPr>
              <a:buNone/>
            </a:pPr>
            <a:r>
              <a:rPr lang="en-US" b="1" dirty="0" smtClean="0">
                <a:solidFill>
                  <a:schemeClr val="bg1">
                    <a:lumMod val="75000"/>
                  </a:schemeClr>
                </a:solidFill>
              </a:rPr>
              <a:t>C. Enforcement response </a:t>
            </a:r>
          </a:p>
          <a:p>
            <a:pPr lvl="1">
              <a:buNone/>
            </a:pPr>
            <a:r>
              <a:rPr lang="en-US" dirty="0" smtClean="0">
                <a:solidFill>
                  <a:schemeClr val="bg1">
                    <a:lumMod val="75000"/>
                  </a:schemeClr>
                </a:solidFill>
              </a:rPr>
              <a:t>   preparedness of law enforcement bodies and coordination of national institutions</a:t>
            </a:r>
          </a:p>
          <a:p>
            <a:endParaRPr lang="en-US" dirty="0" smtClean="0">
              <a:solidFill>
                <a:schemeClr val="bg1">
                  <a:lumMod val="75000"/>
                </a:schemeClr>
              </a:solidFill>
            </a:endParaRPr>
          </a:p>
          <a:p>
            <a:pPr>
              <a:buNone/>
            </a:pPr>
            <a:r>
              <a:rPr lang="en-US" b="1" dirty="0" smtClean="0">
                <a:solidFill>
                  <a:schemeClr val="bg1">
                    <a:lumMod val="75000"/>
                  </a:schemeClr>
                </a:solidFill>
              </a:rPr>
              <a:t>D. Prosecution and sentencing </a:t>
            </a:r>
          </a:p>
          <a:p>
            <a:pPr lvl="1">
              <a:buNone/>
            </a:pPr>
            <a:r>
              <a:rPr lang="en-US" dirty="0" smtClean="0">
                <a:solidFill>
                  <a:schemeClr val="bg1">
                    <a:lumMod val="75000"/>
                  </a:schemeClr>
                </a:solidFill>
              </a:rPr>
              <a:t>   effectiveness of judicial procedures</a:t>
            </a:r>
          </a:p>
          <a:p>
            <a:endParaRPr lang="en-US" dirty="0" smtClean="0">
              <a:solidFill>
                <a:schemeClr val="bg1">
                  <a:lumMod val="75000"/>
                </a:schemeClr>
              </a:solidFill>
            </a:endParaRPr>
          </a:p>
          <a:p>
            <a:pPr>
              <a:buNone/>
            </a:pPr>
            <a:r>
              <a:rPr lang="en-US" b="1" dirty="0" smtClean="0"/>
              <a:t>E. Prevention</a:t>
            </a:r>
            <a:r>
              <a:rPr lang="en-US" dirty="0" smtClean="0"/>
              <a:t> </a:t>
            </a:r>
          </a:p>
          <a:p>
            <a:pPr lvl="1">
              <a:buNone/>
            </a:pPr>
            <a:r>
              <a:rPr lang="en-US" dirty="0" smtClean="0"/>
              <a:t>other instruments used to address IKB</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24. International cooperation</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079685"/>
            <a:ext cx="8229600" cy="3141404"/>
          </a:xfrm>
        </p:spPr>
        <p:txBody>
          <a:bodyPr/>
          <a:lstStyle/>
          <a:p>
            <a:pPr>
              <a:buNone/>
            </a:pPr>
            <a:r>
              <a:rPr lang="en-GB" dirty="0" smtClean="0"/>
              <a:t>The extent to which national institutions take advantage of the international initiatives and working groups on IKB</a:t>
            </a:r>
            <a:endParaRPr lang="it-IT" dirty="0" smtClean="0"/>
          </a:p>
          <a:p>
            <a:r>
              <a:rPr lang="en-GB" dirty="0" smtClean="0"/>
              <a:t> </a:t>
            </a:r>
            <a:r>
              <a:rPr lang="en-GB" b="1" i="1" dirty="0" smtClean="0"/>
              <a:t>Do national institutions participate actively in IKB-related international initiatives? </a:t>
            </a:r>
            <a:endParaRPr lang="it-IT" dirty="0" smtClean="0"/>
          </a:p>
          <a:p>
            <a:endParaRPr lang="en-GB" dirty="0"/>
          </a:p>
        </p:txBody>
      </p:sp>
      <p:graphicFrame>
        <p:nvGraphicFramePr>
          <p:cNvPr id="4" name="Tabella 3"/>
          <p:cNvGraphicFramePr>
            <a:graphicFrameLocks noGrp="1"/>
          </p:cNvGraphicFramePr>
          <p:nvPr/>
        </p:nvGraphicFramePr>
        <p:xfrm>
          <a:off x="251520" y="4327466"/>
          <a:ext cx="8640960" cy="4407408"/>
        </p:xfrm>
        <a:graphic>
          <a:graphicData uri="http://schemas.openxmlformats.org/drawingml/2006/table">
            <a:tbl>
              <a:tblPr/>
              <a:tblGrid>
                <a:gridCol w="2159798"/>
                <a:gridCol w="2160682"/>
                <a:gridCol w="2159798"/>
                <a:gridCol w="2160682"/>
              </a:tblGrid>
              <a:tr h="36048">
                <a:tc>
                  <a:txBody>
                    <a:bodyPr/>
                    <a:lstStyle/>
                    <a:p>
                      <a:pPr algn="ctr">
                        <a:lnSpc>
                          <a:spcPct val="115000"/>
                        </a:lnSpc>
                        <a:spcAft>
                          <a:spcPts val="600"/>
                        </a:spcAft>
                      </a:pPr>
                      <a:r>
                        <a:rPr lang="en-GB" sz="1600" b="1">
                          <a:latin typeface="Arial"/>
                          <a:ea typeface="Calibri"/>
                          <a:cs typeface="Times New Roman"/>
                        </a:rPr>
                        <a:t>0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18142">
                <a:tc>
                  <a:txBody>
                    <a:bodyPr/>
                    <a:lstStyle/>
                    <a:p>
                      <a:pPr>
                        <a:lnSpc>
                          <a:spcPct val="115000"/>
                        </a:lnSpc>
                        <a:spcBef>
                          <a:spcPts val="600"/>
                        </a:spcBef>
                        <a:spcAft>
                          <a:spcPts val="600"/>
                        </a:spcAft>
                      </a:pPr>
                      <a:r>
                        <a:rPr lang="en-GB" sz="1200">
                          <a:latin typeface="Arial"/>
                          <a:ea typeface="Calibri"/>
                          <a:cs typeface="Times New Roman"/>
                        </a:rPr>
                        <a:t>National government </a:t>
                      </a:r>
                      <a:r>
                        <a:rPr lang="en-GB" sz="1200" b="1">
                          <a:latin typeface="Arial"/>
                          <a:ea typeface="Calibri"/>
                          <a:cs typeface="Times New Roman"/>
                        </a:rPr>
                        <a:t>does not</a:t>
                      </a:r>
                      <a:r>
                        <a:rPr lang="en-GB" sz="1200">
                          <a:latin typeface="Arial"/>
                          <a:ea typeface="Calibri"/>
                          <a:cs typeface="Times New Roman"/>
                        </a:rPr>
                        <a:t>  participate in: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Meetings of the CMS Intergovernmental Task Force on Illegal Killing, Taking and Trade of Migratory Birds in the Mediterranean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Meetings of the Special Focal Point on Eradication of Illegal Killing, Trapping and Trade in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CITES initiatives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EU initiatives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Any bilateral initiatives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government </a:t>
                      </a:r>
                      <a:r>
                        <a:rPr lang="en-GB" sz="1200" b="1">
                          <a:latin typeface="Arial"/>
                          <a:ea typeface="Calibri"/>
                          <a:cs typeface="Times New Roman"/>
                        </a:rPr>
                        <a:t>rarely</a:t>
                      </a:r>
                      <a:r>
                        <a:rPr lang="en-GB" sz="1200">
                          <a:latin typeface="Arial"/>
                          <a:ea typeface="Calibri"/>
                          <a:cs typeface="Times New Roman"/>
                        </a:rPr>
                        <a:t> participates (less that 50% of meetings in the last 3 years) in: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Meetings of the CMS Intergovernmental Task Force on Illegal Killing, Taking and Trade of Migratory Birds in the Mediterranean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Meetings of the Special Focal Point on Eradication of Illegal Killing, Trapping and Trade in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CITES initiatives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EU initiatives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Any bilateral initiatives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National government regularly participates (more than 50% of the meeting in the last three years) in: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Meetings of the CMS Intergovernmental Task Force on Illegal Killing, Taking and Trade of Migratory Birds in the Mediterranean</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Meetings of the Special Focal Point on Eradication of Illegal Killing, Trapping and Trade in Wild Birds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CITES initiatives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EU initiatives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Arial"/>
                          <a:ea typeface="Calibri"/>
                          <a:cs typeface="Times New Roman"/>
                        </a:rPr>
                        <a:t> Any bilateral initiatives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0"/>
                        </a:spcAft>
                      </a:pPr>
                      <a:r>
                        <a:rPr lang="en-GB" sz="1200" dirty="0">
                          <a:latin typeface="Arial"/>
                          <a:ea typeface="Calibri"/>
                          <a:cs typeface="Times New Roman"/>
                        </a:rPr>
                        <a:t>National government takes an active role in:</a:t>
                      </a:r>
                      <a:endParaRPr lang="it-IT" sz="1200" dirty="0">
                        <a:latin typeface="Calibri"/>
                        <a:ea typeface="Calibri"/>
                        <a:cs typeface="Times New Roman"/>
                      </a:endParaRPr>
                    </a:p>
                    <a:p>
                      <a:pPr>
                        <a:lnSpc>
                          <a:spcPct val="115000"/>
                        </a:lnSpc>
                        <a:spcBef>
                          <a:spcPts val="600"/>
                        </a:spcBef>
                        <a:spcAft>
                          <a:spcPts val="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Meetings of the CMS Intergovernmental Task Force on Illegal Killing, Taking and Trade of Migratory Birds in the Mediterranean</a:t>
                      </a:r>
                      <a:endParaRPr lang="it-IT" sz="1200" dirty="0">
                        <a:latin typeface="Calibri"/>
                        <a:ea typeface="Calibri"/>
                        <a:cs typeface="Times New Roman"/>
                      </a:endParaRPr>
                    </a:p>
                    <a:p>
                      <a:pPr>
                        <a:lnSpc>
                          <a:spcPct val="115000"/>
                        </a:lnSpc>
                        <a:spcBef>
                          <a:spcPts val="600"/>
                        </a:spcBef>
                        <a:spcAft>
                          <a:spcPts val="0"/>
                        </a:spcAft>
                      </a:pPr>
                      <a:r>
                        <a:rPr lang="en-GB" sz="1200" dirty="0">
                          <a:latin typeface="MS Mincho"/>
                          <a:ea typeface="Calibri"/>
                          <a:cs typeface="MS Mincho"/>
                        </a:rPr>
                        <a:t>􀜆</a:t>
                      </a:r>
                      <a:r>
                        <a:rPr lang="en-GB" sz="1200" dirty="0">
                          <a:latin typeface="Arial"/>
                          <a:ea typeface="Calibri"/>
                          <a:cs typeface="Times New Roman"/>
                        </a:rPr>
                        <a:t> Meetings of the Special Focal Point on Eradication of Illegal Killing, Trapping and Trade in Wild Birds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CITES initiatives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EU initiatives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a:ea typeface="Calibri"/>
                          <a:cs typeface="Times New Roman"/>
                        </a:rPr>
                        <a:t> Any bilateral initiatives</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25. Drivers of wildlife crime</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065617"/>
            <a:ext cx="8229600" cy="2795432"/>
          </a:xfrm>
        </p:spPr>
        <p:txBody>
          <a:bodyPr>
            <a:normAutofit/>
          </a:bodyPr>
          <a:lstStyle/>
          <a:p>
            <a:pPr>
              <a:buNone/>
            </a:pPr>
            <a:r>
              <a:rPr lang="en-GB" sz="2800" dirty="0" smtClean="0"/>
              <a:t>The extent to which the drivers of IKB in the country are known and understood.</a:t>
            </a:r>
            <a:endParaRPr lang="it-IT" sz="2800" dirty="0" smtClean="0"/>
          </a:p>
          <a:p>
            <a:r>
              <a:rPr lang="en-GB" sz="2800" b="1" i="1" dirty="0" smtClean="0"/>
              <a:t> Is there awareness of the drivers of IKB in your country, including drivers of both supply of illicit products and consumer demand?</a:t>
            </a:r>
            <a:endParaRPr lang="it-IT" sz="2800" dirty="0" smtClean="0"/>
          </a:p>
          <a:p>
            <a:pPr>
              <a:buNone/>
            </a:pPr>
            <a:endParaRPr lang="it-IT" sz="2800" dirty="0" smtClean="0"/>
          </a:p>
          <a:p>
            <a:endParaRPr lang="en-GB" sz="2800" dirty="0"/>
          </a:p>
        </p:txBody>
      </p:sp>
      <p:graphicFrame>
        <p:nvGraphicFramePr>
          <p:cNvPr id="4" name="Tabella 3"/>
          <p:cNvGraphicFramePr>
            <a:graphicFrameLocks noGrp="1"/>
          </p:cNvGraphicFramePr>
          <p:nvPr/>
        </p:nvGraphicFramePr>
        <p:xfrm>
          <a:off x="251520" y="3962860"/>
          <a:ext cx="8640960" cy="2716501"/>
        </p:xfrm>
        <a:graphic>
          <a:graphicData uri="http://schemas.openxmlformats.org/drawingml/2006/table">
            <a:tbl>
              <a:tblPr/>
              <a:tblGrid>
                <a:gridCol w="2159798"/>
                <a:gridCol w="2159798"/>
                <a:gridCol w="2160682"/>
                <a:gridCol w="2160682"/>
              </a:tblGrid>
              <a:tr h="270415">
                <a:tc>
                  <a:txBody>
                    <a:bodyPr/>
                    <a:lstStyle/>
                    <a:p>
                      <a:pPr algn="ctr">
                        <a:lnSpc>
                          <a:spcPct val="115000"/>
                        </a:lnSpc>
                        <a:spcAft>
                          <a:spcPts val="0"/>
                        </a:spcAft>
                      </a:pPr>
                      <a:r>
                        <a:rPr lang="en-GB" sz="1600" b="1">
                          <a:latin typeface="Arial"/>
                          <a:ea typeface="Calibri"/>
                          <a:cs typeface="Times New Roman"/>
                        </a:rPr>
                        <a:t>0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36085">
                <a:tc>
                  <a:txBody>
                    <a:bodyPr/>
                    <a:lstStyle/>
                    <a:p>
                      <a:pPr>
                        <a:lnSpc>
                          <a:spcPct val="115000"/>
                        </a:lnSpc>
                        <a:spcBef>
                          <a:spcPts val="600"/>
                        </a:spcBef>
                        <a:spcAft>
                          <a:spcPts val="600"/>
                        </a:spcAft>
                      </a:pPr>
                      <a:r>
                        <a:rPr lang="en-GB" sz="1200">
                          <a:latin typeface="Arial"/>
                          <a:ea typeface="Calibri"/>
                          <a:cs typeface="Times New Roman"/>
                        </a:rPr>
                        <a:t>Knowledge of the drivers of IKB: </a:t>
                      </a:r>
                      <a:endParaRPr lang="it-IT" sz="1200">
                        <a:latin typeface="Calibri"/>
                        <a:ea typeface="Calibri"/>
                        <a:cs typeface="Times New Roman"/>
                      </a:endParaRPr>
                    </a:p>
                    <a:p>
                      <a:pPr>
                        <a:lnSpc>
                          <a:spcPct val="115000"/>
                        </a:lnSpc>
                        <a:spcBef>
                          <a:spcPts val="600"/>
                        </a:spcBef>
                        <a:spcAft>
                          <a:spcPts val="600"/>
                        </a:spcAft>
                      </a:pPr>
                      <a:r>
                        <a:rPr lang="en-GB" sz="1200">
                          <a:latin typeface="Arial Unicode MS"/>
                          <a:ea typeface="Calibri"/>
                          <a:cs typeface="Times New Roman"/>
                        </a:rPr>
                        <a:t>􁃱</a:t>
                      </a:r>
                      <a:r>
                        <a:rPr lang="en-GB" sz="1200">
                          <a:latin typeface="ArialUnicodeMS-KSCms-UHC-H"/>
                          <a:ea typeface="Calibri"/>
                          <a:cs typeface="ArialUnicodeMS-KSCms-UHC-H"/>
                        </a:rPr>
                        <a:t> </a:t>
                      </a:r>
                      <a:r>
                        <a:rPr lang="en-GB" sz="1200">
                          <a:latin typeface="Arial"/>
                          <a:ea typeface="Calibri"/>
                          <a:cs typeface="Times New Roman"/>
                        </a:rPr>
                        <a:t>Is </a:t>
                      </a:r>
                      <a:r>
                        <a:rPr lang="en-GB" sz="1200" b="1">
                          <a:latin typeface="Arial"/>
                          <a:ea typeface="Calibri"/>
                          <a:cs typeface="Times New Roman"/>
                        </a:rPr>
                        <a:t>limited,</a:t>
                      </a:r>
                      <a:r>
                        <a:rPr lang="en-GB" sz="1200">
                          <a:latin typeface="Arial"/>
                          <a:ea typeface="Calibri"/>
                          <a:cs typeface="Times New Roman"/>
                        </a:rPr>
                        <a:t> as very little information is available</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Knowledge of the drivers of IKB:</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a:t>
                      </a:r>
                      <a:r>
                        <a:rPr lang="en-GB" sz="1200" b="1">
                          <a:latin typeface="Arial"/>
                          <a:ea typeface="Calibri"/>
                          <a:cs typeface="Times New Roman"/>
                        </a:rPr>
                        <a:t>basic</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typically </a:t>
                      </a:r>
                      <a:r>
                        <a:rPr lang="en-GB" sz="1200" b="1">
                          <a:latin typeface="Arial"/>
                          <a:ea typeface="Calibri"/>
                          <a:cs typeface="Times New Roman"/>
                        </a:rPr>
                        <a:t>anecdotal</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based on </a:t>
                      </a:r>
                      <a:r>
                        <a:rPr lang="en-GB" sz="1200" b="1">
                          <a:latin typeface="Arial"/>
                          <a:ea typeface="Calibri"/>
                          <a:cs typeface="Times New Roman"/>
                        </a:rPr>
                        <a:t>limited</a:t>
                      </a:r>
                      <a:r>
                        <a:rPr lang="en-GB" sz="1200">
                          <a:latin typeface="Arial"/>
                          <a:ea typeface="Calibri"/>
                          <a:cs typeface="Times New Roman"/>
                        </a:rPr>
                        <a:t> sources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Knowledge of the drivers of IKB:</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Mincho-90ms-RKSJ-H"/>
                          <a:ea typeface="Calibri"/>
                          <a:cs typeface="MS-Mincho-90ms-RKSJ-H"/>
                        </a:rPr>
                        <a:t> </a:t>
                      </a:r>
                      <a:r>
                        <a:rPr lang="en-GB" sz="1200">
                          <a:latin typeface="Arial"/>
                          <a:ea typeface="Calibri"/>
                          <a:cs typeface="Times New Roman"/>
                        </a:rPr>
                        <a:t>Is </a:t>
                      </a:r>
                      <a:r>
                        <a:rPr lang="en-GB" sz="1200" b="1">
                          <a:latin typeface="Arial"/>
                          <a:ea typeface="Calibri"/>
                          <a:cs typeface="Times New Roman"/>
                        </a:rPr>
                        <a:t>reasonable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Involves </a:t>
                      </a:r>
                      <a:r>
                        <a:rPr lang="en-GB" sz="1200" b="1">
                          <a:latin typeface="Arial"/>
                          <a:ea typeface="Calibri"/>
                          <a:cs typeface="Times New Roman"/>
                        </a:rPr>
                        <a:t>gaps</a:t>
                      </a:r>
                      <a:r>
                        <a:rPr lang="en-GB" sz="1200">
                          <a:latin typeface="Arial"/>
                          <a:ea typeface="Calibri"/>
                          <a:cs typeface="Times New Roman"/>
                        </a:rPr>
                        <a:t> in knowledge</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Is based on information from </a:t>
                      </a:r>
                      <a:r>
                        <a:rPr lang="en-GB" sz="1200" b="1">
                          <a:latin typeface="Arial"/>
                          <a:ea typeface="Calibri"/>
                          <a:cs typeface="Times New Roman"/>
                        </a:rPr>
                        <a:t>multiple </a:t>
                      </a:r>
                      <a:r>
                        <a:rPr lang="en-GB" sz="1200">
                          <a:latin typeface="Arial"/>
                          <a:ea typeface="Calibri"/>
                          <a:cs typeface="Times New Roman"/>
                        </a:rPr>
                        <a:t>sources</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Knowledge of the drivers of IKB:</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Arial Unicode MS"/>
                          <a:ea typeface="Calibri"/>
                          <a:cs typeface="Times New Roman"/>
                        </a:rPr>
                        <a:t> </a:t>
                      </a:r>
                      <a:r>
                        <a:rPr lang="en-GB" sz="1200" dirty="0">
                          <a:latin typeface="Arial"/>
                          <a:ea typeface="Calibri"/>
                          <a:cs typeface="Times New Roman"/>
                        </a:rPr>
                        <a:t>Is </a:t>
                      </a:r>
                      <a:r>
                        <a:rPr lang="en-GB" sz="1200" b="1" dirty="0">
                          <a:latin typeface="Arial"/>
                          <a:ea typeface="Calibri"/>
                          <a:cs typeface="Times New Roman"/>
                        </a:rPr>
                        <a:t>good</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reasonably </a:t>
                      </a:r>
                      <a:r>
                        <a:rPr lang="en-GB" sz="1200" b="1" dirty="0">
                          <a:latin typeface="Arial"/>
                          <a:ea typeface="Calibri"/>
                          <a:cs typeface="Times New Roman"/>
                        </a:rPr>
                        <a:t>comprehensive</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Is based on information from a variety of sources </a:t>
                      </a:r>
                      <a:r>
                        <a:rPr lang="en-GB" sz="1200" b="1" dirty="0">
                          <a:latin typeface="Arial"/>
                          <a:ea typeface="Calibri"/>
                          <a:cs typeface="Times New Roman"/>
                        </a:rPr>
                        <a:t>including scientific research</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600" b="1" dirty="0" smtClean="0"/>
              <a:t>26. Demand-side activities </a:t>
            </a:r>
            <a:r>
              <a:rPr lang="it-IT" sz="3600" b="1" dirty="0" smtClean="0"/>
              <a:t/>
            </a:r>
            <a:br>
              <a:rPr lang="it-IT" sz="3600" b="1" dirty="0" smtClean="0"/>
            </a:br>
            <a:endParaRPr lang="en-GB" sz="3600" dirty="0"/>
          </a:p>
        </p:txBody>
      </p:sp>
      <p:sp>
        <p:nvSpPr>
          <p:cNvPr id="3" name="Segnaposto contenuto 2"/>
          <p:cNvSpPr>
            <a:spLocks noGrp="1"/>
          </p:cNvSpPr>
          <p:nvPr>
            <p:ph idx="1"/>
          </p:nvPr>
        </p:nvSpPr>
        <p:spPr>
          <a:xfrm>
            <a:off x="457200" y="1135957"/>
            <a:ext cx="8229600" cy="2293044"/>
          </a:xfrm>
        </p:spPr>
        <p:txBody>
          <a:bodyPr>
            <a:normAutofit lnSpcReduction="10000"/>
          </a:bodyPr>
          <a:lstStyle/>
          <a:p>
            <a:pPr>
              <a:buNone/>
            </a:pPr>
            <a:r>
              <a:rPr lang="en-GB" sz="2800" dirty="0" smtClean="0"/>
              <a:t>The extent to which activities to address the demand of illicit wildlife products are implemented.</a:t>
            </a:r>
            <a:endParaRPr lang="it-IT" sz="2800" dirty="0" smtClean="0"/>
          </a:p>
          <a:p>
            <a:r>
              <a:rPr lang="en-GB" sz="2800" dirty="0" smtClean="0"/>
              <a:t> </a:t>
            </a:r>
            <a:r>
              <a:rPr lang="en-GB" sz="2800" b="1" i="1" dirty="0" smtClean="0"/>
              <a:t>Are activities implemented to address the demand for illegally obtained wild birds?</a:t>
            </a:r>
            <a:endParaRPr lang="it-IT" sz="2800" dirty="0" smtClean="0"/>
          </a:p>
          <a:p>
            <a:endParaRPr lang="en-GB" sz="2800" dirty="0"/>
          </a:p>
        </p:txBody>
      </p:sp>
      <p:graphicFrame>
        <p:nvGraphicFramePr>
          <p:cNvPr id="4" name="Tabella 3"/>
          <p:cNvGraphicFramePr>
            <a:graphicFrameLocks noGrp="1"/>
          </p:cNvGraphicFramePr>
          <p:nvPr/>
        </p:nvGraphicFramePr>
        <p:xfrm>
          <a:off x="251520" y="3645024"/>
          <a:ext cx="8640960" cy="3051048"/>
        </p:xfrm>
        <a:graphic>
          <a:graphicData uri="http://schemas.openxmlformats.org/drawingml/2006/table">
            <a:tbl>
              <a:tblPr/>
              <a:tblGrid>
                <a:gridCol w="2159798"/>
                <a:gridCol w="2159798"/>
                <a:gridCol w="2160682"/>
                <a:gridCol w="2160682"/>
              </a:tblGrid>
              <a:tr h="172070">
                <a:tc>
                  <a:txBody>
                    <a:bodyPr/>
                    <a:lstStyle/>
                    <a:p>
                      <a:pPr algn="ctr">
                        <a:lnSpc>
                          <a:spcPct val="115000"/>
                        </a:lnSpc>
                        <a:spcAft>
                          <a:spcPts val="600"/>
                        </a:spcAft>
                      </a:pPr>
                      <a:r>
                        <a:rPr lang="en-GB" sz="1600" b="1">
                          <a:latin typeface="Arial"/>
                          <a:ea typeface="Calibri"/>
                          <a:cs typeface="Times New Roman"/>
                        </a:rPr>
                        <a:t>0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25433">
                <a:tc>
                  <a:txBody>
                    <a:bodyPr/>
                    <a:lstStyle/>
                    <a:p>
                      <a:pPr>
                        <a:lnSpc>
                          <a:spcPct val="115000"/>
                        </a:lnSpc>
                        <a:spcBef>
                          <a:spcPts val="600"/>
                        </a:spcBef>
                        <a:spcAft>
                          <a:spcPts val="600"/>
                        </a:spcAft>
                      </a:pPr>
                      <a:r>
                        <a:rPr lang="en-GB" sz="1200">
                          <a:latin typeface="Arial"/>
                          <a:ea typeface="Calibri"/>
                          <a:cs typeface="Times New Roman"/>
                        </a:rPr>
                        <a:t>Demand-side activities:</a:t>
                      </a:r>
                      <a:endParaRPr lang="it-IT" sz="1200">
                        <a:latin typeface="Calibri"/>
                        <a:ea typeface="Calibri"/>
                        <a:cs typeface="Times New Roman"/>
                      </a:endParaRPr>
                    </a:p>
                    <a:p>
                      <a:pPr>
                        <a:lnSpc>
                          <a:spcPct val="115000"/>
                        </a:lnSpc>
                        <a:spcBef>
                          <a:spcPts val="600"/>
                        </a:spcBef>
                        <a:spcAft>
                          <a:spcPts val="600"/>
                        </a:spcAft>
                      </a:pPr>
                      <a:r>
                        <a:rPr lang="en-GB" sz="1200">
                          <a:latin typeface="Arial Unicode MS"/>
                          <a:ea typeface="Calibri"/>
                          <a:cs typeface="Times New Roman"/>
                        </a:rPr>
                        <a:t>􁃱</a:t>
                      </a:r>
                      <a:r>
                        <a:rPr lang="en-GB" sz="1200">
                          <a:latin typeface="ArialUnicodeMS-KSCms-UHC-H"/>
                          <a:ea typeface="Calibri"/>
                          <a:cs typeface="ArialUnicodeMS-KSCms-UHC-H"/>
                        </a:rPr>
                        <a:t> </a:t>
                      </a:r>
                      <a:r>
                        <a:rPr lang="en-GB" sz="1200">
                          <a:latin typeface="Arial"/>
                          <a:ea typeface="Calibri"/>
                          <a:cs typeface="Times New Roman"/>
                        </a:rPr>
                        <a:t>Have </a:t>
                      </a:r>
                      <a:r>
                        <a:rPr lang="en-GB" sz="1200" b="1">
                          <a:latin typeface="Arial"/>
                          <a:ea typeface="Calibri"/>
                          <a:cs typeface="Times New Roman"/>
                        </a:rPr>
                        <a:t>neither</a:t>
                      </a:r>
                      <a:r>
                        <a:rPr lang="en-GB" sz="1200">
                          <a:latin typeface="Arial"/>
                          <a:ea typeface="Calibri"/>
                          <a:cs typeface="Times New Roman"/>
                        </a:rPr>
                        <a:t> been developed nor Implemented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There is </a:t>
                      </a:r>
                      <a:r>
                        <a:rPr lang="en-GB" sz="1200" b="1">
                          <a:latin typeface="Arial"/>
                          <a:ea typeface="Calibri"/>
                          <a:cs typeface="Times New Roman"/>
                        </a:rPr>
                        <a:t>no</a:t>
                      </a:r>
                      <a:r>
                        <a:rPr lang="en-GB" sz="1200">
                          <a:latin typeface="Arial"/>
                          <a:ea typeface="Calibri"/>
                          <a:cs typeface="Times New Roman"/>
                        </a:rPr>
                        <a:t> information available on the demand for illegally obtained wild birds in the country.</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Demand-side activities: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Have been </a:t>
                      </a:r>
                      <a:r>
                        <a:rPr lang="en-GB" sz="1200" b="1">
                          <a:latin typeface="Arial"/>
                          <a:ea typeface="Calibri"/>
                          <a:cs typeface="Times New Roman"/>
                        </a:rPr>
                        <a:t>developed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rarely </a:t>
                      </a:r>
                      <a:r>
                        <a:rPr lang="en-GB" sz="1200">
                          <a:latin typeface="Arial"/>
                          <a:ea typeface="Calibri"/>
                          <a:cs typeface="Times New Roman"/>
                        </a:rPr>
                        <a:t>implemented in full due to a lack of available resources (e.g. technical, human, financial)</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based on information confirming demand for illegally obtained wild birds in the country</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a:latin typeface="Arial"/>
                          <a:ea typeface="Calibri"/>
                          <a:cs typeface="Times New Roman"/>
                        </a:rPr>
                        <a:t>Demand-side activities:</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Have been developed and Implemented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rarely</a:t>
                      </a:r>
                      <a:r>
                        <a:rPr lang="en-GB" sz="1200">
                          <a:latin typeface="Arial"/>
                          <a:ea typeface="Calibri"/>
                          <a:cs typeface="Times New Roman"/>
                        </a:rPr>
                        <a:t> reviewed to identify the outcomes achieved</a:t>
                      </a:r>
                      <a:endParaRPr lang="it-IT" sz="1200">
                        <a:latin typeface="Calibri"/>
                        <a:ea typeface="Calibri"/>
                        <a:cs typeface="Times New Roman"/>
                      </a:endParaRPr>
                    </a:p>
                    <a:p>
                      <a:pPr>
                        <a:lnSpc>
                          <a:spcPct val="115000"/>
                        </a:lnSpc>
                        <a:spcBef>
                          <a:spcPts val="600"/>
                        </a:spcBef>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based on information confirming demand for illegally obtained wild birds in the country</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200" dirty="0">
                          <a:latin typeface="Arial"/>
                          <a:ea typeface="Calibri"/>
                          <a:cs typeface="Times New Roman"/>
                        </a:rPr>
                        <a:t>Demand-side activities:</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a:t>
                      </a:r>
                      <a:r>
                        <a:rPr lang="en-GB" sz="1200" dirty="0">
                          <a:latin typeface="Arial"/>
                          <a:ea typeface="Calibri"/>
                          <a:cs typeface="Times New Roman"/>
                        </a:rPr>
                        <a:t>Have been developed and implemented</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Are </a:t>
                      </a:r>
                      <a:r>
                        <a:rPr lang="en-GB" sz="1200" b="1" dirty="0">
                          <a:latin typeface="Arial"/>
                          <a:ea typeface="Calibri"/>
                          <a:cs typeface="Times New Roman"/>
                        </a:rPr>
                        <a:t>usually</a:t>
                      </a:r>
                      <a:r>
                        <a:rPr lang="en-GB" sz="1200" dirty="0">
                          <a:latin typeface="Arial"/>
                          <a:ea typeface="Calibri"/>
                          <a:cs typeface="Times New Roman"/>
                        </a:rPr>
                        <a:t> reviewed to identify the outcomes achieved</a:t>
                      </a:r>
                      <a:endParaRPr lang="it-IT" sz="1200" dirty="0">
                        <a:latin typeface="Calibri"/>
                        <a:ea typeface="Calibri"/>
                        <a:cs typeface="Times New Roman"/>
                      </a:endParaRPr>
                    </a:p>
                    <a:p>
                      <a:pPr>
                        <a:lnSpc>
                          <a:spcPct val="115000"/>
                        </a:lnSpc>
                        <a:spcBef>
                          <a:spcPts val="600"/>
                        </a:spcBef>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dirty="0">
                          <a:latin typeface="Arial"/>
                          <a:ea typeface="Calibri"/>
                          <a:cs typeface="Times New Roman"/>
                        </a:rPr>
                        <a:t>Are </a:t>
                      </a:r>
                      <a:r>
                        <a:rPr lang="en-GB" sz="1200" b="1" dirty="0">
                          <a:latin typeface="Arial"/>
                          <a:ea typeface="Calibri"/>
                          <a:cs typeface="Times New Roman"/>
                        </a:rPr>
                        <a:t>not needed</a:t>
                      </a:r>
                      <a:r>
                        <a:rPr lang="en-GB" sz="1200" dirty="0">
                          <a:latin typeface="Arial"/>
                          <a:ea typeface="Calibri"/>
                          <a:cs typeface="Times New Roman"/>
                        </a:rPr>
                        <a:t> as data confirms that there is very little demand for illegally obtained wild birds in the country </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3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27. Regulated community</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50024"/>
            <a:ext cx="8229600" cy="4525963"/>
          </a:xfrm>
        </p:spPr>
        <p:txBody>
          <a:bodyPr>
            <a:normAutofit fontScale="92500" lnSpcReduction="10000"/>
          </a:bodyPr>
          <a:lstStyle/>
          <a:p>
            <a:pPr>
              <a:buNone/>
            </a:pPr>
            <a:r>
              <a:rPr lang="en-GB" dirty="0" smtClean="0"/>
              <a:t>The extent of awareness-raising materials and/or programmes are in place to increase the awareness of the regulated community, of the laws that apply to the sustainable use of wild birds.</a:t>
            </a:r>
            <a:endParaRPr lang="it-IT" dirty="0" smtClean="0"/>
          </a:p>
          <a:p>
            <a:r>
              <a:rPr lang="en-GB" dirty="0" smtClean="0"/>
              <a:t> </a:t>
            </a:r>
            <a:r>
              <a:rPr lang="en-GB" b="1" i="1" dirty="0" smtClean="0"/>
              <a:t>Are efforts taken to increase the awareness of the regulated community, of the requirements of legislation related to the sustainable use of wildlife and the penalties for non-compliance?</a:t>
            </a:r>
            <a:endParaRPr lang="it-IT" dirty="0" smtClean="0"/>
          </a:p>
          <a:p>
            <a:endParaRPr lang="it-IT" dirty="0" smtClean="0"/>
          </a:p>
        </p:txBody>
      </p:sp>
      <p:graphicFrame>
        <p:nvGraphicFramePr>
          <p:cNvPr id="4" name="Tabella 3"/>
          <p:cNvGraphicFramePr>
            <a:graphicFrameLocks noGrp="1"/>
          </p:cNvGraphicFramePr>
          <p:nvPr/>
        </p:nvGraphicFramePr>
        <p:xfrm>
          <a:off x="251520" y="5733256"/>
          <a:ext cx="8640960" cy="2401824"/>
        </p:xfrm>
        <a:graphic>
          <a:graphicData uri="http://schemas.openxmlformats.org/drawingml/2006/table">
            <a:tbl>
              <a:tblPr/>
              <a:tblGrid>
                <a:gridCol w="2159798"/>
                <a:gridCol w="2159798"/>
                <a:gridCol w="2160682"/>
                <a:gridCol w="2160682"/>
              </a:tblGrid>
              <a:tr h="172070">
                <a:tc>
                  <a:txBody>
                    <a:bodyPr/>
                    <a:lstStyle/>
                    <a:p>
                      <a:pPr algn="ctr">
                        <a:lnSpc>
                          <a:spcPct val="115000"/>
                        </a:lnSpc>
                        <a:spcAft>
                          <a:spcPts val="0"/>
                        </a:spcAft>
                      </a:pPr>
                      <a:r>
                        <a:rPr lang="en-GB" sz="1600" b="1">
                          <a:latin typeface="Arial"/>
                          <a:ea typeface="Calibri"/>
                          <a:cs typeface="Times New Roman"/>
                        </a:rPr>
                        <a:t>0 􀜆</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62591">
                <a:tc>
                  <a:txBody>
                    <a:bodyPr/>
                    <a:lstStyle/>
                    <a:p>
                      <a:pPr>
                        <a:lnSpc>
                          <a:spcPct val="115000"/>
                        </a:lnSpc>
                        <a:spcAft>
                          <a:spcPts val="600"/>
                        </a:spcAft>
                      </a:pPr>
                      <a:r>
                        <a:rPr lang="en-GB" sz="1200">
                          <a:latin typeface="Arial"/>
                          <a:ea typeface="Calibri"/>
                          <a:cs typeface="Times New Roman"/>
                        </a:rPr>
                        <a:t>Efforts to increase awareness of the regulated community:</a:t>
                      </a:r>
                      <a:endParaRPr lang="it-IT" sz="1200">
                        <a:latin typeface="Calibri"/>
                        <a:ea typeface="Calibri"/>
                        <a:cs typeface="Times New Roman"/>
                      </a:endParaRPr>
                    </a:p>
                    <a:p>
                      <a:pPr>
                        <a:lnSpc>
                          <a:spcPct val="115000"/>
                        </a:lnSpc>
                        <a:spcAft>
                          <a:spcPts val="600"/>
                        </a:spcAft>
                      </a:pPr>
                      <a:r>
                        <a:rPr lang="en-GB" sz="1200">
                          <a:latin typeface="Arial Unicode MS"/>
                          <a:ea typeface="Calibri"/>
                          <a:cs typeface="Times New Roman"/>
                        </a:rPr>
                        <a:t>􁃱</a:t>
                      </a:r>
                      <a:r>
                        <a:rPr lang="en-GB" sz="1200">
                          <a:latin typeface="ArialUnicodeMS-KSCms-UHC-H"/>
                          <a:ea typeface="Calibri"/>
                          <a:cs typeface="ArialUnicodeMS-KSCms-UHC-H"/>
                        </a:rPr>
                        <a:t> </a:t>
                      </a:r>
                      <a:r>
                        <a:rPr lang="en-GB" sz="1200">
                          <a:latin typeface="Arial"/>
                          <a:ea typeface="Calibri"/>
                          <a:cs typeface="Times New Roman"/>
                        </a:rPr>
                        <a:t>Are </a:t>
                      </a:r>
                      <a:r>
                        <a:rPr lang="en-GB" sz="1200" b="1">
                          <a:latin typeface="Arial"/>
                          <a:ea typeface="Calibri"/>
                          <a:cs typeface="Times New Roman"/>
                        </a:rPr>
                        <a:t>not </a:t>
                      </a:r>
                      <a:r>
                        <a:rPr lang="en-GB" sz="1200">
                          <a:latin typeface="Arial"/>
                          <a:ea typeface="Calibri"/>
                          <a:cs typeface="Times New Roman"/>
                        </a:rPr>
                        <a:t>undertaken</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a:latin typeface="Arial"/>
                          <a:ea typeface="Calibri"/>
                          <a:cs typeface="Times New Roman"/>
                        </a:rPr>
                        <a:t>Efforts to increase awareness of the regulated community:</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usually informal and reactive</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not </a:t>
                      </a:r>
                      <a:r>
                        <a:rPr lang="en-GB" sz="1200">
                          <a:latin typeface="Arial"/>
                          <a:ea typeface="Calibri"/>
                          <a:cs typeface="Times New Roman"/>
                        </a:rPr>
                        <a:t>comprehensive or widespread</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a:latin typeface="Arial"/>
                          <a:ea typeface="Calibri"/>
                          <a:cs typeface="Times New Roman"/>
                        </a:rPr>
                        <a:t>Efforts to increase awareness of the regulated community:</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based on awareness raising materials that have been developed</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sometimes</a:t>
                      </a:r>
                      <a:r>
                        <a:rPr lang="en-GB" sz="1200">
                          <a:latin typeface="Arial"/>
                          <a:ea typeface="Calibri"/>
                          <a:cs typeface="Times New Roman"/>
                        </a:rPr>
                        <a:t> up-to-date</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sometimes</a:t>
                      </a:r>
                      <a:r>
                        <a:rPr lang="en-GB" sz="1200">
                          <a:latin typeface="Arial"/>
                          <a:ea typeface="Calibri"/>
                          <a:cs typeface="Times New Roman"/>
                        </a:rPr>
                        <a:t> comprehensive or widespread</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dirty="0">
                          <a:latin typeface="Arial"/>
                          <a:ea typeface="Calibri"/>
                          <a:cs typeface="Times New Roman"/>
                        </a:rPr>
                        <a:t>Efforts to increase awareness of the regulated community:</a:t>
                      </a:r>
                      <a:endParaRPr lang="it-IT" sz="1200" dirty="0">
                        <a:latin typeface="Calibri"/>
                        <a:ea typeface="Calibri"/>
                        <a:cs typeface="Times New Roman"/>
                      </a:endParaRPr>
                    </a:p>
                    <a:p>
                      <a:pPr>
                        <a:lnSpc>
                          <a:spcPct val="115000"/>
                        </a:lnSpc>
                        <a:spcAft>
                          <a:spcPts val="600"/>
                        </a:spcAft>
                      </a:pPr>
                      <a:r>
                        <a:rPr lang="en-GB" sz="1200" dirty="0">
                          <a:latin typeface="Arial Unicode MS"/>
                          <a:ea typeface="Calibri"/>
                          <a:cs typeface="Times New Roman"/>
                        </a:rPr>
                        <a:t>􁃱</a:t>
                      </a:r>
                      <a:r>
                        <a:rPr lang="en-GB" sz="1200" dirty="0">
                          <a:latin typeface="ArialUnicodeMS-KSCms-UHC-H"/>
                          <a:ea typeface="Calibri"/>
                          <a:cs typeface="ArialUnicodeMS-KSCms-UHC-H"/>
                        </a:rPr>
                        <a:t> </a:t>
                      </a:r>
                      <a:r>
                        <a:rPr lang="en-GB" sz="1200" dirty="0">
                          <a:latin typeface="Arial"/>
                          <a:ea typeface="Calibri"/>
                          <a:cs typeface="Times New Roman"/>
                        </a:rPr>
                        <a:t>Are based on </a:t>
                      </a:r>
                      <a:r>
                        <a:rPr lang="en-GB" sz="1200" b="1" dirty="0">
                          <a:latin typeface="Arial"/>
                          <a:ea typeface="Calibri"/>
                          <a:cs typeface="Times New Roman"/>
                        </a:rPr>
                        <a:t>well-developed</a:t>
                      </a:r>
                      <a:r>
                        <a:rPr lang="en-GB" sz="1200" dirty="0">
                          <a:latin typeface="Arial"/>
                          <a:ea typeface="Calibri"/>
                          <a:cs typeface="Times New Roman"/>
                        </a:rPr>
                        <a:t> and up-to-date awareness raising materials</a:t>
                      </a:r>
                      <a:endParaRPr lang="it-IT" sz="1200" dirty="0">
                        <a:latin typeface="Calibri"/>
                        <a:ea typeface="Calibri"/>
                        <a:cs typeface="Times New Roman"/>
                      </a:endParaRPr>
                    </a:p>
                    <a:p>
                      <a:pPr>
                        <a:lnSpc>
                          <a:spcPct val="115000"/>
                        </a:lnSpc>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b="1" dirty="0">
                          <a:latin typeface="Arial"/>
                          <a:ea typeface="Calibri"/>
                          <a:cs typeface="Times New Roman"/>
                        </a:rPr>
                        <a:t>Comprehensively</a:t>
                      </a:r>
                      <a:r>
                        <a:rPr lang="en-GB" sz="1200" dirty="0">
                          <a:latin typeface="Arial"/>
                          <a:ea typeface="Calibri"/>
                          <a:cs typeface="Times New Roman"/>
                        </a:rPr>
                        <a:t> target the different types of user and permit holder(s)</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Mandate</a:t>
            </a:r>
            <a:endParaRPr lang="en-GB" b="1" dirty="0"/>
          </a:p>
        </p:txBody>
      </p:sp>
      <p:sp>
        <p:nvSpPr>
          <p:cNvPr id="3" name="Segnaposto contenuto 2"/>
          <p:cNvSpPr>
            <a:spLocks noGrp="1"/>
          </p:cNvSpPr>
          <p:nvPr>
            <p:ph idx="1"/>
          </p:nvPr>
        </p:nvSpPr>
        <p:spPr>
          <a:xfrm>
            <a:off x="457200" y="1686465"/>
            <a:ext cx="8229600" cy="4525963"/>
          </a:xfrm>
        </p:spPr>
        <p:txBody>
          <a:bodyPr>
            <a:normAutofit/>
          </a:bodyPr>
          <a:lstStyle/>
          <a:p>
            <a:r>
              <a:rPr lang="en-GB" dirty="0" smtClean="0"/>
              <a:t>TAP  2013 –  2020</a:t>
            </a:r>
          </a:p>
          <a:p>
            <a:pPr lvl="1"/>
            <a:r>
              <a:rPr lang="en-GB" dirty="0" smtClean="0"/>
              <a:t>Monitoring, evaluation, and follow-up to the actions set in the AP</a:t>
            </a:r>
          </a:p>
          <a:p>
            <a:pPr lvl="2"/>
            <a:r>
              <a:rPr lang="en-GB" dirty="0" smtClean="0"/>
              <a:t>Enforcement and Legal Aspects</a:t>
            </a:r>
          </a:p>
          <a:p>
            <a:pPr lvl="2"/>
            <a:r>
              <a:rPr lang="en-GB" dirty="0" smtClean="0"/>
              <a:t>Biological and Institutional Aspects</a:t>
            </a:r>
          </a:p>
          <a:p>
            <a:pPr lvl="2"/>
            <a:r>
              <a:rPr lang="en-GB" dirty="0" smtClean="0"/>
              <a:t>Awareness Aspects</a:t>
            </a:r>
          </a:p>
          <a:p>
            <a:pPr lvl="2"/>
            <a:endParaRPr lang="en-GB" dirty="0" smtClean="0"/>
          </a:p>
          <a:p>
            <a:pPr lvl="1">
              <a:buNone/>
            </a:pPr>
            <a:r>
              <a:rPr lang="en-GB" dirty="0" smtClean="0"/>
              <a:t>   </a:t>
            </a:r>
            <a:r>
              <a:rPr lang="en-GB" u="sng" dirty="0" smtClean="0"/>
              <a:t>every 2 years</a:t>
            </a:r>
            <a:r>
              <a:rPr lang="en-GB" dirty="0" smtClean="0"/>
              <a:t> since 2015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200" b="1" dirty="0" smtClean="0"/>
              <a:t>28. Public awareness actions </a:t>
            </a:r>
            <a:r>
              <a:rPr lang="it-IT" sz="3200" b="1" dirty="0" smtClean="0"/>
              <a:t/>
            </a:r>
            <a:br>
              <a:rPr lang="it-IT" sz="3200" b="1" dirty="0" smtClean="0"/>
            </a:br>
            <a:endParaRPr lang="en-GB" sz="3200" dirty="0"/>
          </a:p>
        </p:txBody>
      </p:sp>
      <p:sp>
        <p:nvSpPr>
          <p:cNvPr id="3" name="Segnaposto contenuto 2"/>
          <p:cNvSpPr>
            <a:spLocks noGrp="1"/>
          </p:cNvSpPr>
          <p:nvPr>
            <p:ph idx="1"/>
          </p:nvPr>
        </p:nvSpPr>
        <p:spPr>
          <a:xfrm>
            <a:off x="457200" y="1135957"/>
            <a:ext cx="8229600" cy="2869108"/>
          </a:xfrm>
        </p:spPr>
        <p:txBody>
          <a:bodyPr>
            <a:normAutofit/>
          </a:bodyPr>
          <a:lstStyle/>
          <a:p>
            <a:pPr>
              <a:buNone/>
            </a:pPr>
            <a:r>
              <a:rPr lang="en-GB" sz="2800" dirty="0" smtClean="0"/>
              <a:t>The extent of awareness-raising materials and/or programmes are in place to increase public awareness of IKB.</a:t>
            </a:r>
            <a:endParaRPr lang="it-IT" sz="2800" dirty="0" smtClean="0"/>
          </a:p>
          <a:p>
            <a:r>
              <a:rPr lang="en-GB" sz="2800" dirty="0" smtClean="0"/>
              <a:t> </a:t>
            </a:r>
            <a:r>
              <a:rPr lang="en-GB" sz="2800" b="1" i="1" dirty="0" smtClean="0"/>
              <a:t>Are efforts taken to increase public awareness of IKB and its environmental, social and economic impacts? </a:t>
            </a:r>
            <a:endParaRPr lang="it-IT" sz="2800" dirty="0" smtClean="0"/>
          </a:p>
          <a:p>
            <a:endParaRPr lang="en-GB" sz="2800" dirty="0"/>
          </a:p>
        </p:txBody>
      </p:sp>
      <p:graphicFrame>
        <p:nvGraphicFramePr>
          <p:cNvPr id="4" name="Tabella 3"/>
          <p:cNvGraphicFramePr>
            <a:graphicFrameLocks noGrp="1"/>
          </p:cNvGraphicFramePr>
          <p:nvPr/>
        </p:nvGraphicFramePr>
        <p:xfrm>
          <a:off x="251520" y="4050422"/>
          <a:ext cx="8640960" cy="3529584"/>
        </p:xfrm>
        <a:graphic>
          <a:graphicData uri="http://schemas.openxmlformats.org/drawingml/2006/table">
            <a:tbl>
              <a:tblPr/>
              <a:tblGrid>
                <a:gridCol w="2159798"/>
                <a:gridCol w="2159798"/>
                <a:gridCol w="2160682"/>
                <a:gridCol w="2160682"/>
              </a:tblGrid>
              <a:tr h="172070">
                <a:tc>
                  <a:txBody>
                    <a:bodyPr/>
                    <a:lstStyle/>
                    <a:p>
                      <a:pPr algn="ctr">
                        <a:lnSpc>
                          <a:spcPct val="115000"/>
                        </a:lnSpc>
                        <a:spcAft>
                          <a:spcPts val="0"/>
                        </a:spcAft>
                      </a:pPr>
                      <a:r>
                        <a:rPr lang="en-GB" sz="1600" b="1">
                          <a:latin typeface="Arial"/>
                          <a:ea typeface="Calibri"/>
                          <a:cs typeface="Times New Roman"/>
                        </a:rPr>
                        <a:t>0 􀜆</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15000"/>
                        </a:lnSpc>
                        <a:spcAft>
                          <a:spcPts val="600"/>
                        </a:spcAft>
                      </a:pPr>
                      <a:r>
                        <a:rPr lang="en-GB" sz="1600" b="1">
                          <a:latin typeface="Arial"/>
                          <a:ea typeface="Calibri"/>
                          <a:cs typeface="Times New Roman"/>
                        </a:rPr>
                        <a:t>1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600"/>
                        </a:spcAft>
                      </a:pPr>
                      <a:r>
                        <a:rPr lang="en-GB" sz="1600" b="1">
                          <a:latin typeface="Arial"/>
                          <a:ea typeface="Calibri"/>
                          <a:cs typeface="Times New Roman"/>
                        </a:rPr>
                        <a:t>2 </a:t>
                      </a:r>
                      <a:r>
                        <a:rPr lang="en-GB" sz="1600">
                          <a:latin typeface="MS Mincho"/>
                          <a:ea typeface="Calibri"/>
                          <a:cs typeface="MS Mincho"/>
                        </a:rPr>
                        <a:t>􀜆</a:t>
                      </a:r>
                      <a:endParaRPr lang="it-IT" sz="16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600"/>
                        </a:spcAft>
                      </a:pPr>
                      <a:r>
                        <a:rPr lang="en-GB" sz="1600" b="1" dirty="0">
                          <a:latin typeface="Arial"/>
                          <a:ea typeface="Calibri"/>
                          <a:cs typeface="Times New Roman"/>
                        </a:rPr>
                        <a:t>3 </a:t>
                      </a:r>
                      <a:r>
                        <a:rPr lang="en-GB" sz="1600" dirty="0">
                          <a:latin typeface="MS Mincho"/>
                          <a:ea typeface="Calibri"/>
                          <a:cs typeface="MS Mincho"/>
                        </a:rPr>
                        <a:t>􀜆</a:t>
                      </a:r>
                      <a:endParaRPr lang="it-IT" sz="16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226430">
                <a:tc>
                  <a:txBody>
                    <a:bodyPr/>
                    <a:lstStyle/>
                    <a:p>
                      <a:pPr>
                        <a:lnSpc>
                          <a:spcPct val="115000"/>
                        </a:lnSpc>
                        <a:spcAft>
                          <a:spcPts val="600"/>
                        </a:spcAft>
                      </a:pPr>
                      <a:r>
                        <a:rPr lang="en-GB" sz="1200">
                          <a:latin typeface="Arial"/>
                          <a:ea typeface="Calibri"/>
                          <a:cs typeface="Times New Roman"/>
                        </a:rPr>
                        <a:t>Efforts to increase public awareness:</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Arial"/>
                          <a:ea typeface="Calibri"/>
                          <a:cs typeface="Times New Roman"/>
                        </a:rPr>
                        <a:t> Are </a:t>
                      </a:r>
                      <a:r>
                        <a:rPr lang="en-GB" sz="1200" b="1">
                          <a:latin typeface="Arial"/>
                          <a:ea typeface="Calibri"/>
                          <a:cs typeface="Times New Roman"/>
                        </a:rPr>
                        <a:t>not</a:t>
                      </a:r>
                      <a:r>
                        <a:rPr lang="en-GB" sz="1200">
                          <a:latin typeface="Arial"/>
                          <a:ea typeface="Calibri"/>
                          <a:cs typeface="Times New Roman"/>
                        </a:rPr>
                        <a:t> undertaken</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a:latin typeface="Arial"/>
                          <a:ea typeface="Calibri"/>
                          <a:cs typeface="Times New Roman"/>
                        </a:rPr>
                        <a:t>Efforts to increase public awareness:</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usually informal and reactive</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neither </a:t>
                      </a:r>
                      <a:r>
                        <a:rPr lang="en-GB" sz="1200">
                          <a:latin typeface="Arial"/>
                          <a:ea typeface="Calibri"/>
                          <a:cs typeface="Times New Roman"/>
                        </a:rPr>
                        <a:t>comprehensive nor  widespread</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 </a:t>
                      </a:r>
                      <a:r>
                        <a:rPr lang="en-GB" sz="1200">
                          <a:latin typeface="Arial"/>
                          <a:ea typeface="Calibri"/>
                          <a:cs typeface="Times New Roman"/>
                        </a:rPr>
                        <a:t>Are </a:t>
                      </a:r>
                      <a:r>
                        <a:rPr lang="en-GB" sz="1200" b="1">
                          <a:latin typeface="Arial"/>
                          <a:ea typeface="Calibri"/>
                          <a:cs typeface="Times New Roman"/>
                        </a:rPr>
                        <a:t>not</a:t>
                      </a:r>
                      <a:r>
                        <a:rPr lang="en-GB" sz="1200">
                          <a:latin typeface="Arial"/>
                          <a:ea typeface="Calibri"/>
                          <a:cs typeface="Times New Roman"/>
                        </a:rPr>
                        <a:t> based on a national communication strategy on IKB</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a:latin typeface="Arial"/>
                          <a:ea typeface="Calibri"/>
                          <a:cs typeface="Times New Roman"/>
                        </a:rPr>
                        <a:t>Efforts to increase public awareness:</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based on awareness raising materials that have been developed by conservation NGOs</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sometimes</a:t>
                      </a:r>
                      <a:r>
                        <a:rPr lang="en-GB" sz="1200">
                          <a:latin typeface="Arial"/>
                          <a:ea typeface="Calibri"/>
                          <a:cs typeface="Times New Roman"/>
                        </a:rPr>
                        <a:t> implemented by governmental bodies </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a:t>
                      </a:r>
                      <a:r>
                        <a:rPr lang="en-GB" sz="1200">
                          <a:latin typeface="MS-Gothic-90ms-RKSJ-H"/>
                          <a:ea typeface="Calibri"/>
                          <a:cs typeface="MS-Gothic-90ms-RKSJ-H"/>
                        </a:rPr>
                        <a:t> </a:t>
                      </a:r>
                      <a:r>
                        <a:rPr lang="en-GB" sz="1200">
                          <a:latin typeface="Arial"/>
                          <a:ea typeface="Calibri"/>
                          <a:cs typeface="Times New Roman"/>
                        </a:rPr>
                        <a:t>Are </a:t>
                      </a:r>
                      <a:r>
                        <a:rPr lang="en-GB" sz="1200" b="1">
                          <a:latin typeface="Arial"/>
                          <a:ea typeface="Calibri"/>
                          <a:cs typeface="Times New Roman"/>
                        </a:rPr>
                        <a:t>sometimes</a:t>
                      </a:r>
                      <a:r>
                        <a:rPr lang="en-GB" sz="1200">
                          <a:latin typeface="Arial"/>
                          <a:ea typeface="Calibri"/>
                          <a:cs typeface="Times New Roman"/>
                        </a:rPr>
                        <a:t> comprehensive or widespread </a:t>
                      </a:r>
                      <a:endParaRPr lang="it-IT" sz="1200">
                        <a:latin typeface="Calibri"/>
                        <a:ea typeface="Calibri"/>
                        <a:cs typeface="Times New Roman"/>
                      </a:endParaRPr>
                    </a:p>
                    <a:p>
                      <a:pPr>
                        <a:lnSpc>
                          <a:spcPct val="115000"/>
                        </a:lnSpc>
                        <a:spcAft>
                          <a:spcPts val="600"/>
                        </a:spcAft>
                      </a:pPr>
                      <a:r>
                        <a:rPr lang="en-GB" sz="1200">
                          <a:latin typeface="MS Mincho"/>
                          <a:ea typeface="Calibri"/>
                          <a:cs typeface="MS Mincho"/>
                        </a:rPr>
                        <a:t>􀜆 </a:t>
                      </a:r>
                      <a:r>
                        <a:rPr lang="en-GB" sz="1200">
                          <a:latin typeface="Arial"/>
                          <a:ea typeface="Calibri"/>
                          <a:cs typeface="Times New Roman"/>
                        </a:rPr>
                        <a:t>Implement </a:t>
                      </a:r>
                      <a:r>
                        <a:rPr lang="en-GB" sz="1200" b="1">
                          <a:latin typeface="Arial"/>
                          <a:ea typeface="Calibri"/>
                          <a:cs typeface="Times New Roman"/>
                        </a:rPr>
                        <a:t>only partially</a:t>
                      </a:r>
                      <a:r>
                        <a:rPr lang="en-GB" sz="1200">
                          <a:latin typeface="Arial"/>
                          <a:ea typeface="Calibri"/>
                          <a:cs typeface="Times New Roman"/>
                        </a:rPr>
                        <a:t> a national communication strategy on IKB</a:t>
                      </a:r>
                      <a:endParaRPr lang="it-IT" sz="120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200" dirty="0">
                          <a:latin typeface="Arial"/>
                          <a:ea typeface="Calibri"/>
                          <a:cs typeface="Times New Roman"/>
                        </a:rPr>
                        <a:t>Efforts to increase public awareness:</a:t>
                      </a:r>
                      <a:endParaRPr lang="it-IT" sz="1200" dirty="0">
                        <a:latin typeface="Calibri"/>
                        <a:ea typeface="Calibri"/>
                        <a:cs typeface="Times New Roman"/>
                      </a:endParaRPr>
                    </a:p>
                    <a:p>
                      <a:pPr>
                        <a:lnSpc>
                          <a:spcPct val="115000"/>
                        </a:lnSpc>
                        <a:spcAft>
                          <a:spcPts val="600"/>
                        </a:spcAft>
                      </a:pPr>
                      <a:r>
                        <a:rPr lang="en-GB" sz="1200" dirty="0">
                          <a:latin typeface="MS Mincho"/>
                          <a:ea typeface="Calibri"/>
                          <a:cs typeface="MS Mincho"/>
                        </a:rPr>
                        <a:t>􀜆</a:t>
                      </a:r>
                      <a:r>
                        <a:rPr lang="en-GB" sz="1200" dirty="0">
                          <a:latin typeface="Arial"/>
                          <a:ea typeface="Calibri"/>
                          <a:cs typeface="Times New Roman"/>
                        </a:rPr>
                        <a:t> Are based on well-developed and up-to-date awareness raising materials developed by governmental bodies</a:t>
                      </a:r>
                      <a:endParaRPr lang="it-IT" sz="1200" dirty="0">
                        <a:latin typeface="Calibri"/>
                        <a:ea typeface="Calibri"/>
                        <a:cs typeface="Times New Roman"/>
                      </a:endParaRPr>
                    </a:p>
                    <a:p>
                      <a:pPr>
                        <a:lnSpc>
                          <a:spcPct val="115000"/>
                        </a:lnSpc>
                        <a:spcAft>
                          <a:spcPts val="600"/>
                        </a:spcAft>
                      </a:pPr>
                      <a:r>
                        <a:rPr lang="en-GB" sz="1200" dirty="0">
                          <a:latin typeface="MS Mincho"/>
                          <a:ea typeface="Calibri"/>
                          <a:cs typeface="MS Mincho"/>
                        </a:rPr>
                        <a:t>􀜆</a:t>
                      </a:r>
                      <a:r>
                        <a:rPr lang="en-GB" sz="1200" dirty="0">
                          <a:latin typeface="MS-Gothic-90ms-RKSJ-H"/>
                          <a:ea typeface="Calibri"/>
                          <a:cs typeface="MS-Gothic-90ms-RKSJ-H"/>
                        </a:rPr>
                        <a:t> </a:t>
                      </a:r>
                      <a:r>
                        <a:rPr lang="en-GB" sz="1200" b="1" dirty="0">
                          <a:latin typeface="Arial"/>
                          <a:ea typeface="Calibri"/>
                          <a:cs typeface="Times New Roman"/>
                        </a:rPr>
                        <a:t>Comprehensively</a:t>
                      </a:r>
                      <a:r>
                        <a:rPr lang="en-GB" sz="1200" dirty="0">
                          <a:latin typeface="Arial"/>
                          <a:ea typeface="Calibri"/>
                          <a:cs typeface="Times New Roman"/>
                        </a:rPr>
                        <a:t> target the different types of user and permit holder(s)</a:t>
                      </a:r>
                      <a:endParaRPr lang="it-IT" sz="1200" dirty="0">
                        <a:latin typeface="Calibri"/>
                        <a:ea typeface="Calibri"/>
                        <a:cs typeface="Times New Roman"/>
                      </a:endParaRPr>
                    </a:p>
                    <a:p>
                      <a:pPr>
                        <a:lnSpc>
                          <a:spcPct val="115000"/>
                        </a:lnSpc>
                        <a:spcAft>
                          <a:spcPts val="600"/>
                        </a:spcAft>
                      </a:pPr>
                      <a:r>
                        <a:rPr lang="en-GB" sz="1200" dirty="0">
                          <a:latin typeface="MS Mincho"/>
                          <a:ea typeface="Calibri"/>
                          <a:cs typeface="MS Mincho"/>
                        </a:rPr>
                        <a:t>􀜆 </a:t>
                      </a:r>
                      <a:r>
                        <a:rPr lang="en-GB" sz="1200" b="1" dirty="0">
                          <a:latin typeface="Arial"/>
                          <a:ea typeface="Calibri"/>
                          <a:cs typeface="Times New Roman"/>
                        </a:rPr>
                        <a:t>Fully implement</a:t>
                      </a:r>
                      <a:r>
                        <a:rPr lang="en-GB" sz="1200" dirty="0">
                          <a:latin typeface="Arial"/>
                          <a:ea typeface="Calibri"/>
                          <a:cs typeface="Times New Roman"/>
                        </a:rPr>
                        <a:t> a national communication strategy on IKB</a:t>
                      </a:r>
                      <a:endParaRPr lang="it-IT" sz="1200" dirty="0">
                        <a:latin typeface="Calibri"/>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8089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898"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80899" name="Rectangle 3"/>
          <p:cNvSpPr>
            <a:spLocks noChangeArrowheads="1"/>
          </p:cNvSpPr>
          <p:nvPr/>
        </p:nvSpPr>
        <p:spPr bwMode="auto">
          <a:xfrm>
            <a:off x="0" y="9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30000" smtClean="0">
                <a:ln>
                  <a:noFill/>
                </a:ln>
                <a:solidFill>
                  <a:schemeClr val="tx1"/>
                </a:solidFill>
                <a:effectLst/>
                <a:latin typeface="Calibri"/>
                <a:ea typeface="Calibri"/>
                <a:cs typeface="Times New Roman" pitchFamily="18" charset="0"/>
                <a:hlinkClick r:id=""/>
              </a:rPr>
              <a:t>[</a:t>
            </a:r>
            <a:r>
              <a:rPr kumimoji="0" lang="en-GB" sz="1000" b="0" i="0" u="none" strike="noStrike" cap="none" normalizeH="0" baseline="30000" smtClean="0" bmk="">
                <a:ln>
                  <a:noFill/>
                </a:ln>
                <a:solidFill>
                  <a:schemeClr val="tx1"/>
                </a:solidFill>
                <a:effectLst/>
                <a:latin typeface="Calibri"/>
                <a:ea typeface="Calibri"/>
                <a:cs typeface="Times New Roman" pitchFamily="18" charset="0"/>
                <a:hlinkClick r:id=""/>
              </a:rPr>
              <a:t>1]</a:t>
            </a:r>
            <a:r>
              <a:rPr kumimoji="0" lang="en-GB" sz="1000" b="0" i="0" u="none" strike="noStrike" cap="none" normalizeH="0" baseline="0" smtClean="0">
                <a:ln>
                  <a:noFill/>
                </a:ln>
                <a:solidFill>
                  <a:schemeClr val="tx1"/>
                </a:solidFill>
                <a:effectLst/>
                <a:latin typeface="Calibri"/>
                <a:ea typeface="Calibri"/>
                <a:cs typeface="Times New Roman" pitchFamily="18" charset="0"/>
              </a:rPr>
              <a:t> </a:t>
            </a:r>
            <a:r>
              <a:rPr kumimoji="0" lang="en-GB" sz="800" b="0" i="1" u="none" strike="noStrike" cap="none" normalizeH="0" baseline="0" smtClean="0">
                <a:ln>
                  <a:noFill/>
                </a:ln>
                <a:solidFill>
                  <a:schemeClr val="tx1"/>
                </a:solidFill>
                <a:effectLst/>
                <a:latin typeface="Arial" pitchFamily="34" charset="0"/>
                <a:ea typeface="Calibri"/>
                <a:cs typeface="Arial" pitchFamily="34" charset="0"/>
              </a:rPr>
              <a:t>Sum of the score of all indicators of the same group excluding those for which numerical data are requested (i.e. indicators No. 2, 4 and 19)</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Segnaposto contenuto 8" descr="national sunmmary.JPG"/>
          <p:cNvPicPr>
            <a:picLocks noGrp="1" noChangeAspect="1"/>
          </p:cNvPicPr>
          <p:nvPr>
            <p:ph idx="1"/>
          </p:nvPr>
        </p:nvPicPr>
        <p:blipFill>
          <a:blip r:embed="rId3" cstate="print"/>
          <a:stretch>
            <a:fillRect/>
          </a:stretch>
        </p:blipFill>
        <p:spPr>
          <a:xfrm>
            <a:off x="681881" y="1082"/>
            <a:ext cx="7718057" cy="6813376"/>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Scoring</a:t>
            </a:r>
            <a:endParaRPr lang="en-GB" b="1" dirty="0"/>
          </a:p>
        </p:txBody>
      </p:sp>
      <p:graphicFrame>
        <p:nvGraphicFramePr>
          <p:cNvPr id="8" name="Segnaposto contenuto 7"/>
          <p:cNvGraphicFramePr>
            <a:graphicFrameLocks noGrp="1"/>
          </p:cNvGraphicFramePr>
          <p:nvPr>
            <p:ph idx="1"/>
          </p:nvPr>
        </p:nvGraphicFramePr>
        <p:xfrm>
          <a:off x="323528" y="1916832"/>
          <a:ext cx="8640954" cy="1693545"/>
        </p:xfrm>
        <a:graphic>
          <a:graphicData uri="http://schemas.openxmlformats.org/drawingml/2006/table">
            <a:tbl>
              <a:tblPr/>
              <a:tblGrid>
                <a:gridCol w="801738"/>
                <a:gridCol w="1306536"/>
                <a:gridCol w="1306536"/>
                <a:gridCol w="1306536"/>
                <a:gridCol w="1306536"/>
                <a:gridCol w="1306536"/>
                <a:gridCol w="1306536"/>
              </a:tblGrid>
              <a:tr h="426509">
                <a:tc>
                  <a:txBody>
                    <a:bodyPr/>
                    <a:lstStyle/>
                    <a:p>
                      <a:pPr algn="ctr" fontAlgn="b"/>
                      <a:r>
                        <a:rPr lang="en-GB" sz="1600" b="1" i="0" u="none" strike="noStrike" dirty="0">
                          <a:solidFill>
                            <a:srgbClr val="000000"/>
                          </a:solidFill>
                          <a:latin typeface="Times New Roman"/>
                        </a:rPr>
                        <a:t>Country</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A.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B.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C.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D.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E.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chemeClr val="bg1"/>
                          </a:solidFill>
                          <a:latin typeface="Arial"/>
                        </a:rPr>
                        <a:t>Size of IKB problem</a:t>
                      </a:r>
                      <a:endParaRPr lang="it-IT" sz="1800" b="0" i="0" u="none" strike="noStrike" dirty="0">
                        <a:solidFill>
                          <a:schemeClr val="bg1"/>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15">
                <a:tc>
                  <a:txBody>
                    <a:bodyPr/>
                    <a:lstStyle/>
                    <a:p>
                      <a:pPr algn="ctr" fontAlgn="t"/>
                      <a:r>
                        <a:rPr lang="en-GB" sz="1600" b="1" i="0" u="none" strike="noStrike" dirty="0">
                          <a:solidFill>
                            <a:srgbClr val="000000"/>
                          </a:solidFill>
                          <a:latin typeface="Times New Roman"/>
                        </a:rPr>
                        <a:t>XXX</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highlight>
                            <a:srgbClr val="FF0000"/>
                          </a:highlight>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800" b="0" i="0" u="none" strike="noStrike" dirty="0">
                          <a:solidFill>
                            <a:schemeClr val="bg1"/>
                          </a:solidFill>
                          <a:latin typeface="Times New Roman"/>
                        </a:rPr>
                        <a:t> </a:t>
                      </a:r>
                      <a:endParaRPr lang="it-IT" sz="1800" b="0" i="0" u="none" strike="noStrike" dirty="0">
                        <a:solidFill>
                          <a:schemeClr val="bg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1415">
                <a:tc>
                  <a:txBody>
                    <a:bodyPr/>
                    <a:lstStyle/>
                    <a:p>
                      <a:pPr algn="ctr" fontAlgn="t"/>
                      <a:r>
                        <a:rPr lang="en-GB" sz="1600" b="1" i="0" u="none" strike="noStrike" dirty="0">
                          <a:solidFill>
                            <a:srgbClr val="000000"/>
                          </a:solidFill>
                          <a:latin typeface="Times New Roman"/>
                        </a:rPr>
                        <a:t>YYY</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dirty="0">
                          <a:solidFill>
                            <a:schemeClr val="bg1"/>
                          </a:solidFill>
                          <a:latin typeface="Times New Roman"/>
                        </a:rPr>
                        <a:t> </a:t>
                      </a:r>
                      <a:endParaRPr lang="it-IT" sz="1800" b="0" i="0" u="none" strike="noStrike" dirty="0">
                        <a:solidFill>
                          <a:schemeClr val="bg1"/>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1415">
                <a:tc>
                  <a:txBody>
                    <a:bodyPr/>
                    <a:lstStyle/>
                    <a:p>
                      <a:pPr algn="ctr" fontAlgn="t"/>
                      <a:r>
                        <a:rPr lang="en-GB" sz="1600" b="1" i="0" u="none" strike="noStrike" dirty="0">
                          <a:solidFill>
                            <a:srgbClr val="000000"/>
                          </a:solidFill>
                          <a:latin typeface="Times New Roman"/>
                        </a:rPr>
                        <a:t>ZZZ</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dirty="0">
                          <a:solidFill>
                            <a:schemeClr val="bg1"/>
                          </a:solidFill>
                          <a:latin typeface="Times New Roman"/>
                        </a:rPr>
                        <a:t> </a:t>
                      </a:r>
                      <a:endParaRPr lang="it-IT" sz="1800" b="0" i="0" u="none" strike="noStrike" dirty="0">
                        <a:solidFill>
                          <a:schemeClr val="bg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1415">
                <a:tc>
                  <a:txBody>
                    <a:bodyPr/>
                    <a:lstStyle/>
                    <a:p>
                      <a:pPr algn="ctr" fontAlgn="t"/>
                      <a:r>
                        <a:rPr lang="en-GB" sz="1600" b="1" i="0" u="none" strike="noStrike" dirty="0">
                          <a:solidFill>
                            <a:srgbClr val="000000"/>
                          </a:solidFill>
                          <a:latin typeface="Times New Roman"/>
                        </a:rPr>
                        <a:t>....</a:t>
                      </a:r>
                      <a:endParaRPr lang="it-IT" sz="1600" b="1" i="0" u="none" strike="noStrike" dirty="0">
                        <a:solidFill>
                          <a:srgbClr val="000000"/>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latin typeface="Times New Roman"/>
                        </a:rPr>
                        <a:t> </a:t>
                      </a:r>
                      <a:endParaRPr lang="it-IT" sz="1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ttangolo 11"/>
          <p:cNvSpPr/>
          <p:nvPr/>
        </p:nvSpPr>
        <p:spPr>
          <a:xfrm>
            <a:off x="7682412" y="1844823"/>
            <a:ext cx="1475656" cy="1944539"/>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p:cNvSpPr txBox="1"/>
          <p:nvPr/>
        </p:nvSpPr>
        <p:spPr>
          <a:xfrm>
            <a:off x="326864" y="4033200"/>
            <a:ext cx="8481809" cy="1477328"/>
          </a:xfrm>
          <a:prstGeom prst="rect">
            <a:avLst/>
          </a:prstGeom>
          <a:noFill/>
        </p:spPr>
        <p:txBody>
          <a:bodyPr wrap="none" rtlCol="0">
            <a:spAutoFit/>
          </a:bodyPr>
          <a:lstStyle/>
          <a:p>
            <a:r>
              <a:rPr lang="en-GB" b="1" dirty="0" smtClean="0"/>
              <a:t>Red </a:t>
            </a:r>
            <a:r>
              <a:rPr lang="en-GB" dirty="0" smtClean="0"/>
              <a:t>- National score &lt;25% of maximum possible  score </a:t>
            </a:r>
            <a:endParaRPr lang="it-IT" dirty="0" smtClean="0"/>
          </a:p>
          <a:p>
            <a:r>
              <a:rPr lang="en-GB" b="1" dirty="0" smtClean="0"/>
              <a:t>Yellow</a:t>
            </a:r>
            <a:r>
              <a:rPr lang="en-GB" dirty="0" smtClean="0"/>
              <a:t> - National score between 25% and 50% of maximum possible  score</a:t>
            </a:r>
            <a:endParaRPr lang="it-IT" dirty="0" smtClean="0"/>
          </a:p>
          <a:p>
            <a:r>
              <a:rPr lang="en-GB" b="1" dirty="0" smtClean="0"/>
              <a:t>Light green</a:t>
            </a:r>
            <a:r>
              <a:rPr lang="en-GB" dirty="0" smtClean="0"/>
              <a:t> - National score between 50% and 75% of maximum possible  score</a:t>
            </a:r>
            <a:endParaRPr lang="it-IT" dirty="0" smtClean="0"/>
          </a:p>
          <a:p>
            <a:r>
              <a:rPr lang="en-GB" b="1" dirty="0" smtClean="0"/>
              <a:t>Green</a:t>
            </a:r>
            <a:r>
              <a:rPr lang="en-GB" dirty="0" smtClean="0"/>
              <a:t> - National score &gt;75% of maximum possible  score</a:t>
            </a:r>
            <a:endParaRPr lang="it-IT" dirty="0" smtClean="0"/>
          </a:p>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Scoring</a:t>
            </a:r>
            <a:endParaRPr lang="en-GB" b="1" dirty="0"/>
          </a:p>
        </p:txBody>
      </p:sp>
      <p:sp>
        <p:nvSpPr>
          <p:cNvPr id="3" name="Segnaposto contenuto 2"/>
          <p:cNvSpPr>
            <a:spLocks noGrp="1"/>
          </p:cNvSpPr>
          <p:nvPr>
            <p:ph idx="1"/>
          </p:nvPr>
        </p:nvSpPr>
        <p:spPr>
          <a:xfrm>
            <a:off x="323850" y="4005065"/>
            <a:ext cx="8229600" cy="1728192"/>
          </a:xfrm>
        </p:spPr>
        <p:txBody>
          <a:bodyPr>
            <a:normAutofit/>
          </a:bodyPr>
          <a:lstStyle/>
          <a:p>
            <a:pPr>
              <a:buNone/>
            </a:pPr>
            <a:r>
              <a:rPr lang="en-GB" sz="1800" b="1" dirty="0" smtClean="0"/>
              <a:t>Class I </a:t>
            </a:r>
            <a:r>
              <a:rPr lang="en-GB" sz="1800" dirty="0" smtClean="0"/>
              <a:t>(Red) - Annual IKB estimate &gt;2.5 million; </a:t>
            </a:r>
            <a:endParaRPr lang="it-IT" sz="1800" dirty="0" smtClean="0"/>
          </a:p>
          <a:p>
            <a:pPr>
              <a:buNone/>
            </a:pPr>
            <a:r>
              <a:rPr lang="en-GB" sz="1800" b="1" dirty="0" smtClean="0"/>
              <a:t>Class II </a:t>
            </a:r>
            <a:r>
              <a:rPr lang="en-GB" sz="1800" dirty="0" smtClean="0"/>
              <a:t>(Yellow) - Annual IKB estimate 750,000 – 2.5 million;</a:t>
            </a:r>
            <a:endParaRPr lang="it-IT" sz="1800" dirty="0" smtClean="0"/>
          </a:p>
          <a:p>
            <a:pPr>
              <a:buNone/>
            </a:pPr>
            <a:r>
              <a:rPr lang="en-GB" sz="1800" b="1" dirty="0" smtClean="0"/>
              <a:t>Class III </a:t>
            </a:r>
            <a:r>
              <a:rPr lang="en-GB" sz="1800" dirty="0" smtClean="0"/>
              <a:t>(Light green) - Annual IKB estimate 100,000 – 750,000;</a:t>
            </a:r>
            <a:endParaRPr lang="it-IT" sz="1800" dirty="0" smtClean="0"/>
          </a:p>
          <a:p>
            <a:pPr>
              <a:buNone/>
            </a:pPr>
            <a:r>
              <a:rPr lang="en-GB" sz="1800" b="1" dirty="0" smtClean="0"/>
              <a:t>Class IV </a:t>
            </a:r>
            <a:r>
              <a:rPr lang="en-GB" sz="1800" dirty="0" smtClean="0"/>
              <a:t>(Green) - Annual IKB estimate &lt;100,000.</a:t>
            </a:r>
            <a:endParaRPr lang="it-IT" sz="1800" dirty="0" smtClean="0"/>
          </a:p>
          <a:p>
            <a:endParaRPr lang="en-GB" sz="1800" dirty="0"/>
          </a:p>
        </p:txBody>
      </p:sp>
      <p:graphicFrame>
        <p:nvGraphicFramePr>
          <p:cNvPr id="4" name="Segnaposto contenuto 7"/>
          <p:cNvGraphicFramePr>
            <a:graphicFrameLocks/>
          </p:cNvGraphicFramePr>
          <p:nvPr/>
        </p:nvGraphicFramePr>
        <p:xfrm>
          <a:off x="323850" y="1916113"/>
          <a:ext cx="8640954" cy="1693545"/>
        </p:xfrm>
        <a:graphic>
          <a:graphicData uri="http://schemas.openxmlformats.org/drawingml/2006/table">
            <a:tbl>
              <a:tblPr/>
              <a:tblGrid>
                <a:gridCol w="801738"/>
                <a:gridCol w="1306536"/>
                <a:gridCol w="1306536"/>
                <a:gridCol w="1306536"/>
                <a:gridCol w="1306536"/>
                <a:gridCol w="1306536"/>
                <a:gridCol w="1306536"/>
              </a:tblGrid>
              <a:tr h="426509">
                <a:tc>
                  <a:txBody>
                    <a:bodyPr/>
                    <a:lstStyle/>
                    <a:p>
                      <a:pPr algn="ctr" fontAlgn="b"/>
                      <a:r>
                        <a:rPr lang="en-GB" sz="1600" b="1" i="0" u="none" strike="noStrike" dirty="0">
                          <a:solidFill>
                            <a:srgbClr val="000000"/>
                          </a:solidFill>
                          <a:latin typeface="Times New Roman"/>
                        </a:rPr>
                        <a:t>Country</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A.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B.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C.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D.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rgbClr val="000000"/>
                          </a:solidFill>
                          <a:latin typeface="Arial"/>
                        </a:rPr>
                        <a:t>E. </a:t>
                      </a:r>
                      <a:endParaRPr lang="it-IT" sz="18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chemeClr val="tx1"/>
                          </a:solidFill>
                          <a:latin typeface="Arial"/>
                        </a:rPr>
                        <a:t>Size </a:t>
                      </a:r>
                      <a:r>
                        <a:rPr lang="en-GB" sz="1800" b="1" i="0" u="none" strike="noStrike" dirty="0" smtClean="0">
                          <a:solidFill>
                            <a:schemeClr val="tx1"/>
                          </a:solidFill>
                          <a:latin typeface="Arial"/>
                        </a:rPr>
                        <a:t>of problem</a:t>
                      </a:r>
                      <a:endParaRPr lang="it-IT" sz="1800" b="1" i="0" u="none" strike="noStrike" dirty="0">
                        <a:solidFill>
                          <a:schemeClr val="bg1"/>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415">
                <a:tc>
                  <a:txBody>
                    <a:bodyPr/>
                    <a:lstStyle/>
                    <a:p>
                      <a:pPr algn="ctr" fontAlgn="t"/>
                      <a:r>
                        <a:rPr lang="en-GB" sz="1600" b="1" i="0" u="none" strike="noStrike" dirty="0">
                          <a:solidFill>
                            <a:srgbClr val="000000"/>
                          </a:solidFill>
                          <a:latin typeface="Times New Roman"/>
                        </a:rPr>
                        <a:t>XXX</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dirty="0">
                          <a:solidFill>
                            <a:srgbClr val="000000"/>
                          </a:solidFill>
                          <a:highlight>
                            <a:srgbClr val="FF0000"/>
                          </a:highlight>
                          <a:latin typeface="Times New Roman"/>
                        </a:rPr>
                        <a:t> </a:t>
                      </a:r>
                      <a:endParaRPr lang="it-IT" sz="1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800" b="0" i="0" u="none" strike="noStrike" dirty="0">
                          <a:solidFill>
                            <a:schemeClr val="bg1"/>
                          </a:solidFill>
                          <a:latin typeface="Times New Roman"/>
                        </a:rPr>
                        <a:t> </a:t>
                      </a:r>
                      <a:endParaRPr lang="it-IT" sz="1800" b="0" i="0" u="none" strike="noStrike" dirty="0">
                        <a:solidFill>
                          <a:schemeClr val="bg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1415">
                <a:tc>
                  <a:txBody>
                    <a:bodyPr/>
                    <a:lstStyle/>
                    <a:p>
                      <a:pPr algn="ctr" fontAlgn="t"/>
                      <a:r>
                        <a:rPr lang="en-GB" sz="1600" b="1" i="0" u="none" strike="noStrike" dirty="0">
                          <a:solidFill>
                            <a:srgbClr val="000000"/>
                          </a:solidFill>
                          <a:latin typeface="Times New Roman"/>
                        </a:rPr>
                        <a:t>YYY</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dirty="0">
                          <a:solidFill>
                            <a:schemeClr val="bg1"/>
                          </a:solidFill>
                          <a:latin typeface="Times New Roman"/>
                        </a:rPr>
                        <a:t> </a:t>
                      </a:r>
                      <a:endParaRPr lang="it-IT" sz="1800" b="0" i="0" u="none" strike="noStrike" dirty="0">
                        <a:solidFill>
                          <a:schemeClr val="bg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1415">
                <a:tc>
                  <a:txBody>
                    <a:bodyPr/>
                    <a:lstStyle/>
                    <a:p>
                      <a:pPr algn="ctr" fontAlgn="t"/>
                      <a:r>
                        <a:rPr lang="en-GB" sz="1600" b="1" i="0" u="none" strike="noStrike" dirty="0">
                          <a:solidFill>
                            <a:srgbClr val="000000"/>
                          </a:solidFill>
                          <a:latin typeface="Times New Roman"/>
                        </a:rPr>
                        <a:t>ZZZ</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800" b="0" i="0" u="none" strike="noStrike" dirty="0">
                          <a:solidFill>
                            <a:schemeClr val="bg1"/>
                          </a:solidFill>
                          <a:latin typeface="Times New Roman"/>
                        </a:rPr>
                        <a:t> </a:t>
                      </a:r>
                      <a:endParaRPr lang="it-IT" sz="1800" b="0" i="0" u="none" strike="noStrike" dirty="0">
                        <a:solidFill>
                          <a:schemeClr val="bg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71415">
                <a:tc>
                  <a:txBody>
                    <a:bodyPr/>
                    <a:lstStyle/>
                    <a:p>
                      <a:pPr algn="ctr" fontAlgn="t"/>
                      <a:r>
                        <a:rPr lang="en-GB" sz="1600" b="1" i="0" u="none" strike="noStrike" dirty="0">
                          <a:solidFill>
                            <a:srgbClr val="000000"/>
                          </a:solidFill>
                          <a:latin typeface="Times New Roman"/>
                        </a:rPr>
                        <a:t>....</a:t>
                      </a:r>
                      <a:endParaRPr lang="it-IT" sz="1600" b="1" i="0" u="none" strike="noStrike" dirty="0">
                        <a:solidFill>
                          <a:srgbClr val="000000"/>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latin typeface="Times New Roman"/>
                        </a:rPr>
                        <a:t> </a:t>
                      </a:r>
                      <a:endParaRPr lang="it-IT" sz="1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latin typeface="Times New Roman"/>
                        </a:rPr>
                        <a:t> </a:t>
                      </a:r>
                      <a:endParaRPr lang="it-IT" sz="18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latin typeface="Times New Roman"/>
                        </a:rPr>
                        <a:t> </a:t>
                      </a:r>
                      <a:endParaRPr lang="it-IT" sz="1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Overall assessment</a:t>
            </a:r>
            <a:endParaRPr lang="en-GB" b="1" dirty="0"/>
          </a:p>
        </p:txBody>
      </p:sp>
      <p:graphicFrame>
        <p:nvGraphicFramePr>
          <p:cNvPr id="4" name="Segnaposto contenuto 3"/>
          <p:cNvGraphicFramePr>
            <a:graphicFrameLocks noGrp="1"/>
          </p:cNvGraphicFramePr>
          <p:nvPr>
            <p:ph idx="1"/>
          </p:nvPr>
        </p:nvGraphicFramePr>
        <p:xfrm>
          <a:off x="1619672" y="1916832"/>
          <a:ext cx="6408712" cy="3312369"/>
        </p:xfrm>
        <a:graphic>
          <a:graphicData uri="http://schemas.openxmlformats.org/drawingml/2006/table">
            <a:tbl>
              <a:tblPr/>
              <a:tblGrid>
                <a:gridCol w="1959806"/>
                <a:gridCol w="4448906"/>
              </a:tblGrid>
              <a:tr h="1104123">
                <a:tc>
                  <a:txBody>
                    <a:bodyPr/>
                    <a:lstStyle/>
                    <a:p>
                      <a:pPr algn="ctr">
                        <a:lnSpc>
                          <a:spcPct val="115000"/>
                        </a:lnSpc>
                        <a:spcAft>
                          <a:spcPts val="0"/>
                        </a:spcAft>
                      </a:pPr>
                      <a:endParaRPr lang="en-GB" sz="1600" dirty="0">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Bef>
                          <a:spcPts val="600"/>
                        </a:spcBef>
                        <a:spcAft>
                          <a:spcPts val="600"/>
                        </a:spcAft>
                      </a:pPr>
                      <a:r>
                        <a:rPr lang="en-GB" sz="2000" dirty="0">
                          <a:latin typeface="Calibri"/>
                          <a:ea typeface="Calibri"/>
                          <a:cs typeface="Times New Roman"/>
                        </a:rPr>
                        <a:t>IKB still requires significant effort</a:t>
                      </a:r>
                      <a:endParaRPr lang="it-IT" sz="2000" dirty="0">
                        <a:latin typeface="Calibri"/>
                        <a:ea typeface="Calibri"/>
                        <a:cs typeface="Times New Roman"/>
                      </a:endParaRPr>
                    </a:p>
                  </a:txBody>
                  <a:tcPr marL="68580" marR="68580" marT="0" marB="0" anchor="ctr">
                    <a:lnL>
                      <a:noFill/>
                    </a:lnL>
                    <a:lnR>
                      <a:noFill/>
                    </a:lnR>
                    <a:lnT>
                      <a:noFill/>
                    </a:lnT>
                    <a:lnB>
                      <a:noFill/>
                    </a:lnB>
                  </a:tcPr>
                </a:tc>
              </a:tr>
              <a:tr h="1104123">
                <a:tc>
                  <a:txBody>
                    <a:bodyPr/>
                    <a:lstStyle/>
                    <a:p>
                      <a:pPr algn="ctr">
                        <a:lnSpc>
                          <a:spcPct val="115000"/>
                        </a:lnSpc>
                        <a:spcAft>
                          <a:spcPts val="0"/>
                        </a:spcAft>
                      </a:pPr>
                      <a:endParaRPr lang="en-GB" sz="1600">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Bef>
                          <a:spcPts val="600"/>
                        </a:spcBef>
                        <a:spcAft>
                          <a:spcPts val="600"/>
                        </a:spcAft>
                      </a:pPr>
                      <a:r>
                        <a:rPr lang="en-GB" sz="2000" dirty="0">
                          <a:latin typeface="Calibri"/>
                          <a:ea typeface="Calibri"/>
                          <a:cs typeface="Times New Roman"/>
                        </a:rPr>
                        <a:t>IKB requires more effort </a:t>
                      </a:r>
                      <a:endParaRPr lang="it-IT" sz="2000" dirty="0">
                        <a:latin typeface="Calibri"/>
                        <a:ea typeface="Calibri"/>
                        <a:cs typeface="Times New Roman"/>
                      </a:endParaRPr>
                    </a:p>
                  </a:txBody>
                  <a:tcPr marL="68580" marR="68580" marT="0" marB="0" anchor="ctr">
                    <a:lnL>
                      <a:noFill/>
                    </a:lnL>
                    <a:lnR>
                      <a:noFill/>
                    </a:lnR>
                    <a:lnT>
                      <a:noFill/>
                    </a:lnT>
                    <a:lnB>
                      <a:noFill/>
                    </a:lnB>
                  </a:tcPr>
                </a:tc>
              </a:tr>
              <a:tr h="1104123">
                <a:tc>
                  <a:txBody>
                    <a:bodyPr/>
                    <a:lstStyle/>
                    <a:p>
                      <a:pPr algn="ctr">
                        <a:lnSpc>
                          <a:spcPct val="115000"/>
                        </a:lnSpc>
                        <a:spcAft>
                          <a:spcPts val="0"/>
                        </a:spcAft>
                      </a:pPr>
                      <a:endParaRPr lang="en-GB" sz="1600">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Bef>
                          <a:spcPts val="600"/>
                        </a:spcBef>
                        <a:spcAft>
                          <a:spcPts val="600"/>
                        </a:spcAft>
                      </a:pPr>
                      <a:r>
                        <a:rPr lang="en-GB" sz="2000" dirty="0">
                          <a:latin typeface="Calibri"/>
                          <a:ea typeface="Calibri"/>
                          <a:cs typeface="Times New Roman"/>
                        </a:rPr>
                        <a:t>IKB largely addressed</a:t>
                      </a:r>
                      <a:endParaRPr lang="it-IT" sz="2000" dirty="0">
                        <a:latin typeface="Calibri"/>
                        <a:ea typeface="Calibri"/>
                        <a:cs typeface="Times New Roman"/>
                      </a:endParaRPr>
                    </a:p>
                  </a:txBody>
                  <a:tcPr marL="68580" marR="68580" marT="0" marB="0" anchor="ctr">
                    <a:lnL>
                      <a:noFill/>
                    </a:lnL>
                    <a:lnR>
                      <a:noFill/>
                    </a:lnR>
                    <a:lnT>
                      <a:noFill/>
                    </a:lnT>
                    <a:lnB>
                      <a:noFill/>
                    </a:lnB>
                  </a:tcPr>
                </a:tc>
              </a:tr>
            </a:tbl>
          </a:graphicData>
        </a:graphic>
      </p:graphicFrame>
      <p:grpSp>
        <p:nvGrpSpPr>
          <p:cNvPr id="8" name="Gruppo 7"/>
          <p:cNvGrpSpPr/>
          <p:nvPr/>
        </p:nvGrpSpPr>
        <p:grpSpPr>
          <a:xfrm>
            <a:off x="1907704" y="2075924"/>
            <a:ext cx="1368152" cy="2937252"/>
            <a:chOff x="3463976" y="1767804"/>
            <a:chExt cx="892000" cy="2216821"/>
          </a:xfrm>
        </p:grpSpPr>
        <p:pic>
          <p:nvPicPr>
            <p:cNvPr id="1027" name="Immagine 3" descr="deadbird1.png"/>
            <p:cNvPicPr>
              <a:picLocks noChangeAspect="1" noChangeArrowheads="1"/>
            </p:cNvPicPr>
            <p:nvPr/>
          </p:nvPicPr>
          <p:blipFill>
            <a:blip r:embed="rId3" cstate="print"/>
            <a:srcRect/>
            <a:stretch>
              <a:fillRect/>
            </a:stretch>
          </p:blipFill>
          <p:spPr bwMode="auto">
            <a:xfrm>
              <a:off x="3463976" y="1767804"/>
              <a:ext cx="892000" cy="717478"/>
            </a:xfrm>
            <a:prstGeom prst="rect">
              <a:avLst/>
            </a:prstGeom>
            <a:noFill/>
          </p:spPr>
        </p:pic>
        <p:pic>
          <p:nvPicPr>
            <p:cNvPr id="1026" name="Immagine 35" descr="Bird perched reversed.jpg"/>
            <p:cNvPicPr>
              <a:picLocks noChangeAspect="1" noChangeArrowheads="1"/>
            </p:cNvPicPr>
            <p:nvPr/>
          </p:nvPicPr>
          <p:blipFill>
            <a:blip r:embed="rId4" cstate="print"/>
            <a:srcRect/>
            <a:stretch>
              <a:fillRect/>
            </a:stretch>
          </p:blipFill>
          <p:spPr bwMode="auto">
            <a:xfrm>
              <a:off x="3608554" y="2565724"/>
              <a:ext cx="648072" cy="716290"/>
            </a:xfrm>
            <a:prstGeom prst="rect">
              <a:avLst/>
            </a:prstGeom>
            <a:noFill/>
          </p:spPr>
        </p:pic>
        <p:pic>
          <p:nvPicPr>
            <p:cNvPr id="1025" name="Immagine 13" descr="bird flying.JPG"/>
            <p:cNvPicPr>
              <a:picLocks noChangeAspect="1" noChangeArrowheads="1"/>
            </p:cNvPicPr>
            <p:nvPr/>
          </p:nvPicPr>
          <p:blipFill>
            <a:blip r:embed="rId5" cstate="print"/>
            <a:srcRect/>
            <a:stretch>
              <a:fillRect/>
            </a:stretch>
          </p:blipFill>
          <p:spPr bwMode="auto">
            <a:xfrm>
              <a:off x="3565012" y="3356470"/>
              <a:ext cx="720080" cy="628155"/>
            </a:xfrm>
            <a:prstGeom prst="rect">
              <a:avLst/>
            </a:prstGeom>
            <a:noFill/>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National use</a:t>
            </a:r>
            <a:endParaRPr lang="en-GB" b="1" dirty="0"/>
          </a:p>
        </p:txBody>
      </p:sp>
      <p:graphicFrame>
        <p:nvGraphicFramePr>
          <p:cNvPr id="4" name="Segnaposto contenuto 3"/>
          <p:cNvGraphicFramePr>
            <a:graphicFrameLocks noGrp="1"/>
          </p:cNvGraphicFramePr>
          <p:nvPr>
            <p:ph idx="1"/>
          </p:nvPr>
        </p:nvGraphicFramePr>
        <p:xfrm>
          <a:off x="767993" y="2710423"/>
          <a:ext cx="7823125" cy="1510665"/>
        </p:xfrm>
        <a:graphic>
          <a:graphicData uri="http://schemas.openxmlformats.org/drawingml/2006/table">
            <a:tbl>
              <a:tblPr/>
              <a:tblGrid>
                <a:gridCol w="935781"/>
                <a:gridCol w="972954"/>
                <a:gridCol w="1182878"/>
                <a:gridCol w="1182878"/>
                <a:gridCol w="1182878"/>
                <a:gridCol w="1182878"/>
                <a:gridCol w="1182878"/>
              </a:tblGrid>
              <a:tr h="381000">
                <a:tc>
                  <a:txBody>
                    <a:bodyPr/>
                    <a:lstStyle/>
                    <a:p>
                      <a:pPr algn="ctr" fontAlgn="b"/>
                      <a:r>
                        <a:rPr lang="en-GB" sz="1600" b="1" i="0" u="none" strike="noStrike" dirty="0">
                          <a:solidFill>
                            <a:srgbClr val="000000"/>
                          </a:solidFill>
                          <a:latin typeface="Times New Roman"/>
                        </a:rPr>
                        <a:t>Country X</a:t>
                      </a:r>
                      <a:endParaRPr lang="it-IT" sz="1600" b="1" i="0" u="none" strike="noStrike" dirty="0">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latin typeface="Arial"/>
                        </a:rPr>
                        <a:t>A. </a:t>
                      </a:r>
                      <a:endParaRPr lang="it-IT" sz="1600" b="1" i="0" u="none" strike="noStrike">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latin typeface="Arial"/>
                        </a:rPr>
                        <a:t>B. </a:t>
                      </a:r>
                      <a:endParaRPr lang="it-IT" sz="1600" b="1" i="0" u="none" strike="noStrike">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latin typeface="Arial"/>
                        </a:rPr>
                        <a:t>C. </a:t>
                      </a:r>
                      <a:endParaRPr lang="it-IT" sz="1600" b="1" i="0" u="none" strike="noStrike">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Arial"/>
                        </a:rPr>
                        <a:t>D. </a:t>
                      </a:r>
                      <a:endParaRPr lang="it-IT" sz="16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latin typeface="Arial"/>
                        </a:rPr>
                        <a:t>E. </a:t>
                      </a:r>
                      <a:endParaRPr lang="it-IT" sz="1600" b="1" i="0" u="none" strike="noStrike">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latin typeface="Arial"/>
                        </a:rPr>
                        <a:t>Size of IKB problem</a:t>
                      </a:r>
                      <a:endParaRPr lang="it-IT" sz="1600" b="1" i="0" u="none" strike="noStrike">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ctr" fontAlgn="ctr"/>
                      <a:r>
                        <a:rPr lang="en-GB" sz="1600" b="1" i="0" u="none" strike="noStrike" dirty="0" smtClean="0">
                          <a:solidFill>
                            <a:srgbClr val="000000"/>
                          </a:solidFill>
                          <a:latin typeface="Times New Roman"/>
                        </a:rPr>
                        <a:t>First</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600" b="0" i="0" u="none" strike="noStrike">
                          <a:solidFill>
                            <a:srgbClr val="000000"/>
                          </a:solidFill>
                          <a:highlight>
                            <a:srgbClr val="FF0000"/>
                          </a:highlight>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28600">
                <a:tc>
                  <a:txBody>
                    <a:bodyPr/>
                    <a:lstStyle/>
                    <a:p>
                      <a:pPr algn="ctr" fontAlgn="ctr"/>
                      <a:r>
                        <a:rPr lang="en-GB" sz="1600" b="1" i="0" u="none" strike="noStrike" dirty="0" smtClean="0">
                          <a:solidFill>
                            <a:srgbClr val="000000"/>
                          </a:solidFill>
                          <a:latin typeface="Times New Roman"/>
                        </a:rPr>
                        <a:t>Second</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600" b="0" i="0" u="none" strike="noStrike">
                          <a:solidFill>
                            <a:srgbClr val="FFFF00"/>
                          </a:solidFill>
                          <a:latin typeface="Times New Roman"/>
                        </a:rPr>
                        <a:t> </a:t>
                      </a:r>
                      <a:endParaRPr lang="it-IT" sz="1600" b="0" i="0" u="none" strike="noStrike">
                        <a:solidFill>
                          <a:srgbClr val="FFFF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8600">
                <a:tc>
                  <a:txBody>
                    <a:bodyPr/>
                    <a:lstStyle/>
                    <a:p>
                      <a:pPr algn="ctr" fontAlgn="ctr"/>
                      <a:r>
                        <a:rPr lang="en-GB" sz="1600" b="1" i="0" u="none" strike="noStrike" dirty="0" smtClean="0">
                          <a:solidFill>
                            <a:srgbClr val="000000"/>
                          </a:solidFill>
                          <a:latin typeface="Times New Roman"/>
                        </a:rPr>
                        <a:t>Third</a:t>
                      </a:r>
                      <a:endParaRPr lang="it-IT" sz="16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dirty="0">
                          <a:solidFill>
                            <a:srgbClr val="FFFF00"/>
                          </a:solidFill>
                          <a:latin typeface="Times New Roman"/>
                        </a:rPr>
                        <a:t> </a:t>
                      </a:r>
                      <a:endParaRPr lang="it-IT" sz="1600" b="0" i="0" u="none" strike="noStrike" dirty="0">
                        <a:solidFill>
                          <a:srgbClr val="FFFF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00025">
                <a:tc>
                  <a:txBody>
                    <a:bodyPr/>
                    <a:lstStyle/>
                    <a:p>
                      <a:pPr algn="ctr" fontAlgn="ctr"/>
                      <a:r>
                        <a:rPr lang="en-GB" sz="1600" b="1" i="0" u="none" strike="noStrike">
                          <a:solidFill>
                            <a:srgbClr val="000000"/>
                          </a:solidFill>
                          <a:latin typeface="Times New Roman"/>
                        </a:rPr>
                        <a:t>....</a:t>
                      </a:r>
                      <a:endParaRPr lang="it-IT" sz="1600" b="1"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a:solidFill>
                            <a:srgbClr val="000000"/>
                          </a:solidFill>
                          <a:latin typeface="Times New Roman"/>
                        </a:rPr>
                        <a:t> </a:t>
                      </a:r>
                      <a:endParaRPr lang="it-IT" sz="1600" b="0" i="0" u="none" strike="noStrike">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0" i="0" u="none" strike="noStrike" dirty="0">
                          <a:solidFill>
                            <a:srgbClr val="000000"/>
                          </a:solidFill>
                          <a:latin typeface="Times New Roman"/>
                        </a:rPr>
                        <a:t> </a:t>
                      </a:r>
                      <a:endParaRPr lang="it-IT" sz="16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National use</a:t>
            </a:r>
            <a:endParaRPr lang="en-GB" b="1" dirty="0"/>
          </a:p>
        </p:txBody>
      </p:sp>
      <p:graphicFrame>
        <p:nvGraphicFramePr>
          <p:cNvPr id="4" name="Grafico 3"/>
          <p:cNvGraphicFramePr/>
          <p:nvPr/>
        </p:nvGraphicFramePr>
        <p:xfrm>
          <a:off x="683568" y="1268760"/>
          <a:ext cx="7848872"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Summarizing</a:t>
            </a:r>
            <a:endParaRPr lang="en-GB" b="1" dirty="0"/>
          </a:p>
        </p:txBody>
      </p:sp>
      <p:sp>
        <p:nvSpPr>
          <p:cNvPr id="3" name="Segnaposto contenuto 2"/>
          <p:cNvSpPr>
            <a:spLocks noGrp="1"/>
          </p:cNvSpPr>
          <p:nvPr>
            <p:ph idx="1"/>
          </p:nvPr>
        </p:nvSpPr>
        <p:spPr/>
        <p:txBody>
          <a:bodyPr>
            <a:normAutofit/>
          </a:bodyPr>
          <a:lstStyle/>
          <a:p>
            <a:pPr>
              <a:buNone/>
            </a:pPr>
            <a:r>
              <a:rPr lang="en-GB" dirty="0" smtClean="0"/>
              <a:t>Internationally recognized tool</a:t>
            </a:r>
          </a:p>
          <a:p>
            <a:r>
              <a:rPr lang="en-GB" dirty="0" smtClean="0"/>
              <a:t>Monitor progress</a:t>
            </a:r>
          </a:p>
          <a:p>
            <a:r>
              <a:rPr lang="en-GB" dirty="0" smtClean="0"/>
              <a:t>Reduce reporting burden on IKB</a:t>
            </a:r>
          </a:p>
          <a:p>
            <a:r>
              <a:rPr lang="en-GB" dirty="0" smtClean="0"/>
              <a:t>Show leadership</a:t>
            </a:r>
            <a:r>
              <a:rPr lang="en-GB" dirty="0" smtClean="0"/>
              <a:t>, capacity &amp; transparency</a:t>
            </a:r>
          </a:p>
          <a:p>
            <a:r>
              <a:rPr lang="en-GB" dirty="0" smtClean="0"/>
              <a:t>Supports / builds on NAP development process</a:t>
            </a:r>
          </a:p>
          <a:p>
            <a:r>
              <a:rPr lang="en-GB" dirty="0" smtClean="0"/>
              <a:t>Support resource mobilization to fight IKB</a:t>
            </a:r>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pic>
        <p:nvPicPr>
          <p:cNvPr id="4" name="Immagine 15" descr="Falco pecchiaiolo2.jpg"/>
          <p:cNvPicPr>
            <a:picLocks noChangeAspect="1"/>
          </p:cNvPicPr>
          <p:nvPr/>
        </p:nvPicPr>
        <p:blipFill>
          <a:blip r:embed="rId3" cstate="print"/>
          <a:srcRect/>
          <a:stretch>
            <a:fillRect/>
          </a:stretch>
        </p:blipFill>
        <p:spPr bwMode="auto">
          <a:xfrm>
            <a:off x="0" y="0"/>
            <a:ext cx="9264650" cy="6948488"/>
          </a:xfrm>
          <a:prstGeom prst="rect">
            <a:avLst/>
          </a:prstGeom>
          <a:noFill/>
          <a:ln w="9525">
            <a:noFill/>
            <a:miter lim="800000"/>
            <a:headEnd/>
            <a:tailEnd/>
          </a:ln>
        </p:spPr>
      </p:pic>
      <p:sp>
        <p:nvSpPr>
          <p:cNvPr id="5" name="CasellaDiTesto 4"/>
          <p:cNvSpPr txBox="1"/>
          <p:nvPr/>
        </p:nvSpPr>
        <p:spPr>
          <a:xfrm>
            <a:off x="431210" y="1279340"/>
            <a:ext cx="4623382" cy="523220"/>
          </a:xfrm>
          <a:prstGeom prst="rect">
            <a:avLst/>
          </a:prstGeom>
          <a:noFill/>
        </p:spPr>
        <p:txBody>
          <a:bodyPr wrap="none" rtlCol="0">
            <a:spAutoFit/>
          </a:bodyPr>
          <a:lstStyle/>
          <a:p>
            <a:r>
              <a:rPr lang="en-GB" sz="2800" b="1" i="1" dirty="0" smtClean="0">
                <a:latin typeface="Book Antiqua" pitchFamily="18" charset="0"/>
              </a:rPr>
              <a:t>Thank you for the attention</a:t>
            </a:r>
            <a:endParaRPr lang="en-GB" sz="2800" b="1" i="1" dirty="0">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4" name="Segnaposto contenuto 3" descr="map U.G.O.-2.jpg"/>
          <p:cNvPicPr>
            <a:picLocks noGrp="1" noChangeAspect="1"/>
          </p:cNvPicPr>
          <p:nvPr>
            <p:ph idx="1"/>
          </p:nvPr>
        </p:nvPicPr>
        <p:blipFill>
          <a:blip r:embed="rId3" cstate="print"/>
          <a:stretch>
            <a:fillRect/>
          </a:stretch>
        </p:blipFill>
        <p:spPr>
          <a:xfrm>
            <a:off x="-39174" y="0"/>
            <a:ext cx="9253966" cy="654905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Aims</a:t>
            </a:r>
            <a:endParaRPr lang="en-GB" b="1" dirty="0"/>
          </a:p>
        </p:txBody>
      </p:sp>
      <p:sp>
        <p:nvSpPr>
          <p:cNvPr id="3" name="Segnaposto contenuto 2"/>
          <p:cNvSpPr>
            <a:spLocks noGrp="1"/>
          </p:cNvSpPr>
          <p:nvPr>
            <p:ph idx="1"/>
          </p:nvPr>
        </p:nvSpPr>
        <p:spPr>
          <a:xfrm>
            <a:off x="457200" y="1600201"/>
            <a:ext cx="8229600" cy="1324744"/>
          </a:xfrm>
        </p:spPr>
        <p:txBody>
          <a:bodyPr>
            <a:normAutofit/>
          </a:bodyPr>
          <a:lstStyle/>
          <a:p>
            <a:pPr>
              <a:buNone/>
            </a:pPr>
            <a:r>
              <a:rPr lang="en-GB" dirty="0" smtClean="0"/>
              <a:t>Monitoring tool </a:t>
            </a:r>
          </a:p>
          <a:p>
            <a:r>
              <a:rPr lang="en-GB" dirty="0" smtClean="0"/>
              <a:t>International recognition</a:t>
            </a:r>
          </a:p>
        </p:txBody>
      </p:sp>
      <p:sp>
        <p:nvSpPr>
          <p:cNvPr id="4" name="Rettangolo 3"/>
          <p:cNvSpPr/>
          <p:nvPr/>
        </p:nvSpPr>
        <p:spPr>
          <a:xfrm>
            <a:off x="467543" y="4653136"/>
            <a:ext cx="4269117" cy="584775"/>
          </a:xfrm>
          <a:prstGeom prst="rect">
            <a:avLst/>
          </a:prstGeom>
        </p:spPr>
        <p:txBody>
          <a:bodyPr wrap="none">
            <a:spAutoFit/>
          </a:bodyPr>
          <a:lstStyle/>
          <a:p>
            <a:pPr>
              <a:buFont typeface="Arial" pitchFamily="34" charset="0"/>
              <a:buChar char="•"/>
            </a:pPr>
            <a:r>
              <a:rPr lang="en-GB" sz="3200" dirty="0" smtClean="0"/>
              <a:t> Easy and informative</a:t>
            </a:r>
          </a:p>
        </p:txBody>
      </p:sp>
      <p:pic>
        <p:nvPicPr>
          <p:cNvPr id="5" name="Immagine 4" descr="Berner Konvention.jpg"/>
          <p:cNvPicPr>
            <a:picLocks noChangeAspect="1"/>
          </p:cNvPicPr>
          <p:nvPr/>
        </p:nvPicPr>
        <p:blipFill>
          <a:blip r:embed="rId3" cstate="print"/>
          <a:stretch>
            <a:fillRect/>
          </a:stretch>
        </p:blipFill>
        <p:spPr>
          <a:xfrm>
            <a:off x="1187624" y="3014797"/>
            <a:ext cx="1795623" cy="1364978"/>
          </a:xfrm>
          <a:prstGeom prst="rect">
            <a:avLst/>
          </a:prstGeom>
        </p:spPr>
      </p:pic>
      <p:pic>
        <p:nvPicPr>
          <p:cNvPr id="6" name="Immagine 5" descr="CMS-logo.jpg"/>
          <p:cNvPicPr>
            <a:picLocks noChangeAspect="1"/>
          </p:cNvPicPr>
          <p:nvPr/>
        </p:nvPicPr>
        <p:blipFill>
          <a:blip r:embed="rId4" cstate="print"/>
          <a:stretch>
            <a:fillRect/>
          </a:stretch>
        </p:blipFill>
        <p:spPr>
          <a:xfrm>
            <a:off x="6516216" y="2905418"/>
            <a:ext cx="1512168" cy="1512168"/>
          </a:xfrm>
          <a:prstGeom prst="rect">
            <a:avLst/>
          </a:prstGeom>
        </p:spPr>
      </p:pic>
      <p:pic>
        <p:nvPicPr>
          <p:cNvPr id="7" name="Immagine 6" descr="mikt-logo_high-res_0.jpg"/>
          <p:cNvPicPr>
            <a:picLocks noChangeAspect="1"/>
          </p:cNvPicPr>
          <p:nvPr/>
        </p:nvPicPr>
        <p:blipFill>
          <a:blip r:embed="rId5" cstate="print"/>
          <a:stretch>
            <a:fillRect/>
          </a:stretch>
        </p:blipFill>
        <p:spPr>
          <a:xfrm>
            <a:off x="3541489" y="3080516"/>
            <a:ext cx="2182639" cy="12628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Beyond monitoring</a:t>
            </a:r>
            <a:endParaRPr lang="en-GB" b="1" dirty="0"/>
          </a:p>
        </p:txBody>
      </p:sp>
      <p:sp>
        <p:nvSpPr>
          <p:cNvPr id="3" name="Segnaposto contenuto 2"/>
          <p:cNvSpPr>
            <a:spLocks noGrp="1"/>
          </p:cNvSpPr>
          <p:nvPr>
            <p:ph idx="1"/>
          </p:nvPr>
        </p:nvSpPr>
        <p:spPr/>
        <p:txBody>
          <a:bodyPr>
            <a:normAutofit/>
          </a:bodyPr>
          <a:lstStyle/>
          <a:p>
            <a:r>
              <a:rPr lang="en-GB" dirty="0" smtClean="0"/>
              <a:t>Show leadership, capacity &amp; transparency</a:t>
            </a:r>
          </a:p>
          <a:p>
            <a:r>
              <a:rPr lang="en-GB" dirty="0" smtClean="0"/>
              <a:t>Supports / builds on NAP development process</a:t>
            </a:r>
          </a:p>
          <a:p>
            <a:r>
              <a:rPr lang="en-GB" dirty="0" smtClean="0"/>
              <a:t>Resource mobilization (nationally and internationally)</a:t>
            </a:r>
          </a:p>
          <a:p>
            <a:r>
              <a:rPr lang="en-GB" dirty="0" smtClean="0"/>
              <a:t>International collaboration / sharing of best practices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Harmonization</a:t>
            </a:r>
            <a:endParaRPr lang="en-GB" b="1" dirty="0"/>
          </a:p>
        </p:txBody>
      </p:sp>
      <p:sp>
        <p:nvSpPr>
          <p:cNvPr id="3" name="Segnaposto contenuto 2"/>
          <p:cNvSpPr>
            <a:spLocks noGrp="1"/>
          </p:cNvSpPr>
          <p:nvPr>
            <p:ph idx="1"/>
          </p:nvPr>
        </p:nvSpPr>
        <p:spPr/>
        <p:txBody>
          <a:bodyPr>
            <a:normAutofit fontScale="92500" lnSpcReduction="10000"/>
          </a:bodyPr>
          <a:lstStyle/>
          <a:p>
            <a:pPr>
              <a:buNone/>
            </a:pPr>
            <a:r>
              <a:rPr lang="en-US" dirty="0" smtClean="0"/>
              <a:t>MIKT </a:t>
            </a:r>
            <a:r>
              <a:rPr lang="en-US" dirty="0" err="1" smtClean="0"/>
              <a:t>PoW</a:t>
            </a:r>
            <a:r>
              <a:rPr lang="en-US" dirty="0" smtClean="0"/>
              <a:t> 2016 - 2020 </a:t>
            </a:r>
            <a:r>
              <a:rPr lang="en-US" dirty="0" smtClean="0"/>
              <a:t/>
            </a:r>
            <a:br>
              <a:rPr lang="en-US" dirty="0" smtClean="0"/>
            </a:br>
            <a:r>
              <a:rPr lang="en-US" dirty="0" smtClean="0"/>
              <a:t>(10) Progress on implementation of the POW will be monitored </a:t>
            </a:r>
            <a:r>
              <a:rPr lang="en-US" u="sng" dirty="0" smtClean="0"/>
              <a:t>at least every three years</a:t>
            </a:r>
            <a:r>
              <a:rPr lang="en-US" dirty="0" smtClean="0"/>
              <a:t>, including through a scorecard to track </a:t>
            </a:r>
            <a:r>
              <a:rPr lang="en-US" b="1" dirty="0" smtClean="0"/>
              <a:t>national trends in IKB </a:t>
            </a:r>
            <a:r>
              <a:rPr lang="en-US" dirty="0" smtClean="0"/>
              <a:t>and </a:t>
            </a:r>
            <a:r>
              <a:rPr lang="en-US" b="1" dirty="0" smtClean="0"/>
              <a:t>enforcement measures </a:t>
            </a:r>
            <a:r>
              <a:rPr lang="en-US" dirty="0" smtClean="0"/>
              <a:t>to eliminate it</a:t>
            </a:r>
            <a:r>
              <a:rPr lang="en-US" sz="3600" dirty="0" smtClean="0"/>
              <a:t>.</a:t>
            </a:r>
          </a:p>
          <a:p>
            <a:pPr>
              <a:buNone/>
            </a:pPr>
            <a:r>
              <a:rPr lang="en-GB" dirty="0" smtClean="0"/>
              <a:t>TAP  </a:t>
            </a:r>
            <a:r>
              <a:rPr lang="en-GB" dirty="0" smtClean="0"/>
              <a:t>2013 - 2020</a:t>
            </a:r>
            <a:endParaRPr lang="en-GB" dirty="0" smtClean="0"/>
          </a:p>
          <a:p>
            <a:pPr lvl="1"/>
            <a:r>
              <a:rPr lang="en-GB" dirty="0" smtClean="0"/>
              <a:t>Monitoring, evaluation, and follow-up to the actions set in the AP [...] </a:t>
            </a:r>
            <a:r>
              <a:rPr lang="en-GB" u="sng" dirty="0" smtClean="0"/>
              <a:t>every 2 years</a:t>
            </a:r>
            <a:r>
              <a:rPr lang="en-GB" dirty="0" smtClean="0"/>
              <a:t> since 2015</a:t>
            </a:r>
          </a:p>
          <a:p>
            <a:pPr>
              <a:buNone/>
            </a:pPr>
            <a:endParaRPr lang="en-GB"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2984</TotalTime>
  <Words>9149</Words>
  <Application>Microsoft Office PowerPoint</Application>
  <PresentationFormat>Presentazione su schermo (4:3)</PresentationFormat>
  <Paragraphs>1583</Paragraphs>
  <Slides>58</Slides>
  <Notes>58</Notes>
  <HiddenSlides>0</HiddenSlides>
  <MMClips>0</MMClips>
  <ScaleCrop>false</ScaleCrop>
  <HeadingPairs>
    <vt:vector size="4" baseType="variant">
      <vt:variant>
        <vt:lpstr>Tema</vt:lpstr>
      </vt:variant>
      <vt:variant>
        <vt:i4>1</vt:i4>
      </vt:variant>
      <vt:variant>
        <vt:lpstr>Titoli diapositive</vt:lpstr>
      </vt:variant>
      <vt:variant>
        <vt:i4>58</vt:i4>
      </vt:variant>
    </vt:vector>
  </HeadingPairs>
  <TitlesOfParts>
    <vt:vector size="59" baseType="lpstr">
      <vt:lpstr>Tema di Office</vt:lpstr>
      <vt:lpstr>  Scoreboard to  assess the progress in combating illegal killing, taking and trade of wild birds</vt:lpstr>
      <vt:lpstr>Diapositiva 2</vt:lpstr>
      <vt:lpstr>Diapositiva 3</vt:lpstr>
      <vt:lpstr>Mandate</vt:lpstr>
      <vt:lpstr>Mandate</vt:lpstr>
      <vt:lpstr>Diapositiva 6</vt:lpstr>
      <vt:lpstr>Aims</vt:lpstr>
      <vt:lpstr>Beyond monitoring</vt:lpstr>
      <vt:lpstr>Harmonization</vt:lpstr>
      <vt:lpstr>Annual</vt:lpstr>
      <vt:lpstr>Biennial</vt:lpstr>
      <vt:lpstr>Diapositiva 12</vt:lpstr>
      <vt:lpstr>Diapositiva 13</vt:lpstr>
      <vt:lpstr>Process</vt:lpstr>
      <vt:lpstr>Diapositiva 15</vt:lpstr>
      <vt:lpstr>Diapositiva 16</vt:lpstr>
      <vt:lpstr>Diapositiva 17</vt:lpstr>
      <vt:lpstr>Diapositiva 18</vt:lpstr>
      <vt:lpstr>1. Extent of IKB cases known to justice </vt:lpstr>
      <vt:lpstr>2. Number of IKB cases prosecuted in the last year</vt:lpstr>
      <vt:lpstr>3. Status and scale of IKB </vt:lpstr>
      <vt:lpstr>4. Number, distribution and trend of illegally killed, trapped or traded birds</vt:lpstr>
      <vt:lpstr>Diapositiva 23</vt:lpstr>
      <vt:lpstr>5. National wildlife legislation  </vt:lpstr>
      <vt:lpstr>6. Hunting legislation </vt:lpstr>
      <vt:lpstr>7. Prohibitions under national legislation </vt:lpstr>
      <vt:lpstr>8. Exceptions under national legislation </vt:lpstr>
      <vt:lpstr>9. Sanctions and penalties </vt:lpstr>
      <vt:lpstr>10. Proportionality of penalties </vt:lpstr>
      <vt:lpstr>11. Use of criminal law  </vt:lpstr>
      <vt:lpstr>12. Organized crime legislation </vt:lpstr>
      <vt:lpstr>13. Transposition of international law and commitments into national legislation  </vt:lpstr>
      <vt:lpstr>Diapositiva 33</vt:lpstr>
      <vt:lpstr>14. National Action Plan for combating IKB  </vt:lpstr>
      <vt:lpstr>15. Enforcement priority  </vt:lpstr>
      <vt:lpstr>16. Stakeholders and policy-making </vt:lpstr>
      <vt:lpstr>17. Staffing and recruitment </vt:lpstr>
      <vt:lpstr>18. Specialized training  </vt:lpstr>
      <vt:lpstr>19. Field enforcement effort </vt:lpstr>
      <vt:lpstr>Diapositiva 40</vt:lpstr>
      <vt:lpstr>20. Quality of judicial processes </vt:lpstr>
      <vt:lpstr>21. Sentencing guidelines  </vt:lpstr>
      <vt:lpstr>22. Judicial awareness </vt:lpstr>
      <vt:lpstr>23. Judiciary training  </vt:lpstr>
      <vt:lpstr>Diapositiva 45</vt:lpstr>
      <vt:lpstr>24. International cooperation </vt:lpstr>
      <vt:lpstr>25. Drivers of wildlife crime </vt:lpstr>
      <vt:lpstr>26. Demand-side activities  </vt:lpstr>
      <vt:lpstr>27. Regulated community </vt:lpstr>
      <vt:lpstr>28. Public awareness actions  </vt:lpstr>
      <vt:lpstr>Diapositiva 51</vt:lpstr>
      <vt:lpstr>Scoring</vt:lpstr>
      <vt:lpstr>Scoring</vt:lpstr>
      <vt:lpstr>Overall assessment</vt:lpstr>
      <vt:lpstr>National use</vt:lpstr>
      <vt:lpstr>National use</vt:lpstr>
      <vt:lpstr>Summarizing</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Scoreboard to assess the progress in combating illegal killing, taking and trade of wild birds (IKB)</dc:title>
  <dc:creator>Umberto</dc:creator>
  <cp:lastModifiedBy>Umberto</cp:lastModifiedBy>
  <cp:revision>98</cp:revision>
  <dcterms:created xsi:type="dcterms:W3CDTF">2017-06-01T12:13:36Z</dcterms:created>
  <dcterms:modified xsi:type="dcterms:W3CDTF">2017-06-20T14:47:57Z</dcterms:modified>
</cp:coreProperties>
</file>