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1" r:id="rId2"/>
    <p:sldId id="256" r:id="rId3"/>
    <p:sldId id="274" r:id="rId4"/>
    <p:sldId id="272" r:id="rId5"/>
    <p:sldId id="275" r:id="rId6"/>
    <p:sldId id="278" r:id="rId7"/>
    <p:sldId id="276" r:id="rId8"/>
    <p:sldId id="273" r:id="rId9"/>
    <p:sldId id="277" r:id="rId10"/>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20A937D0-4007-404E-9BC5-D271569BA74B}">
          <p14:sldIdLst>
            <p14:sldId id="271"/>
            <p14:sldId id="256"/>
            <p14:sldId id="274"/>
            <p14:sldId id="272"/>
            <p14:sldId id="275"/>
            <p14:sldId id="278"/>
            <p14:sldId id="276"/>
            <p14:sldId id="273"/>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93E3B3"/>
    <a:srgbClr val="004489"/>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78201" autoAdjust="0"/>
  </p:normalViewPr>
  <p:slideViewPr>
    <p:cSldViewPr>
      <p:cViewPr varScale="1">
        <p:scale>
          <a:sx n="87" d="100"/>
          <a:sy n="87" d="100"/>
        </p:scale>
        <p:origin x="2160" y="19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23"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30724"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25"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BC228C-B8ED-40EA-88F0-692B8D0FF69D}" type="slidenum">
              <a:rPr lang="en-US" altLang="en-US"/>
              <a:pPr/>
              <a:t>‹#›</a:t>
            </a:fld>
            <a:endParaRPr lang="en-US" altLang="en-US"/>
          </a:p>
        </p:txBody>
      </p:sp>
    </p:spTree>
    <p:extLst>
      <p:ext uri="{BB962C8B-B14F-4D97-AF65-F5344CB8AC3E}">
        <p14:creationId xmlns:p14="http://schemas.microsoft.com/office/powerpoint/2010/main" val="417345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F1111B87-529D-4673-9194-A358D08737E6}" type="datetimeFigureOut">
              <a:rPr lang="en-GB" smtClean="0"/>
              <a:t>23/06/2017</a:t>
            </a:fld>
            <a:endParaRPr lang="en-GB"/>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71F91576-793B-4D1C-B655-5FEEDCC15076}" type="slidenum">
              <a:rPr lang="en-GB" smtClean="0"/>
              <a:t>‹#›</a:t>
            </a:fld>
            <a:endParaRPr lang="en-GB"/>
          </a:p>
        </p:txBody>
      </p:sp>
    </p:spTree>
    <p:extLst>
      <p:ext uri="{BB962C8B-B14F-4D97-AF65-F5344CB8AC3E}">
        <p14:creationId xmlns:p14="http://schemas.microsoft.com/office/powerpoint/2010/main" val="45736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91576-793B-4D1C-B655-5FEEDCC15076}" type="slidenum">
              <a:rPr lang="en-GB" smtClean="0"/>
              <a:t>1</a:t>
            </a:fld>
            <a:endParaRPr lang="en-GB"/>
          </a:p>
        </p:txBody>
      </p:sp>
    </p:spTree>
    <p:extLst>
      <p:ext uri="{BB962C8B-B14F-4D97-AF65-F5344CB8AC3E}">
        <p14:creationId xmlns:p14="http://schemas.microsoft.com/office/powerpoint/2010/main" val="76680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91576-793B-4D1C-B655-5FEEDCC15076}" type="slidenum">
              <a:rPr lang="en-GB" smtClean="0"/>
              <a:t>2</a:t>
            </a:fld>
            <a:endParaRPr lang="en-GB"/>
          </a:p>
        </p:txBody>
      </p:sp>
    </p:spTree>
    <p:extLst>
      <p:ext uri="{BB962C8B-B14F-4D97-AF65-F5344CB8AC3E}">
        <p14:creationId xmlns:p14="http://schemas.microsoft.com/office/powerpoint/2010/main" val="159668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91576-793B-4D1C-B655-5FEEDCC15076}" type="slidenum">
              <a:rPr lang="en-GB" smtClean="0"/>
              <a:t>3</a:t>
            </a:fld>
            <a:endParaRPr lang="en-GB"/>
          </a:p>
        </p:txBody>
      </p:sp>
    </p:spTree>
    <p:extLst>
      <p:ext uri="{BB962C8B-B14F-4D97-AF65-F5344CB8AC3E}">
        <p14:creationId xmlns:p14="http://schemas.microsoft.com/office/powerpoint/2010/main" val="380635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C050EA5-C958-491F-8082-B4CACBBB5817}" type="slidenum">
              <a:rPr lang="en-US" altLang="en-US"/>
              <a:pPr/>
              <a:t>‹#›</a:t>
            </a:fld>
            <a:endParaRPr lang="en-US" altLang="en-US"/>
          </a:p>
        </p:txBody>
      </p:sp>
    </p:spTree>
    <p:extLst>
      <p:ext uri="{BB962C8B-B14F-4D97-AF65-F5344CB8AC3E}">
        <p14:creationId xmlns:p14="http://schemas.microsoft.com/office/powerpoint/2010/main" val="278128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59CB6F28-4EEE-4B90-9ADA-4A602AAAE971}" type="slidenum">
              <a:rPr lang="en-US" altLang="en-US"/>
              <a:pPr/>
              <a:t>‹#›</a:t>
            </a:fld>
            <a:endParaRPr lang="en-US" altLang="en-US"/>
          </a:p>
        </p:txBody>
      </p:sp>
    </p:spTree>
    <p:extLst>
      <p:ext uri="{BB962C8B-B14F-4D97-AF65-F5344CB8AC3E}">
        <p14:creationId xmlns:p14="http://schemas.microsoft.com/office/powerpoint/2010/main" val="108224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231900"/>
            <a:ext cx="1908175" cy="477678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27088" y="1231900"/>
            <a:ext cx="5572125"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63FA1FE-7CC3-40BA-B284-CC461E64A920}" type="slidenum">
              <a:rPr lang="en-US" altLang="en-US"/>
              <a:pPr/>
              <a:t>‹#›</a:t>
            </a:fld>
            <a:endParaRPr lang="en-US" altLang="en-US"/>
          </a:p>
        </p:txBody>
      </p:sp>
    </p:spTree>
    <p:extLst>
      <p:ext uri="{BB962C8B-B14F-4D97-AF65-F5344CB8AC3E}">
        <p14:creationId xmlns:p14="http://schemas.microsoft.com/office/powerpoint/2010/main" val="4261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5A939DC-99F0-433D-A6D9-1247BECC92D1}" type="slidenum">
              <a:rPr lang="en-US" altLang="en-US"/>
              <a:pPr/>
              <a:t>‹#›</a:t>
            </a:fld>
            <a:endParaRPr lang="en-US" altLang="en-US"/>
          </a:p>
        </p:txBody>
      </p:sp>
    </p:spTree>
    <p:extLst>
      <p:ext uri="{BB962C8B-B14F-4D97-AF65-F5344CB8AC3E}">
        <p14:creationId xmlns:p14="http://schemas.microsoft.com/office/powerpoint/2010/main" val="79609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759BDE2-93B1-4D3E-A9A9-8425517ED120}" type="slidenum">
              <a:rPr lang="en-US" altLang="en-US"/>
              <a:pPr/>
              <a:t>‹#›</a:t>
            </a:fld>
            <a:endParaRPr lang="en-US" altLang="en-US"/>
          </a:p>
        </p:txBody>
      </p:sp>
    </p:spTree>
    <p:extLst>
      <p:ext uri="{BB962C8B-B14F-4D97-AF65-F5344CB8AC3E}">
        <p14:creationId xmlns:p14="http://schemas.microsoft.com/office/powerpoint/2010/main" val="17168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27088" y="2060575"/>
            <a:ext cx="3703637" cy="394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83125" y="2060575"/>
            <a:ext cx="3705225" cy="394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BEED4E4-CDDE-43D0-9238-11C73F35CDDF}" type="slidenum">
              <a:rPr lang="en-US" altLang="en-US"/>
              <a:pPr/>
              <a:t>‹#›</a:t>
            </a:fld>
            <a:endParaRPr lang="en-US" altLang="en-US"/>
          </a:p>
        </p:txBody>
      </p:sp>
    </p:spTree>
    <p:extLst>
      <p:ext uri="{BB962C8B-B14F-4D97-AF65-F5344CB8AC3E}">
        <p14:creationId xmlns:p14="http://schemas.microsoft.com/office/powerpoint/2010/main" val="411220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876"/>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24291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12975"/>
            <a:ext cx="4040188"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Text Placeholder 4"/>
          <p:cNvSpPr>
            <a:spLocks noGrp="1"/>
          </p:cNvSpPr>
          <p:nvPr>
            <p:ph type="body" sz="quarter" idx="3"/>
          </p:nvPr>
        </p:nvSpPr>
        <p:spPr>
          <a:xfrm>
            <a:off x="4645025" y="24291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12975"/>
            <a:ext cx="4041775"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AD992CF1-102F-44C3-A1FA-7D14A8BD884C}" type="slidenum">
              <a:rPr lang="en-US" altLang="en-US"/>
              <a:pPr/>
              <a:t>‹#›</a:t>
            </a:fld>
            <a:endParaRPr lang="en-US" altLang="en-US"/>
          </a:p>
        </p:txBody>
      </p:sp>
    </p:spTree>
    <p:extLst>
      <p:ext uri="{BB962C8B-B14F-4D97-AF65-F5344CB8AC3E}">
        <p14:creationId xmlns:p14="http://schemas.microsoft.com/office/powerpoint/2010/main" val="24037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5FFDC041-F852-4648-B51C-831DDFD0AF7B}" type="slidenum">
              <a:rPr lang="en-US" altLang="en-US"/>
              <a:pPr/>
              <a:t>‹#›</a:t>
            </a:fld>
            <a:endParaRPr lang="en-US" altLang="en-US"/>
          </a:p>
        </p:txBody>
      </p:sp>
    </p:spTree>
    <p:extLst>
      <p:ext uri="{BB962C8B-B14F-4D97-AF65-F5344CB8AC3E}">
        <p14:creationId xmlns:p14="http://schemas.microsoft.com/office/powerpoint/2010/main" val="279630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2A09B38D-6EC5-4C69-A813-D60601EA288E}" type="slidenum">
              <a:rPr lang="en-US" altLang="en-US"/>
              <a:pPr/>
              <a:t>‹#›</a:t>
            </a:fld>
            <a:endParaRPr lang="en-US" altLang="en-US"/>
          </a:p>
        </p:txBody>
      </p:sp>
    </p:spTree>
    <p:extLst>
      <p:ext uri="{BB962C8B-B14F-4D97-AF65-F5344CB8AC3E}">
        <p14:creationId xmlns:p14="http://schemas.microsoft.com/office/powerpoint/2010/main" val="102917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540" y="1232756"/>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1232756"/>
            <a:ext cx="5111750" cy="48934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Text Placeholder 3"/>
          <p:cNvSpPr>
            <a:spLocks noGrp="1"/>
          </p:cNvSpPr>
          <p:nvPr>
            <p:ph type="body" sz="half" idx="2"/>
          </p:nvPr>
        </p:nvSpPr>
        <p:spPr>
          <a:xfrm>
            <a:off x="457200" y="2528900"/>
            <a:ext cx="3008313" cy="3597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4DB9F74-7EAD-4798-852C-30D96CB0D64C}" type="slidenum">
              <a:rPr lang="en-US" altLang="en-US"/>
              <a:pPr/>
              <a:t>‹#›</a:t>
            </a:fld>
            <a:endParaRPr lang="en-US" altLang="en-US"/>
          </a:p>
        </p:txBody>
      </p:sp>
    </p:spTree>
    <p:extLst>
      <p:ext uri="{BB962C8B-B14F-4D97-AF65-F5344CB8AC3E}">
        <p14:creationId xmlns:p14="http://schemas.microsoft.com/office/powerpoint/2010/main" val="340642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A55AADC-BF0B-4CB1-B256-28274BBCD864}" type="slidenum">
              <a:rPr lang="en-US" altLang="en-US"/>
              <a:pPr/>
              <a:t>‹#›</a:t>
            </a:fld>
            <a:endParaRPr lang="en-US" altLang="en-US"/>
          </a:p>
        </p:txBody>
      </p:sp>
    </p:spTree>
    <p:extLst>
      <p:ext uri="{BB962C8B-B14F-4D97-AF65-F5344CB8AC3E}">
        <p14:creationId xmlns:p14="http://schemas.microsoft.com/office/powerpoint/2010/main" val="1462812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827088" y="1231900"/>
            <a:ext cx="76327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name of presentation</a:t>
            </a:r>
          </a:p>
        </p:txBody>
      </p:sp>
      <p:sp>
        <p:nvSpPr>
          <p:cNvPr id="1028" name="Rectangle 10"/>
          <p:cNvSpPr>
            <a:spLocks noGrp="1" noChangeArrowheads="1"/>
          </p:cNvSpPr>
          <p:nvPr>
            <p:ph type="body" idx="1"/>
          </p:nvPr>
        </p:nvSpPr>
        <p:spPr bwMode="auto">
          <a:xfrm>
            <a:off x="827088" y="2060575"/>
            <a:ext cx="7561262"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here my text</a:t>
            </a:r>
            <a:endParaRPr lang="en-US"/>
          </a:p>
        </p:txBody>
      </p:sp>
      <p:sp>
        <p:nvSpPr>
          <p:cNvPr id="1035" name="Rectangle 11"/>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cs typeface="Arial" charset="0"/>
              </a:defRPr>
            </a:lvl1pPr>
          </a:lstStyle>
          <a:p>
            <a:pPr>
              <a:defRPr/>
            </a:pPr>
            <a:endParaRPr lang="en-US"/>
          </a:p>
        </p:txBody>
      </p:sp>
      <p:sp>
        <p:nvSpPr>
          <p:cNvPr id="1036" name="Rectangle 12"/>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Arial" charset="0"/>
              </a:defRPr>
            </a:lvl1pPr>
          </a:lstStyle>
          <a:p>
            <a:pPr>
              <a:defRPr/>
            </a:pPr>
            <a:endParaRPr lang="en-US"/>
          </a:p>
        </p:txBody>
      </p:sp>
      <p:sp>
        <p:nvSpPr>
          <p:cNvPr id="1037" name="Rectangle 13"/>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yriad Pro" pitchFamily="34" charset="0"/>
              </a:defRPr>
            </a:lvl1pPr>
          </a:lstStyle>
          <a:p>
            <a:fld id="{74100048-C293-48B5-8637-A02C36AE98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Myriad Pro" pitchFamily="34" charset="0"/>
          <a:ea typeface="ＭＳ Ｐゴシック" charset="0"/>
          <a:cs typeface="Arial" charset="0"/>
        </a:defRPr>
      </a:lvl2pPr>
      <a:lvl3pPr algn="ctr" rtl="0" eaLnBrk="0" fontAlgn="base" hangingPunct="0">
        <a:spcBef>
          <a:spcPct val="0"/>
        </a:spcBef>
        <a:spcAft>
          <a:spcPct val="0"/>
        </a:spcAft>
        <a:defRPr sz="3200">
          <a:solidFill>
            <a:schemeClr val="tx2"/>
          </a:solidFill>
          <a:latin typeface="Myriad Pro" pitchFamily="34" charset="0"/>
          <a:ea typeface="ＭＳ Ｐゴシック" charset="0"/>
          <a:cs typeface="Arial" charset="0"/>
        </a:defRPr>
      </a:lvl3pPr>
      <a:lvl4pPr algn="ctr" rtl="0" eaLnBrk="0" fontAlgn="base" hangingPunct="0">
        <a:spcBef>
          <a:spcPct val="0"/>
        </a:spcBef>
        <a:spcAft>
          <a:spcPct val="0"/>
        </a:spcAft>
        <a:defRPr sz="3200">
          <a:solidFill>
            <a:schemeClr val="tx2"/>
          </a:solidFill>
          <a:latin typeface="Myriad Pro" pitchFamily="34" charset="0"/>
          <a:ea typeface="ＭＳ Ｐゴシック" charset="0"/>
          <a:cs typeface="Arial" charset="0"/>
        </a:defRPr>
      </a:lvl4pPr>
      <a:lvl5pPr algn="ctr" rtl="0" eaLnBrk="0" fontAlgn="base" hangingPunct="0">
        <a:spcBef>
          <a:spcPct val="0"/>
        </a:spcBef>
        <a:spcAft>
          <a:spcPct val="0"/>
        </a:spcAft>
        <a:defRPr sz="3200">
          <a:solidFill>
            <a:schemeClr val="tx2"/>
          </a:solidFill>
          <a:latin typeface="Myriad Pro" pitchFamily="34" charset="0"/>
          <a:ea typeface="ＭＳ Ｐゴシック" charset="0"/>
          <a:cs typeface="Arial" charset="0"/>
        </a:defRPr>
      </a:lvl5pPr>
      <a:lvl6pPr marL="457200" algn="ctr" rtl="0" fontAlgn="base">
        <a:spcBef>
          <a:spcPct val="0"/>
        </a:spcBef>
        <a:spcAft>
          <a:spcPct val="0"/>
        </a:spcAft>
        <a:defRPr sz="3200">
          <a:solidFill>
            <a:schemeClr val="tx2"/>
          </a:solidFill>
          <a:latin typeface="Myriad Pro" pitchFamily="34" charset="0"/>
          <a:cs typeface="Arial" charset="0"/>
        </a:defRPr>
      </a:lvl6pPr>
      <a:lvl7pPr marL="914400" algn="ctr" rtl="0" fontAlgn="base">
        <a:spcBef>
          <a:spcPct val="0"/>
        </a:spcBef>
        <a:spcAft>
          <a:spcPct val="0"/>
        </a:spcAft>
        <a:defRPr sz="3200">
          <a:solidFill>
            <a:schemeClr val="tx2"/>
          </a:solidFill>
          <a:latin typeface="Myriad Pro" pitchFamily="34" charset="0"/>
          <a:cs typeface="Arial" charset="0"/>
        </a:defRPr>
      </a:lvl7pPr>
      <a:lvl8pPr marL="1371600" algn="ctr" rtl="0" fontAlgn="base">
        <a:spcBef>
          <a:spcPct val="0"/>
        </a:spcBef>
        <a:spcAft>
          <a:spcPct val="0"/>
        </a:spcAft>
        <a:defRPr sz="3200">
          <a:solidFill>
            <a:schemeClr val="tx2"/>
          </a:solidFill>
          <a:latin typeface="Myriad Pro" pitchFamily="34" charset="0"/>
          <a:cs typeface="Arial" charset="0"/>
        </a:defRPr>
      </a:lvl8pPr>
      <a:lvl9pPr marL="1828800" algn="ctr" rtl="0" fontAlgn="base">
        <a:spcBef>
          <a:spcPct val="0"/>
        </a:spcBef>
        <a:spcAft>
          <a:spcPct val="0"/>
        </a:spcAft>
        <a:defRPr sz="3200">
          <a:solidFill>
            <a:schemeClr val="tx2"/>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4" y="-4589"/>
            <a:ext cx="9217026" cy="83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122987" y="5961234"/>
            <a:ext cx="7043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dirty="0" smtClean="0">
                <a:solidFill>
                  <a:srgbClr val="EFEFEF"/>
                </a:solidFill>
              </a:rPr>
              <a:t>Nicholas Crampton</a:t>
            </a:r>
          </a:p>
        </p:txBody>
      </p:sp>
      <p:sp>
        <p:nvSpPr>
          <p:cNvPr id="5" name="Text Box 5"/>
          <p:cNvSpPr txBox="1">
            <a:spLocks noChangeArrowheads="1"/>
          </p:cNvSpPr>
          <p:nvPr/>
        </p:nvSpPr>
        <p:spPr bwMode="auto">
          <a:xfrm>
            <a:off x="883219" y="3729880"/>
            <a:ext cx="7523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dirty="0">
                <a:solidFill>
                  <a:schemeClr val="bg1"/>
                </a:solidFill>
              </a:rPr>
              <a:t>22-23 June 2017, Malta</a:t>
            </a:r>
            <a:endParaRPr lang="en-US" dirty="0" smtClean="0">
              <a:solidFill>
                <a:schemeClr val="bg1"/>
              </a:solidFill>
            </a:endParaRPr>
          </a:p>
        </p:txBody>
      </p:sp>
      <p:sp>
        <p:nvSpPr>
          <p:cNvPr id="6" name="Text Box 8"/>
          <p:cNvSpPr txBox="1">
            <a:spLocks noChangeArrowheads="1"/>
          </p:cNvSpPr>
          <p:nvPr/>
        </p:nvSpPr>
        <p:spPr bwMode="auto">
          <a:xfrm>
            <a:off x="364546" y="2189552"/>
            <a:ext cx="84609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2000" dirty="0">
                <a:solidFill>
                  <a:srgbClr val="EFEFEF"/>
                </a:solidFill>
              </a:rPr>
              <a:t>Joint Meeting of the Bern Convention Network of Special Focal Points on Eradication of Illegal Killing, Trapping and Trade in Wild Birds (Bern SFPs Network) and the CMS Intergovernmental Task Force on Illegal Killing, Taking and Trade of Migratory Birds in the Mediterranean (MIKT)</a:t>
            </a:r>
            <a:endParaRPr lang="en-GB" sz="2000" dirty="0" smtClean="0">
              <a:solidFill>
                <a:srgbClr val="EFEFEF"/>
              </a:solidFill>
            </a:endParaRPr>
          </a:p>
        </p:txBody>
      </p:sp>
      <p:sp>
        <p:nvSpPr>
          <p:cNvPr id="7" name="Text Box 8"/>
          <p:cNvSpPr txBox="1">
            <a:spLocks noChangeArrowheads="1"/>
          </p:cNvSpPr>
          <p:nvPr/>
        </p:nvSpPr>
        <p:spPr bwMode="auto">
          <a:xfrm>
            <a:off x="137416" y="4514684"/>
            <a:ext cx="903649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2000" dirty="0" smtClean="0">
                <a:solidFill>
                  <a:srgbClr val="EFEFEF"/>
                </a:solidFill>
              </a:rPr>
              <a:t>‘ANALYSIS OF THE QUESTIONNAIRE </a:t>
            </a:r>
            <a:r>
              <a:rPr lang="en-GB" sz="2000" dirty="0">
                <a:solidFill>
                  <a:srgbClr val="EFEFEF"/>
                </a:solidFill>
              </a:rPr>
              <a:t>ON THE INVOLVEMENT OF NGOS AND CIVIL SOCIETY IN ASSISTING NATIONAL AUTHORITIES WITH THE BETTER IMPLEMENTATION OF THE </a:t>
            </a:r>
            <a:r>
              <a:rPr lang="en-GB" sz="2000" i="1" dirty="0">
                <a:solidFill>
                  <a:srgbClr val="EFEFEF"/>
                </a:solidFill>
              </a:rPr>
              <a:t>TUNIS ACTION PLAN 2013 – </a:t>
            </a:r>
            <a:r>
              <a:rPr lang="en-GB" sz="2000" i="1" dirty="0" smtClean="0">
                <a:solidFill>
                  <a:srgbClr val="EFEFEF"/>
                </a:solidFill>
              </a:rPr>
              <a:t>2020’</a:t>
            </a:r>
          </a:p>
          <a:p>
            <a:pPr eaLnBrk="1" hangingPunct="1">
              <a:defRPr/>
            </a:pPr>
            <a:endParaRPr lang="en-GB" sz="2000" dirty="0">
              <a:solidFill>
                <a:srgbClr val="EFEFEF"/>
              </a:solidFill>
            </a:endParaRPr>
          </a:p>
          <a:p>
            <a:pPr eaLnBrk="1" hangingPunct="1">
              <a:defRPr/>
            </a:pPr>
            <a:endParaRPr lang="en-GB" sz="2000" dirty="0" smtClean="0">
              <a:solidFill>
                <a:srgbClr val="EFEFE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39134" y="3077580"/>
            <a:ext cx="8990578" cy="3780420"/>
          </a:xfrm>
        </p:spPr>
        <p:txBody>
          <a:bodyPr>
            <a:noAutofit/>
          </a:bodyPr>
          <a:lstStyle/>
          <a:p>
            <a:pPr algn="l" eaLnBrk="1" hangingPunct="1">
              <a:defRPr/>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First, a glance back …</a:t>
            </a:r>
            <a:r>
              <a:rPr lang="en-US" sz="2000" dirty="0" smtClean="0">
                <a:latin typeface="Arial" panose="020B0604020202020204" pitchFamily="34" charset="0"/>
                <a:cs typeface="Arial" panose="020B0604020202020204" pitchFamily="34" charset="0"/>
              </a:rPr>
              <a:t> </a:t>
            </a:r>
            <a:r>
              <a:rPr lang="en-US" sz="2000" b="1" i="1" dirty="0" smtClean="0">
                <a:solidFill>
                  <a:srgbClr val="00B050"/>
                </a:solidFill>
                <a:latin typeface="Arial" panose="020B0604020202020204" pitchFamily="34" charset="0"/>
                <a:cs typeface="Arial" panose="020B0604020202020204" pitchFamily="34" charset="0"/>
              </a:rPr>
              <a:t>How did we get here?</a:t>
            </a:r>
            <a:br>
              <a:rPr lang="en-US" sz="2000" b="1" i="1" dirty="0" smtClean="0">
                <a:solidFill>
                  <a:srgbClr val="00B050"/>
                </a:solidFill>
                <a:latin typeface="Arial" panose="020B0604020202020204" pitchFamily="34" charset="0"/>
                <a:cs typeface="Arial" panose="020B0604020202020204" pitchFamily="34" charset="0"/>
              </a:rPr>
            </a:br>
            <a:r>
              <a:rPr lang="en-US" sz="2000" b="1" i="1" dirty="0">
                <a:solidFill>
                  <a:srgbClr val="00B050"/>
                </a:solidFill>
                <a:latin typeface="Arial" panose="020B0604020202020204" pitchFamily="34" charset="0"/>
                <a:cs typeface="Arial" panose="020B0604020202020204" pitchFamily="34" charset="0"/>
              </a:rPr>
              <a:t/>
            </a:r>
            <a:br>
              <a:rPr lang="en-US" sz="2000" b="1" i="1" dirty="0">
                <a:solidFill>
                  <a:srgbClr val="00B050"/>
                </a:solidFill>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1. Previous concern that the </a:t>
            </a:r>
            <a:r>
              <a:rPr lang="en-GB" sz="2000" i="1" dirty="0" smtClean="0">
                <a:latin typeface="Arial" panose="020B0604020202020204" pitchFamily="34" charset="0"/>
                <a:cs typeface="Arial" panose="020B0604020202020204" pitchFamily="34" charset="0"/>
              </a:rPr>
              <a:t>Bern Convention was not being sufficiently successful in reducing IKTT </a:t>
            </a:r>
            <a:r>
              <a:rPr lang="en-GB" sz="2000" dirty="0" smtClean="0">
                <a:latin typeface="Arial" panose="020B0604020202020204" pitchFamily="34" charset="0"/>
                <a:cs typeface="Arial" panose="020B0604020202020204" pitchFamily="34" charset="0"/>
              </a:rPr>
              <a:t>of wild birds goes back for some decades. </a:t>
            </a:r>
            <a:br>
              <a:rPr lang="en-GB"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2. 2011 </a:t>
            </a:r>
            <a:r>
              <a:rPr lang="en-US" sz="2000" b="1" i="1" dirty="0" err="1" smtClean="0">
                <a:latin typeface="Arial" panose="020B0604020202020204" pitchFamily="34" charset="0"/>
                <a:cs typeface="Arial" panose="020B0604020202020204" pitchFamily="34" charset="0"/>
              </a:rPr>
              <a:t>Larnaca</a:t>
            </a:r>
            <a:r>
              <a:rPr lang="en-US" sz="2000" dirty="0" smtClean="0">
                <a:latin typeface="Arial" panose="020B0604020202020204" pitchFamily="34" charset="0"/>
                <a:cs typeface="Arial" panose="020B0604020202020204" pitchFamily="34" charset="0"/>
              </a:rPr>
              <a:t> Conference produced a </a:t>
            </a:r>
            <a:r>
              <a:rPr lang="en-US" sz="2000" i="1" dirty="0" smtClean="0">
                <a:latin typeface="Arial" panose="020B0604020202020204" pitchFamily="34" charset="0"/>
                <a:cs typeface="Arial" panose="020B0604020202020204" pitchFamily="34" charset="0"/>
              </a:rPr>
              <a:t>good, but ‘one off’, political statement</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a:solidFill>
                  <a:srgbClr val="C00000"/>
                </a:solidFill>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‘Zero Tolerance’ of IKTT</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But this lacked ‘follow up’, especially the committed involvement of those authorities responsible for enforcement, including administrative and judicial bodies responsible for imposing sanctions.</a:t>
            </a:r>
            <a:br>
              <a:rPr lang="en-US" sz="1800" i="1"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3. 2013 </a:t>
            </a:r>
            <a:r>
              <a:rPr lang="en-US" sz="2000" b="1" i="1" dirty="0" smtClean="0">
                <a:latin typeface="Arial" panose="020B0604020202020204" pitchFamily="34" charset="0"/>
                <a:cs typeface="Arial" panose="020B0604020202020204" pitchFamily="34" charset="0"/>
              </a:rPr>
              <a:t>Tunis</a:t>
            </a:r>
            <a:r>
              <a:rPr lang="en-US" sz="2000" dirty="0" smtClean="0">
                <a:latin typeface="Arial" panose="020B0604020202020204" pitchFamily="34" charset="0"/>
                <a:cs typeface="Arial" panose="020B0604020202020204" pitchFamily="34" charset="0"/>
              </a:rPr>
              <a:t> Conference aimed to produce a </a:t>
            </a:r>
            <a:r>
              <a:rPr lang="en-US" sz="2000" i="1" dirty="0" smtClean="0">
                <a:latin typeface="Arial" panose="020B0604020202020204" pitchFamily="34" charset="0"/>
                <a:cs typeface="Arial" panose="020B0604020202020204" pitchFamily="34" charset="0"/>
              </a:rPr>
              <a:t>longer-term, practical method or plan</a:t>
            </a:r>
            <a:r>
              <a:rPr lang="en-US" sz="2000" dirty="0" smtClean="0">
                <a:latin typeface="Arial" panose="020B0604020202020204" pitchFamily="34" charset="0"/>
                <a:cs typeface="Arial" panose="020B0604020202020204" pitchFamily="34" charset="0"/>
              </a:rPr>
              <a:t>, with specific steps and regular reviews, which involved implementation by administrators within Governments, and those imposing sanctions, but not relying on politicians!</a:t>
            </a:r>
            <a:r>
              <a:rPr lang="en-GB" sz="2000" dirty="0" smtClean="0">
                <a:latin typeface="AR CENA" panose="02000000000000000000" pitchFamily="2" charset="0"/>
                <a:cs typeface="Arial" panose="020B0604020202020204" pitchFamily="34" charset="0"/>
              </a:rPr>
              <a:t> </a:t>
            </a:r>
            <a:r>
              <a:rPr lang="en-US" sz="2000" dirty="0" smtClean="0">
                <a:latin typeface="AR CENA" panose="02000000000000000000" pitchFamily="2" charset="0"/>
                <a:cs typeface="Arial" panose="020B0604020202020204" pitchFamily="34" charset="0"/>
              </a:rPr>
              <a:t/>
            </a:r>
            <a:br>
              <a:rPr lang="en-US" sz="2000" dirty="0" smtClean="0">
                <a:latin typeface="AR CENA" panose="02000000000000000000" pitchFamily="2"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7" name="Text Box 19"/>
          <p:cNvSpPr txBox="1">
            <a:spLocks noChangeArrowheads="1"/>
          </p:cNvSpPr>
          <p:nvPr/>
        </p:nvSpPr>
        <p:spPr bwMode="auto">
          <a:xfrm>
            <a:off x="4912441" y="296652"/>
            <a:ext cx="4157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defRPr/>
            </a:pPr>
            <a:r>
              <a:rPr lang="en-GB" sz="2000" dirty="0" smtClean="0">
                <a:solidFill>
                  <a:schemeClr val="bg1"/>
                </a:solidFill>
                <a:latin typeface="Arial" panose="020B0604020202020204" pitchFamily="34" charset="0"/>
                <a:ea typeface="+mn-ea"/>
                <a:cs typeface="Arial" panose="020B0604020202020204" pitchFamily="34" charset="0"/>
              </a:rPr>
              <a:t>NGO involvement in assisting authorities to implement TAP.</a:t>
            </a:r>
            <a:endParaRPr lang="en-US" sz="2000" dirty="0" smtClean="0">
              <a:solidFill>
                <a:schemeClr val="bg1"/>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39552" y="762963"/>
            <a:ext cx="7920880" cy="7236804"/>
          </a:xfrm>
        </p:spPr>
        <p:txBody>
          <a:bodyPr>
            <a:noAutofit/>
          </a:bodyPr>
          <a:lstStyle/>
          <a:p>
            <a:pPr algn="l" eaLnBrk="1" hangingPunct="1">
              <a:defRPr/>
            </a:pPr>
            <a:r>
              <a:rPr lang="en-US" sz="2800" dirty="0" smtClean="0">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Secondly…</a:t>
            </a:r>
            <a:r>
              <a:rPr lang="en-US" sz="2000" dirty="0" smtClean="0">
                <a:latin typeface="Arial" panose="020B0604020202020204" pitchFamily="34" charset="0"/>
                <a:cs typeface="Arial" panose="020B0604020202020204" pitchFamily="34" charset="0"/>
              </a:rPr>
              <a:t> </a:t>
            </a:r>
            <a:r>
              <a:rPr lang="en-US" sz="2000" b="1" i="1" dirty="0" smtClean="0">
                <a:solidFill>
                  <a:srgbClr val="00B050"/>
                </a:solidFill>
                <a:latin typeface="Arial" panose="020B0604020202020204" pitchFamily="34" charset="0"/>
                <a:cs typeface="Arial" panose="020B0604020202020204" pitchFamily="34" charset="0"/>
              </a:rPr>
              <a:t>what was the aim of this project?</a:t>
            </a:r>
            <a:br>
              <a:rPr lang="en-US" sz="2000" b="1" i="1" dirty="0" smtClean="0">
                <a:solidFill>
                  <a:srgbClr val="00B050"/>
                </a:solidFill>
                <a:latin typeface="Arial" panose="020B0604020202020204" pitchFamily="34" charset="0"/>
                <a:cs typeface="Arial" panose="020B0604020202020204" pitchFamily="34" charset="0"/>
              </a:rPr>
            </a:br>
            <a:r>
              <a:rPr lang="en-US" sz="2000" b="1" i="1" dirty="0">
                <a:solidFill>
                  <a:srgbClr val="00B050"/>
                </a:solidFill>
                <a:latin typeface="Arial" panose="020B0604020202020204" pitchFamily="34" charset="0"/>
                <a:cs typeface="Arial" panose="020B0604020202020204" pitchFamily="34" charset="0"/>
              </a:rPr>
              <a:t/>
            </a:r>
            <a:br>
              <a:rPr lang="en-US" sz="2000" b="1" i="1" dirty="0">
                <a:solidFill>
                  <a:srgbClr val="00B050"/>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1. To build on the achievements </a:t>
            </a:r>
            <a:r>
              <a:rPr lang="en-US" sz="2000" i="1" dirty="0" smtClean="0">
                <a:solidFill>
                  <a:schemeClr val="tx1"/>
                </a:solidFill>
                <a:latin typeface="Arial" panose="020B0604020202020204" pitchFamily="34" charset="0"/>
                <a:cs typeface="Arial" panose="020B0604020202020204" pitchFamily="34" charset="0"/>
              </a:rPr>
              <a:t>already made</a:t>
            </a:r>
            <a:r>
              <a:rPr lang="en-US" sz="2000" dirty="0" smtClean="0">
                <a:solidFill>
                  <a:schemeClr val="tx1"/>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2. To support SFPs in the </a:t>
            </a:r>
            <a:r>
              <a:rPr lang="en-GB" sz="2000" i="1" dirty="0" smtClean="0">
                <a:latin typeface="Arial" panose="020B0604020202020204" pitchFamily="34" charset="0"/>
                <a:cs typeface="Arial" panose="020B0604020202020204" pitchFamily="34" charset="0"/>
              </a:rPr>
              <a:t>second half of the period of the TAP</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3. To </a:t>
            </a:r>
            <a:r>
              <a:rPr lang="en-GB" sz="2000" i="1" dirty="0" smtClean="0">
                <a:latin typeface="Arial" panose="020B0604020202020204" pitchFamily="34" charset="0"/>
                <a:cs typeface="Arial" panose="020B0604020202020204" pitchFamily="34" charset="0"/>
              </a:rPr>
              <a:t>look to the future </a:t>
            </a:r>
            <a:r>
              <a:rPr lang="en-GB" sz="2000" dirty="0" smtClean="0">
                <a:latin typeface="Arial" panose="020B0604020202020204" pitchFamily="34" charset="0"/>
                <a:cs typeface="Arial" panose="020B0604020202020204" pitchFamily="34" charset="0"/>
              </a:rPr>
              <a:t>at building relationships that would reduce IKTT </a:t>
            </a:r>
            <a:r>
              <a:rPr lang="en-US" sz="2000" dirty="0" smtClean="0">
                <a:latin typeface="Arial" panose="020B0604020202020204" pitchFamily="34" charset="0"/>
                <a:cs typeface="Arial" panose="020B0604020202020204" pitchFamily="34" charset="0"/>
              </a:rPr>
              <a:t>and influence civil society to achieve greater voluntary compliance with legislation implementing the Convention.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4. To identify what NGOs (</a:t>
            </a:r>
            <a:r>
              <a:rPr lang="en-US" sz="2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have done, and (ii) could do to assist government administrations.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7" name="Text Box 19"/>
          <p:cNvSpPr txBox="1">
            <a:spLocks noChangeArrowheads="1"/>
          </p:cNvSpPr>
          <p:nvPr/>
        </p:nvSpPr>
        <p:spPr bwMode="auto">
          <a:xfrm>
            <a:off x="4752020" y="116632"/>
            <a:ext cx="4157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defRPr/>
            </a:pPr>
            <a:r>
              <a:rPr lang="en-GB" sz="2000" dirty="0" smtClean="0">
                <a:solidFill>
                  <a:schemeClr val="bg1"/>
                </a:solidFill>
                <a:latin typeface="Arial" panose="020B0604020202020204" pitchFamily="34" charset="0"/>
                <a:ea typeface="+mn-ea"/>
                <a:cs typeface="Arial" panose="020B0604020202020204" pitchFamily="34" charset="0"/>
              </a:rPr>
              <a:t>NGO involvement in assisting authorities to implement TAP.</a:t>
            </a:r>
            <a:endParaRPr lang="en-US" sz="2000" dirty="0" smtClean="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6006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solidFill>
                  <a:srgbClr val="C00000"/>
                </a:solidFill>
                <a:latin typeface="Arial" panose="020B0604020202020204" pitchFamily="34" charset="0"/>
                <a:cs typeface="Arial" panose="020B0604020202020204" pitchFamily="34" charset="0"/>
              </a:rPr>
              <a:t>So….</a:t>
            </a:r>
            <a:r>
              <a:rPr lang="en-GB" sz="2000" b="1" i="1" dirty="0" smtClean="0">
                <a:solidFill>
                  <a:srgbClr val="00B050"/>
                </a:solidFill>
                <a:latin typeface="Arial" panose="020B0604020202020204" pitchFamily="34" charset="0"/>
                <a:cs typeface="Arial" panose="020B0604020202020204" pitchFamily="34" charset="0"/>
              </a:rPr>
              <a:t>What did the questionnaire reveal?</a:t>
            </a:r>
            <a:endParaRPr lang="en-GB" sz="2000" b="1" i="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2060575"/>
            <a:ext cx="8964488" cy="4797425"/>
          </a:xfrm>
        </p:spPr>
        <p:txBody>
          <a:bodyPr/>
          <a:lstStyle/>
          <a:p>
            <a:pPr>
              <a:spcAft>
                <a:spcPts val="1200"/>
              </a:spcAft>
            </a:pPr>
            <a:r>
              <a:rPr lang="en-GB" sz="2000" i="1" dirty="0" smtClean="0">
                <a:latin typeface="Arial" panose="020B0604020202020204" pitchFamily="34" charset="0"/>
                <a:cs typeface="Arial" panose="020B0604020202020204" pitchFamily="34" charset="0"/>
              </a:rPr>
              <a:t>Widespread awareness </a:t>
            </a:r>
            <a:r>
              <a:rPr lang="en-GB" sz="2000" dirty="0" smtClean="0">
                <a:latin typeface="Arial" panose="020B0604020202020204" pitchFamily="34" charset="0"/>
                <a:cs typeface="Arial" panose="020B0604020202020204" pitchFamily="34" charset="0"/>
              </a:rPr>
              <a:t>of the TAP by NGOs.</a:t>
            </a:r>
          </a:p>
          <a:p>
            <a:pPr>
              <a:spcAft>
                <a:spcPts val="1200"/>
              </a:spcAft>
            </a:pPr>
            <a:r>
              <a:rPr lang="en-GB" sz="2000" i="1" dirty="0" smtClean="0">
                <a:latin typeface="Arial" panose="020B0604020202020204" pitchFamily="34" charset="0"/>
                <a:cs typeface="Arial" panose="020B0604020202020204" pitchFamily="34" charset="0"/>
              </a:rPr>
              <a:t>Substantial body of expertise </a:t>
            </a:r>
            <a:r>
              <a:rPr lang="en-GB" sz="2000" dirty="0" smtClean="0">
                <a:latin typeface="Arial" panose="020B0604020202020204" pitchFamily="34" charset="0"/>
                <a:cs typeface="Arial" panose="020B0604020202020204" pitchFamily="34" charset="0"/>
              </a:rPr>
              <a:t>within NGOs relevant to the implementation of the TAP.</a:t>
            </a:r>
          </a:p>
          <a:p>
            <a:pPr>
              <a:spcAft>
                <a:spcPts val="1200"/>
              </a:spcAft>
            </a:pPr>
            <a:r>
              <a:rPr lang="en-GB" sz="2000" i="1" dirty="0" smtClean="0">
                <a:latin typeface="Arial" panose="020B0604020202020204" pitchFamily="34" charset="0"/>
                <a:cs typeface="Arial" panose="020B0604020202020204" pitchFamily="34" charset="0"/>
              </a:rPr>
              <a:t>Significant past co-operation </a:t>
            </a:r>
            <a:r>
              <a:rPr lang="en-GB" sz="2000" dirty="0" smtClean="0">
                <a:latin typeface="Arial" panose="020B0604020202020204" pitchFamily="34" charset="0"/>
                <a:cs typeface="Arial" panose="020B0604020202020204" pitchFamily="34" charset="0"/>
              </a:rPr>
              <a:t>by NGOs in assisting in implementation of either TAP or similar plan supporting the Convention aims.</a:t>
            </a:r>
          </a:p>
          <a:p>
            <a:pPr>
              <a:spcAft>
                <a:spcPts val="1200"/>
              </a:spcAft>
            </a:pPr>
            <a:r>
              <a:rPr lang="en-GB" sz="2000" i="1" dirty="0" smtClean="0">
                <a:latin typeface="Arial" panose="020B0604020202020204" pitchFamily="34" charset="0"/>
                <a:cs typeface="Arial" panose="020B0604020202020204" pitchFamily="34" charset="0"/>
              </a:rPr>
              <a:t>Substantial willingness </a:t>
            </a:r>
            <a:r>
              <a:rPr lang="en-GB" sz="2000" dirty="0" smtClean="0">
                <a:latin typeface="Arial" panose="020B0604020202020204" pitchFamily="34" charset="0"/>
                <a:cs typeface="Arial" panose="020B0604020202020204" pitchFamily="34" charset="0"/>
              </a:rPr>
              <a:t>of NGOs to assist with these in the future.</a:t>
            </a:r>
            <a:endParaRPr lang="en-GB" sz="2000" dirty="0">
              <a:latin typeface="Arial" panose="020B0604020202020204" pitchFamily="34" charset="0"/>
              <a:cs typeface="Arial" panose="020B0604020202020204" pitchFamily="34" charset="0"/>
            </a:endParaRPr>
          </a:p>
          <a:p>
            <a:pPr>
              <a:spcAft>
                <a:spcPts val="1200"/>
              </a:spcAft>
            </a:pPr>
            <a:r>
              <a:rPr lang="en-GB" sz="2000" i="1" dirty="0" smtClean="0">
                <a:latin typeface="Arial" panose="020B0604020202020204" pitchFamily="34" charset="0"/>
                <a:cs typeface="Arial" panose="020B0604020202020204" pitchFamily="34" charset="0"/>
              </a:rPr>
              <a:t>Substantial value </a:t>
            </a:r>
            <a:r>
              <a:rPr lang="en-GB" sz="2000" dirty="0" smtClean="0">
                <a:latin typeface="Arial" panose="020B0604020202020204" pitchFamily="34" charset="0"/>
                <a:cs typeface="Arial" panose="020B0604020202020204" pitchFamily="34" charset="0"/>
              </a:rPr>
              <a:t>of NGOs in influencing civil society to change attitudes and improve voluntary compliance.</a:t>
            </a:r>
          </a:p>
          <a:p>
            <a:pPr marL="0" indent="0">
              <a:buNone/>
            </a:pPr>
            <a:r>
              <a:rPr lang="en-GB" sz="2000" b="1" dirty="0" smtClean="0">
                <a:solidFill>
                  <a:srgbClr val="7030A0"/>
                </a:solidFill>
                <a:latin typeface="Arial" panose="020B0604020202020204" pitchFamily="34" charset="0"/>
                <a:cs typeface="Arial" panose="020B0604020202020204" pitchFamily="34" charset="0"/>
              </a:rPr>
              <a:t>                                 Questions </a:t>
            </a:r>
            <a:r>
              <a:rPr lang="en-GB" sz="2000" b="1" dirty="0">
                <a:solidFill>
                  <a:srgbClr val="7030A0"/>
                </a:solidFill>
                <a:latin typeface="Arial" panose="020B0604020202020204" pitchFamily="34" charset="0"/>
                <a:cs typeface="Arial" panose="020B0604020202020204" pitchFamily="34" charset="0"/>
              </a:rPr>
              <a:t>which we might ask</a:t>
            </a:r>
            <a:r>
              <a:rPr lang="en-GB" sz="2000" dirty="0">
                <a:solidFill>
                  <a:srgbClr val="7030A0"/>
                </a:solidFill>
                <a:latin typeface="Arial" panose="020B0604020202020204" pitchFamily="34" charset="0"/>
                <a:cs typeface="Arial" panose="020B0604020202020204" pitchFamily="34" charset="0"/>
              </a:rPr>
              <a:t>: </a:t>
            </a:r>
          </a:p>
          <a:p>
            <a:pPr marL="0" indent="0">
              <a:buNone/>
            </a:pPr>
            <a:r>
              <a:rPr lang="en-GB" sz="2000" dirty="0">
                <a:solidFill>
                  <a:srgbClr val="7030A0"/>
                </a:solidFill>
                <a:latin typeface="Arial" panose="020B0604020202020204" pitchFamily="34" charset="0"/>
                <a:cs typeface="Arial" panose="020B0604020202020204" pitchFamily="34" charset="0"/>
              </a:rPr>
              <a:t>     </a:t>
            </a:r>
            <a:r>
              <a:rPr lang="en-GB" sz="2000" dirty="0" smtClean="0">
                <a:solidFill>
                  <a:srgbClr val="7030A0"/>
                </a:solidFill>
                <a:latin typeface="Arial" panose="020B0604020202020204" pitchFamily="34" charset="0"/>
                <a:cs typeface="Arial" panose="020B0604020202020204" pitchFamily="34" charset="0"/>
              </a:rPr>
              <a:t>                               - How can we build on these?</a:t>
            </a:r>
            <a:endParaRPr lang="en-GB" sz="2000" dirty="0">
              <a:solidFill>
                <a:srgbClr val="7030A0"/>
              </a:solidFill>
              <a:latin typeface="Arial" panose="020B0604020202020204" pitchFamily="34" charset="0"/>
              <a:cs typeface="Arial" panose="020B0604020202020204" pitchFamily="34" charset="0"/>
            </a:endParaRPr>
          </a:p>
          <a:p>
            <a:pPr>
              <a:spcAft>
                <a:spcPts val="1200"/>
              </a:spcAft>
            </a:pP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92080" y="97212"/>
            <a:ext cx="4224894" cy="810838"/>
          </a:xfrm>
          <a:prstGeom prst="rect">
            <a:avLst/>
          </a:prstGeom>
        </p:spPr>
      </p:pic>
    </p:spTree>
    <p:extLst>
      <p:ext uri="{BB962C8B-B14F-4D97-AF65-F5344CB8AC3E}">
        <p14:creationId xmlns:p14="http://schemas.microsoft.com/office/powerpoint/2010/main" val="21729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solidFill>
                  <a:srgbClr val="C00000"/>
                </a:solidFill>
                <a:latin typeface="Arial" panose="020B0604020202020204" pitchFamily="34" charset="0"/>
                <a:cs typeface="Arial" panose="020B0604020202020204" pitchFamily="34" charset="0"/>
              </a:rPr>
              <a:t>But also….</a:t>
            </a:r>
            <a:endParaRPr lang="en-GB" sz="2000" b="1" i="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2060575"/>
            <a:ext cx="8784976" cy="4500773"/>
          </a:xfrm>
        </p:spPr>
        <p:txBody>
          <a:bodyPr/>
          <a:lstStyle/>
          <a:p>
            <a:r>
              <a:rPr lang="en-GB" sz="2000" dirty="0" smtClean="0">
                <a:latin typeface="Arial" panose="020B0604020202020204" pitchFamily="34" charset="0"/>
                <a:cs typeface="Arial" panose="020B0604020202020204" pitchFamily="34" charset="0"/>
              </a:rPr>
              <a:t>An </a:t>
            </a:r>
            <a:r>
              <a:rPr lang="en-GB" sz="2000" i="1" dirty="0" smtClean="0">
                <a:latin typeface="Arial" panose="020B0604020202020204" pitchFamily="34" charset="0"/>
                <a:cs typeface="Arial" panose="020B0604020202020204" pitchFamily="34" charset="0"/>
              </a:rPr>
              <a:t>imbalance in the size of the response from two main groups of NGOs</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Responses from national NGOs split 13/2 between ‘non-hunting’ NGOs and ‘hunting’ NGOs, or 85%/15%.</a:t>
            </a:r>
          </a:p>
          <a:p>
            <a:endParaRPr lang="en-GB" sz="2000" dirty="0" smtClean="0">
              <a:latin typeface="Arial" panose="020B0604020202020204" pitchFamily="34" charset="0"/>
              <a:cs typeface="Arial" panose="020B0604020202020204" pitchFamily="34" charset="0"/>
            </a:endParaRPr>
          </a:p>
          <a:p>
            <a:pPr marL="0" indent="0" algn="ctr">
              <a:buNone/>
            </a:pPr>
            <a:r>
              <a:rPr lang="en-GB" sz="2000" b="1" dirty="0" smtClean="0">
                <a:solidFill>
                  <a:srgbClr val="7030A0"/>
                </a:solidFill>
                <a:latin typeface="Arial" panose="020B0604020202020204" pitchFamily="34" charset="0"/>
                <a:cs typeface="Arial" panose="020B0604020202020204" pitchFamily="34" charset="0"/>
              </a:rPr>
              <a:t>    Questions which we might ask</a:t>
            </a:r>
            <a:r>
              <a:rPr lang="en-GB" sz="2000" dirty="0" smtClean="0">
                <a:solidFill>
                  <a:srgbClr val="7030A0"/>
                </a:solidFill>
                <a:latin typeface="Arial" panose="020B0604020202020204" pitchFamily="34" charset="0"/>
                <a:cs typeface="Arial" panose="020B0604020202020204" pitchFamily="34" charset="0"/>
              </a:rPr>
              <a:t>: </a:t>
            </a:r>
          </a:p>
          <a:p>
            <a:pPr marL="0" indent="0">
              <a:buNone/>
            </a:pPr>
            <a:r>
              <a:rPr lang="en-GB" sz="2000" dirty="0" smtClean="0">
                <a:solidFill>
                  <a:srgbClr val="7030A0"/>
                </a:solidFill>
                <a:latin typeface="Arial" panose="020B0604020202020204" pitchFamily="34" charset="0"/>
                <a:cs typeface="Arial" panose="020B0604020202020204" pitchFamily="34" charset="0"/>
              </a:rPr>
              <a:t>                                     - Why is this?   </a:t>
            </a:r>
          </a:p>
          <a:p>
            <a:pPr marL="0" indent="0">
              <a:buNone/>
            </a:pPr>
            <a:r>
              <a:rPr lang="en-GB" sz="2000" dirty="0" smtClean="0">
                <a:solidFill>
                  <a:srgbClr val="7030A0"/>
                </a:solidFill>
                <a:latin typeface="Arial" panose="020B0604020202020204" pitchFamily="34" charset="0"/>
                <a:cs typeface="Arial" panose="020B0604020202020204" pitchFamily="34" charset="0"/>
              </a:rPr>
              <a:t>                                     - What does it mean for the implementation of the  			TAP specifically and the Convention generally?    </a:t>
            </a:r>
          </a:p>
          <a:p>
            <a:pPr marL="0" indent="0">
              <a:buNone/>
            </a:pPr>
            <a:r>
              <a:rPr lang="en-GB" sz="2000" dirty="0" smtClean="0">
                <a:solidFill>
                  <a:srgbClr val="7030A0"/>
                </a:solidFill>
                <a:latin typeface="Arial" panose="020B0604020202020204" pitchFamily="34" charset="0"/>
                <a:cs typeface="Arial" panose="020B0604020202020204" pitchFamily="34" charset="0"/>
              </a:rPr>
              <a:t>                                     - Should anything be done?      </a:t>
            </a:r>
          </a:p>
          <a:p>
            <a:pPr marL="0" indent="0">
              <a:buNone/>
            </a:pPr>
            <a:r>
              <a:rPr lang="en-GB" sz="2000" dirty="0" smtClean="0">
                <a:solidFill>
                  <a:srgbClr val="7030A0"/>
                </a:solidFill>
                <a:latin typeface="Arial" panose="020B0604020202020204" pitchFamily="34" charset="0"/>
                <a:cs typeface="Arial" panose="020B0604020202020204" pitchFamily="34" charset="0"/>
              </a:rPr>
              <a:t>                                     - If so, what?</a:t>
            </a:r>
          </a:p>
          <a:p>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92080" y="97212"/>
            <a:ext cx="4224894" cy="810838"/>
          </a:xfrm>
          <a:prstGeom prst="rect">
            <a:avLst/>
          </a:prstGeom>
        </p:spPr>
      </p:pic>
    </p:spTree>
    <p:extLst>
      <p:ext uri="{BB962C8B-B14F-4D97-AF65-F5344CB8AC3E}">
        <p14:creationId xmlns:p14="http://schemas.microsoft.com/office/powerpoint/2010/main" val="403386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solidFill>
                  <a:srgbClr val="C00000"/>
                </a:solidFill>
                <a:latin typeface="Arial" panose="020B0604020202020204" pitchFamily="34" charset="0"/>
                <a:cs typeface="Arial" panose="020B0604020202020204" pitchFamily="34" charset="0"/>
              </a:rPr>
              <a:t>And further….</a:t>
            </a:r>
            <a:endParaRPr lang="en-GB" sz="2000" b="1" i="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2060575"/>
            <a:ext cx="8712968" cy="4500773"/>
          </a:xfrm>
        </p:spPr>
        <p:txBody>
          <a:bodyPr/>
          <a:lstStyle/>
          <a:p>
            <a:r>
              <a:rPr lang="en-GB" sz="2000" dirty="0" smtClean="0">
                <a:latin typeface="Arial" panose="020B0604020202020204" pitchFamily="34" charset="0"/>
                <a:cs typeface="Arial" panose="020B0604020202020204" pitchFamily="34" charset="0"/>
              </a:rPr>
              <a:t>A </a:t>
            </a:r>
            <a:r>
              <a:rPr lang="en-GB" sz="2000" i="1" dirty="0" smtClean="0">
                <a:latin typeface="Arial" panose="020B0604020202020204" pitchFamily="34" charset="0"/>
                <a:cs typeface="Arial" panose="020B0604020202020204" pitchFamily="34" charset="0"/>
              </a:rPr>
              <a:t>lack of involvement of NGOs </a:t>
            </a:r>
            <a:r>
              <a:rPr lang="en-GB" sz="2000" i="1" dirty="0">
                <a:latin typeface="Arial" panose="020B0604020202020204" pitchFamily="34" charset="0"/>
                <a:cs typeface="Arial" panose="020B0604020202020204" pitchFamily="34" charset="0"/>
              </a:rPr>
              <a:t>with </a:t>
            </a:r>
            <a:r>
              <a:rPr lang="en-GB" sz="2000" i="1" dirty="0" smtClean="0">
                <a:latin typeface="Arial" panose="020B0604020202020204" pitchFamily="34" charset="0"/>
                <a:cs typeface="Arial" panose="020B0604020202020204" pitchFamily="34" charset="0"/>
              </a:rPr>
              <a:t>use of national priorities, gravity factors and impact statements</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All responses from NGOs on these were negative at between 59 to 82%.</a:t>
            </a:r>
          </a:p>
          <a:p>
            <a:endParaRPr lang="en-GB" sz="2000" dirty="0" smtClean="0">
              <a:latin typeface="Arial" panose="020B0604020202020204" pitchFamily="34" charset="0"/>
              <a:cs typeface="Arial" panose="020B0604020202020204" pitchFamily="34" charset="0"/>
            </a:endParaRPr>
          </a:p>
          <a:p>
            <a:pPr marL="0" indent="0" algn="ctr">
              <a:buNone/>
            </a:pPr>
            <a:r>
              <a:rPr lang="en-GB" sz="2000" b="1" dirty="0" smtClean="0">
                <a:solidFill>
                  <a:srgbClr val="00B050"/>
                </a:solidFill>
                <a:latin typeface="Arial" panose="020B0604020202020204" pitchFamily="34" charset="0"/>
                <a:cs typeface="Arial" panose="020B0604020202020204" pitchFamily="34" charset="0"/>
              </a:rPr>
              <a:t>    </a:t>
            </a:r>
            <a:r>
              <a:rPr lang="en-GB" sz="2000" b="1" dirty="0">
                <a:solidFill>
                  <a:srgbClr val="7030A0"/>
                </a:solidFill>
                <a:latin typeface="Arial" panose="020B0604020202020204" pitchFamily="34" charset="0"/>
                <a:cs typeface="Arial" panose="020B0604020202020204" pitchFamily="34" charset="0"/>
              </a:rPr>
              <a:t> Questions which we might ask</a:t>
            </a:r>
            <a:r>
              <a:rPr lang="en-GB" sz="2000" dirty="0">
                <a:solidFill>
                  <a:srgbClr val="7030A0"/>
                </a:solidFill>
                <a:latin typeface="Arial" panose="020B0604020202020204" pitchFamily="34" charset="0"/>
                <a:cs typeface="Arial" panose="020B0604020202020204" pitchFamily="34" charset="0"/>
              </a:rPr>
              <a:t>: </a:t>
            </a:r>
          </a:p>
          <a:p>
            <a:pPr marL="0" indent="0">
              <a:buNone/>
            </a:pPr>
            <a:r>
              <a:rPr lang="en-GB" sz="2000" dirty="0">
                <a:solidFill>
                  <a:srgbClr val="7030A0"/>
                </a:solidFill>
                <a:latin typeface="Arial" panose="020B0604020202020204" pitchFamily="34" charset="0"/>
                <a:cs typeface="Arial" panose="020B0604020202020204" pitchFamily="34" charset="0"/>
              </a:rPr>
              <a:t>                                     - Why is this?   </a:t>
            </a:r>
          </a:p>
          <a:p>
            <a:pPr marL="0" indent="0">
              <a:buNone/>
            </a:pPr>
            <a:r>
              <a:rPr lang="en-GB" sz="2000" dirty="0">
                <a:solidFill>
                  <a:srgbClr val="7030A0"/>
                </a:solidFill>
                <a:latin typeface="Arial" panose="020B0604020202020204" pitchFamily="34" charset="0"/>
                <a:cs typeface="Arial" panose="020B0604020202020204" pitchFamily="34" charset="0"/>
              </a:rPr>
              <a:t>                                     - What does it mean for the implementation of the  			TAP specifically and the Convention generally?    </a:t>
            </a:r>
          </a:p>
          <a:p>
            <a:pPr marL="0" indent="0">
              <a:buNone/>
            </a:pPr>
            <a:r>
              <a:rPr lang="en-GB" sz="2000" dirty="0">
                <a:solidFill>
                  <a:srgbClr val="7030A0"/>
                </a:solidFill>
                <a:latin typeface="Arial" panose="020B0604020202020204" pitchFamily="34" charset="0"/>
                <a:cs typeface="Arial" panose="020B0604020202020204" pitchFamily="34" charset="0"/>
              </a:rPr>
              <a:t>                                     - Should anything be done?      </a:t>
            </a:r>
          </a:p>
          <a:p>
            <a:pPr marL="0" indent="0">
              <a:buNone/>
            </a:pPr>
            <a:r>
              <a:rPr lang="en-GB" sz="2000" dirty="0">
                <a:solidFill>
                  <a:srgbClr val="7030A0"/>
                </a:solidFill>
                <a:latin typeface="Arial" panose="020B0604020202020204" pitchFamily="34" charset="0"/>
                <a:cs typeface="Arial" panose="020B0604020202020204" pitchFamily="34" charset="0"/>
              </a:rPr>
              <a:t>                                     - If so, what?</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92080" y="97212"/>
            <a:ext cx="4224894" cy="810838"/>
          </a:xfrm>
          <a:prstGeom prst="rect">
            <a:avLst/>
          </a:prstGeom>
        </p:spPr>
      </p:pic>
    </p:spTree>
    <p:extLst>
      <p:ext uri="{BB962C8B-B14F-4D97-AF65-F5344CB8AC3E}">
        <p14:creationId xmlns:p14="http://schemas.microsoft.com/office/powerpoint/2010/main" val="218561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114425"/>
            <a:ext cx="7632700" cy="504825"/>
          </a:xfrm>
        </p:spPr>
        <p:txBody>
          <a:bodyPr/>
          <a:lstStyle/>
          <a:p>
            <a:r>
              <a:rPr lang="en-GB" sz="2000" dirty="0" smtClean="0">
                <a:solidFill>
                  <a:srgbClr val="C00000"/>
                </a:solidFill>
                <a:latin typeface="Arial" panose="020B0604020202020204" pitchFamily="34" charset="0"/>
                <a:cs typeface="Arial" panose="020B0604020202020204" pitchFamily="34" charset="0"/>
              </a:rPr>
              <a:t>So finally….</a:t>
            </a:r>
            <a:r>
              <a:rPr lang="en-GB" sz="2000" b="1" i="1" dirty="0" smtClean="0">
                <a:solidFill>
                  <a:srgbClr val="00B050"/>
                </a:solidFill>
                <a:latin typeface="Arial" panose="020B0604020202020204" pitchFamily="34" charset="0"/>
                <a:cs typeface="Arial" panose="020B0604020202020204" pitchFamily="34" charset="0"/>
              </a:rPr>
              <a:t>What lessons can we learn?</a:t>
            </a:r>
            <a:endParaRPr lang="en-GB" sz="2000" b="1" i="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934" y="1619250"/>
            <a:ext cx="9073008" cy="5050110"/>
          </a:xfrm>
        </p:spPr>
        <p:txBody>
          <a:bodyPr/>
          <a:lstStyle/>
          <a:p>
            <a:pPr marL="0" indent="0" algn="ctr">
              <a:buNone/>
            </a:pPr>
            <a:r>
              <a:rPr lang="en-GB" sz="2000" dirty="0" smtClean="0">
                <a:latin typeface="Arial" panose="020B0604020202020204" pitchFamily="34" charset="0"/>
                <a:cs typeface="Arial" panose="020B0604020202020204" pitchFamily="34" charset="0"/>
              </a:rPr>
              <a:t>‘’NGOs can play </a:t>
            </a:r>
            <a:r>
              <a:rPr lang="en-GB" sz="2000" i="1" dirty="0" smtClean="0">
                <a:latin typeface="Arial" panose="020B0604020202020204" pitchFamily="34" charset="0"/>
                <a:cs typeface="Arial" panose="020B0604020202020204" pitchFamily="34" charset="0"/>
              </a:rPr>
              <a:t>a substantial and varied role in assisting government administrations </a:t>
            </a:r>
            <a:r>
              <a:rPr lang="en-GB" sz="2000" dirty="0" smtClean="0">
                <a:latin typeface="Arial" panose="020B0604020202020204" pitchFamily="34" charset="0"/>
                <a:cs typeface="Arial" panose="020B0604020202020204" pitchFamily="34" charset="0"/>
              </a:rPr>
              <a:t>to implement the TAP and the aims of the Convention</a:t>
            </a:r>
            <a:r>
              <a:rPr lang="en-GB" sz="2000" i="1" dirty="0" smtClean="0">
                <a:latin typeface="Arial" panose="020B0604020202020204" pitchFamily="34" charset="0"/>
                <a:cs typeface="Arial" panose="020B0604020202020204" pitchFamily="34" charset="0"/>
              </a:rPr>
              <a:t>.’’</a:t>
            </a:r>
          </a:p>
          <a:p>
            <a:pPr marL="0" indent="0">
              <a:buNone/>
            </a:pPr>
            <a:endParaRPr lang="en-GB" sz="2000" i="1" dirty="0">
              <a:latin typeface="Arial" panose="020B0604020202020204" pitchFamily="34" charset="0"/>
              <a:cs typeface="Arial" panose="020B0604020202020204" pitchFamily="34" charset="0"/>
            </a:endParaRPr>
          </a:p>
          <a:p>
            <a:pPr marL="0" indent="0">
              <a:buNone/>
            </a:pPr>
            <a:r>
              <a:rPr lang="en-GB" sz="2000" b="1" dirty="0" smtClean="0">
                <a:latin typeface="Arial" panose="020B0604020202020204" pitchFamily="34" charset="0"/>
                <a:cs typeface="Arial" panose="020B0604020202020204" pitchFamily="34" charset="0"/>
              </a:rPr>
              <a:t>1.  </a:t>
            </a:r>
            <a:r>
              <a:rPr lang="en-GB" sz="2000" b="1" dirty="0" smtClean="0">
                <a:solidFill>
                  <a:srgbClr val="7030A0"/>
                </a:solidFill>
                <a:latin typeface="Arial" panose="020B0604020202020204" pitchFamily="34" charset="0"/>
                <a:cs typeface="Arial" panose="020B0604020202020204" pitchFamily="34" charset="0"/>
              </a:rPr>
              <a:t>SFPs should actively encourage a wide range of NGO involvement</a:t>
            </a:r>
            <a:r>
              <a:rPr lang="en-GB" sz="2000" i="1" dirty="0">
                <a:solidFill>
                  <a:srgbClr val="7030A0"/>
                </a:solidFill>
                <a:latin typeface="Arial" panose="020B0604020202020204" pitchFamily="34" charset="0"/>
                <a:cs typeface="Arial" panose="020B0604020202020204" pitchFamily="34" charset="0"/>
              </a:rPr>
              <a:t>:</a:t>
            </a:r>
            <a:r>
              <a:rPr lang="en-GB" sz="2000" i="1" dirty="0" smtClean="0">
                <a:solidFill>
                  <a:srgbClr val="7030A0"/>
                </a:solidFill>
                <a:latin typeface="Arial" panose="020B0604020202020204" pitchFamily="34" charset="0"/>
                <a:cs typeface="Arial" panose="020B0604020202020204" pitchFamily="34" charset="0"/>
              </a:rPr>
              <a:t>                     				      </a:t>
            </a:r>
            <a:r>
              <a:rPr lang="en-GB" sz="1800" i="1" dirty="0" smtClean="0">
                <a:solidFill>
                  <a:srgbClr val="7030A0"/>
                </a:solidFill>
                <a:latin typeface="Arial" panose="020B0604020202020204" pitchFamily="34" charset="0"/>
                <a:cs typeface="Arial" panose="020B0604020202020204" pitchFamily="34" charset="0"/>
              </a:rPr>
              <a:t>and</a:t>
            </a:r>
            <a:r>
              <a:rPr lang="en-GB" sz="1800" dirty="0" smtClean="0">
                <a:solidFill>
                  <a:srgbClr val="7030A0"/>
                </a:solidFill>
                <a:latin typeface="Arial" panose="020B0604020202020204" pitchFamily="34" charset="0"/>
                <a:cs typeface="Arial" panose="020B0604020202020204" pitchFamily="34" charset="0"/>
              </a:rPr>
              <a:t>…</a:t>
            </a:r>
          </a:p>
          <a:p>
            <a:pPr marL="0" indent="0">
              <a:buNone/>
            </a:pPr>
            <a:r>
              <a:rPr lang="en-GB" sz="2000" b="1" dirty="0" smtClean="0">
                <a:latin typeface="Arial" panose="020B0604020202020204" pitchFamily="34" charset="0"/>
                <a:cs typeface="Arial" panose="020B0604020202020204" pitchFamily="34" charset="0"/>
              </a:rPr>
              <a:t>2.  </a:t>
            </a:r>
            <a:r>
              <a:rPr lang="en-GB" sz="2000" b="1" dirty="0" smtClean="0">
                <a:solidFill>
                  <a:srgbClr val="7030A0"/>
                </a:solidFill>
                <a:latin typeface="Arial" panose="020B0604020202020204" pitchFamily="34" charset="0"/>
                <a:cs typeface="Arial" panose="020B0604020202020204" pitchFamily="34" charset="0"/>
              </a:rPr>
              <a:t>A wide range of NGOs should actively seek to assist SFPs:</a:t>
            </a:r>
          </a:p>
          <a:p>
            <a:pPr marL="0" indent="0">
              <a:lnSpc>
                <a:spcPct val="150000"/>
              </a:lnSpc>
              <a:buNone/>
            </a:pPr>
            <a:r>
              <a:rPr lang="en-GB" sz="2000" b="1" dirty="0" smtClean="0">
                <a:solidFill>
                  <a:srgbClr val="002060"/>
                </a:solidFill>
                <a:latin typeface="Arial" panose="020B0604020202020204" pitchFamily="34" charset="0"/>
                <a:cs typeface="Arial" panose="020B0604020202020204" pitchFamily="34" charset="0"/>
              </a:rPr>
              <a:t>                                           SFPs                     NGOs</a:t>
            </a:r>
            <a:endParaRPr lang="en-GB" sz="2000" b="1" dirty="0">
              <a:solidFill>
                <a:srgbClr val="002060"/>
              </a:solidFill>
              <a:latin typeface="Arial" panose="020B0604020202020204" pitchFamily="34" charset="0"/>
              <a:cs typeface="Arial" panose="020B0604020202020204" pitchFamily="34" charset="0"/>
            </a:endParaRPr>
          </a:p>
          <a:p>
            <a:pPr marL="0" indent="0">
              <a:buNone/>
            </a:pPr>
            <a:r>
              <a:rPr lang="en-GB" sz="2000" b="1" dirty="0" smtClean="0">
                <a:latin typeface="Arial" panose="020B0604020202020204" pitchFamily="34" charset="0"/>
                <a:cs typeface="Arial" panose="020B0604020202020204" pitchFamily="34" charset="0"/>
              </a:rPr>
              <a:t>3. </a:t>
            </a:r>
            <a:r>
              <a:rPr lang="en-GB" sz="2000" b="1" dirty="0" smtClean="0">
                <a:solidFill>
                  <a:srgbClr val="7030A0"/>
                </a:solidFill>
                <a:latin typeface="Arial" panose="020B0604020202020204" pitchFamily="34" charset="0"/>
                <a:cs typeface="Arial" panose="020B0604020202020204" pitchFamily="34" charset="0"/>
              </a:rPr>
              <a:t>A wide range of NGOs should actively seek to interact, both with each other and with civil society, to encourage voluntary compliance to reduce IKTT</a:t>
            </a:r>
            <a:r>
              <a:rPr lang="en-GB" sz="2000" dirty="0">
                <a:solidFill>
                  <a:srgbClr val="7030A0"/>
                </a:solidFill>
                <a:latin typeface="Arial" panose="020B0604020202020204" pitchFamily="34" charset="0"/>
                <a:cs typeface="Arial" panose="020B0604020202020204" pitchFamily="34" charset="0"/>
              </a:rPr>
              <a:t>:</a:t>
            </a:r>
            <a:endParaRPr lang="en-GB" sz="2000" dirty="0" smtClean="0">
              <a:solidFill>
                <a:srgbClr val="7030A0"/>
              </a:solidFill>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                                           </a:t>
            </a:r>
            <a:r>
              <a:rPr lang="en-GB" sz="2000" b="1" dirty="0" smtClean="0">
                <a:solidFill>
                  <a:srgbClr val="002060"/>
                </a:solidFill>
                <a:latin typeface="Arial" panose="020B0604020202020204" pitchFamily="34" charset="0"/>
                <a:cs typeface="Arial" panose="020B0604020202020204" pitchFamily="34" charset="0"/>
              </a:rPr>
              <a:t>NGOs                     </a:t>
            </a:r>
            <a:r>
              <a:rPr lang="en-GB" sz="2000" b="1" dirty="0" err="1" smtClean="0">
                <a:solidFill>
                  <a:srgbClr val="002060"/>
                </a:solidFill>
                <a:latin typeface="Arial" panose="020B0604020202020204" pitchFamily="34" charset="0"/>
                <a:cs typeface="Arial" panose="020B0604020202020204" pitchFamily="34" charset="0"/>
              </a:rPr>
              <a:t>NGOs</a:t>
            </a:r>
            <a:endParaRPr lang="en-GB" sz="2000" b="1" dirty="0">
              <a:solidFill>
                <a:srgbClr val="002060"/>
              </a:solidFill>
              <a:latin typeface="Arial" panose="020B0604020202020204" pitchFamily="34" charset="0"/>
              <a:cs typeface="Arial" panose="020B0604020202020204" pitchFamily="34" charset="0"/>
            </a:endParaRPr>
          </a:p>
          <a:p>
            <a:pPr marL="0" indent="0">
              <a:buNone/>
            </a:pPr>
            <a:endParaRPr lang="en-GB" sz="2000" b="1" dirty="0">
              <a:solidFill>
                <a:srgbClr val="002060"/>
              </a:solidFill>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                                           </a:t>
            </a:r>
            <a:r>
              <a:rPr lang="en-GB" sz="2000" b="1" dirty="0" smtClean="0">
                <a:solidFill>
                  <a:srgbClr val="002060"/>
                </a:solidFill>
                <a:latin typeface="Arial" panose="020B0604020202020204" pitchFamily="34" charset="0"/>
                <a:cs typeface="Arial" panose="020B0604020202020204" pitchFamily="34" charset="0"/>
              </a:rPr>
              <a:t>NGOs                     Civil Society</a:t>
            </a:r>
            <a:endParaRPr lang="en-GB" sz="2000" b="1" dirty="0">
              <a:solidFill>
                <a:srgbClr val="002060"/>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92080" y="97212"/>
            <a:ext cx="4224894" cy="810838"/>
          </a:xfrm>
          <a:prstGeom prst="rect">
            <a:avLst/>
          </a:prstGeom>
        </p:spPr>
      </p:pic>
      <p:sp>
        <p:nvSpPr>
          <p:cNvPr id="5" name="Left-Right Arrow 4"/>
          <p:cNvSpPr/>
          <p:nvPr/>
        </p:nvSpPr>
        <p:spPr>
          <a:xfrm>
            <a:off x="4121380" y="3809179"/>
            <a:ext cx="1044116" cy="376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Right Arrow 6"/>
          <p:cNvSpPr/>
          <p:nvPr/>
        </p:nvSpPr>
        <p:spPr>
          <a:xfrm>
            <a:off x="4107663" y="5227809"/>
            <a:ext cx="1044116" cy="376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224512" y="58870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052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Is this the way forward?</a:t>
            </a:r>
            <a:endParaRPr lang="en-GB"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786" y="1844824"/>
            <a:ext cx="7273304" cy="4848870"/>
          </a:xfrm>
        </p:spPr>
      </p:pic>
      <p:sp>
        <p:nvSpPr>
          <p:cNvPr id="5" name="Text Box 19"/>
          <p:cNvSpPr txBox="1">
            <a:spLocks noChangeArrowheads="1"/>
          </p:cNvSpPr>
          <p:nvPr/>
        </p:nvSpPr>
        <p:spPr bwMode="auto">
          <a:xfrm>
            <a:off x="4752020" y="116632"/>
            <a:ext cx="4157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defRPr/>
            </a:pPr>
            <a:r>
              <a:rPr lang="en-GB" sz="2000" dirty="0" smtClean="0">
                <a:solidFill>
                  <a:schemeClr val="bg1"/>
                </a:solidFill>
                <a:latin typeface="Arial" panose="020B0604020202020204" pitchFamily="34" charset="0"/>
                <a:ea typeface="+mn-ea"/>
                <a:cs typeface="Arial" panose="020B0604020202020204" pitchFamily="34" charset="0"/>
              </a:rPr>
              <a:t>NGO involvement in assisting authorities to implement TAP.</a:t>
            </a:r>
            <a:endParaRPr lang="en-US" sz="2000" dirty="0" smtClean="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392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4948"/>
            <a:ext cx="9144000" cy="5883052"/>
          </a:xfrm>
          <a:solidFill>
            <a:schemeClr val="accent2">
              <a:lumMod val="20000"/>
              <a:lumOff val="80000"/>
            </a:schemeClr>
          </a:solidFill>
        </p:spPr>
        <p:txBody>
          <a:bodyPr/>
          <a:lstStyle/>
          <a:p>
            <a:pPr marL="0" indent="0" algn="ctr">
              <a:buNone/>
            </a:pPr>
            <a:endParaRPr lang="en-GB" sz="5400" b="1" dirty="0" smtClean="0">
              <a:solidFill>
                <a:srgbClr val="C00000"/>
              </a:solidFill>
              <a:latin typeface="AR DECODE" panose="02000000000000000000" pitchFamily="2" charset="0"/>
              <a:cs typeface="Arial" panose="020B0604020202020204" pitchFamily="34" charset="0"/>
            </a:endParaRPr>
          </a:p>
          <a:p>
            <a:pPr marL="0" indent="0" algn="ctr">
              <a:buNone/>
            </a:pPr>
            <a:r>
              <a:rPr lang="en-GB" b="1" dirty="0">
                <a:solidFill>
                  <a:srgbClr val="C00000"/>
                </a:solidFill>
                <a:latin typeface="AR DECODE" panose="02000000000000000000" pitchFamily="2" charset="0"/>
                <a:cs typeface="Arial" panose="020B0604020202020204" pitchFamily="34" charset="0"/>
              </a:rPr>
              <a:t>Thank </a:t>
            </a:r>
            <a:r>
              <a:rPr lang="en-GB" b="1" dirty="0" smtClean="0">
                <a:solidFill>
                  <a:srgbClr val="C00000"/>
                </a:solidFill>
                <a:latin typeface="AR DECODE" panose="02000000000000000000" pitchFamily="2" charset="0"/>
                <a:cs typeface="Arial" panose="020B0604020202020204" pitchFamily="34" charset="0"/>
              </a:rPr>
              <a:t>You </a:t>
            </a:r>
            <a:r>
              <a:rPr lang="en-GB" sz="1800" dirty="0" smtClean="0">
                <a:latin typeface="Arial" panose="020B0604020202020204" pitchFamily="34" charset="0"/>
                <a:cs typeface="Arial" panose="020B0604020202020204" pitchFamily="34" charset="0"/>
              </a:rPr>
              <a:t>to </a:t>
            </a:r>
            <a:r>
              <a:rPr lang="en-GB" sz="1800" dirty="0" err="1" smtClean="0">
                <a:latin typeface="Arial" panose="020B0604020202020204" pitchFamily="34" charset="0"/>
                <a:cs typeface="Arial" panose="020B0604020202020204" pitchFamily="34" charset="0"/>
              </a:rPr>
              <a:t>BirdLife</a:t>
            </a:r>
            <a:r>
              <a:rPr lang="en-GB" sz="1800" dirty="0" smtClean="0">
                <a:latin typeface="Arial" panose="020B0604020202020204" pitchFamily="34" charset="0"/>
                <a:cs typeface="Arial" panose="020B0604020202020204" pitchFamily="34" charset="0"/>
              </a:rPr>
              <a:t> Malta for permission to copy the image</a:t>
            </a:r>
            <a:endParaRPr lang="en-GB" sz="1800" dirty="0">
              <a:latin typeface="Arial" panose="020B0604020202020204" pitchFamily="34" charset="0"/>
              <a:cs typeface="Arial" panose="020B0604020202020204" pitchFamily="34" charset="0"/>
            </a:endParaRPr>
          </a:p>
          <a:p>
            <a:pPr marL="0" indent="0" algn="ctr">
              <a:buNone/>
            </a:pPr>
            <a:endParaRPr lang="en-GB" sz="1800" dirty="0" smtClean="0">
              <a:latin typeface="Arial" panose="020B0604020202020204" pitchFamily="34" charset="0"/>
              <a:cs typeface="Arial" panose="020B0604020202020204" pitchFamily="34" charset="0"/>
            </a:endParaRPr>
          </a:p>
          <a:p>
            <a:pPr marL="0" indent="0" algn="ctr">
              <a:buNone/>
            </a:pPr>
            <a:endParaRPr lang="en-GB" sz="1800" dirty="0">
              <a:latin typeface="Arial" panose="020B0604020202020204" pitchFamily="34" charset="0"/>
              <a:cs typeface="Arial" panose="020B0604020202020204" pitchFamily="34" charset="0"/>
            </a:endParaRPr>
          </a:p>
          <a:p>
            <a:pPr marL="0" indent="0" algn="ctr">
              <a:buNone/>
            </a:pPr>
            <a:r>
              <a:rPr lang="en-GB" sz="1800" i="1" dirty="0" smtClean="0">
                <a:latin typeface="Arial" panose="020B0604020202020204" pitchFamily="34" charset="0"/>
                <a:cs typeface="Arial" panose="020B0604020202020204" pitchFamily="34" charset="0"/>
              </a:rPr>
              <a:t>AND</a:t>
            </a:r>
          </a:p>
          <a:p>
            <a:pPr marL="0" indent="0" algn="ctr">
              <a:buNone/>
            </a:pPr>
            <a:endParaRPr lang="en-GB" sz="1800" dirty="0">
              <a:latin typeface="Arial" panose="020B0604020202020204" pitchFamily="34" charset="0"/>
              <a:cs typeface="Arial" panose="020B0604020202020204" pitchFamily="34" charset="0"/>
            </a:endParaRPr>
          </a:p>
          <a:p>
            <a:pPr marL="0" indent="0" algn="ctr">
              <a:buNone/>
            </a:pPr>
            <a:r>
              <a:rPr lang="en-GB" sz="5400" b="1" dirty="0" smtClean="0">
                <a:solidFill>
                  <a:srgbClr val="C00000"/>
                </a:solidFill>
                <a:latin typeface="AR DECODE" panose="02000000000000000000" pitchFamily="2" charset="0"/>
                <a:cs typeface="Arial" panose="020B0604020202020204" pitchFamily="34" charset="0"/>
              </a:rPr>
              <a:t>Thank You!</a:t>
            </a:r>
            <a:endParaRPr lang="en-GB" sz="5400" b="1" dirty="0">
              <a:solidFill>
                <a:srgbClr val="C00000"/>
              </a:solidFill>
              <a:latin typeface="AR DECODE" panose="02000000000000000000" pitchFamily="2"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92080" y="97212"/>
            <a:ext cx="4224894" cy="810838"/>
          </a:xfrm>
          <a:prstGeom prst="rect">
            <a:avLst/>
          </a:prstGeom>
        </p:spPr>
      </p:pic>
    </p:spTree>
    <p:extLst>
      <p:ext uri="{BB962C8B-B14F-4D97-AF65-F5344CB8AC3E}">
        <p14:creationId xmlns:p14="http://schemas.microsoft.com/office/powerpoint/2010/main" val="318859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3480</TotalTime>
  <Words>412</Words>
  <Application>Microsoft Macintosh PowerPoint</Application>
  <PresentationFormat>Présentation à l'écran (4:3)</PresentationFormat>
  <Paragraphs>58</Paragraphs>
  <Slides>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 CENA</vt:lpstr>
      <vt:lpstr>AR DECODE</vt:lpstr>
      <vt:lpstr>Arial</vt:lpstr>
      <vt:lpstr>Calibri</vt:lpstr>
      <vt:lpstr>ＭＳ Ｐゴシック</vt:lpstr>
      <vt:lpstr>Myriad Pro</vt:lpstr>
      <vt:lpstr>Default Design</vt:lpstr>
      <vt:lpstr>Présentation PowerPoint</vt:lpstr>
      <vt:lpstr>                  First, a glance back … How did we get here?   1. Previous concern that the Bern Convention was not being sufficiently successful in reducing IKTT of wild birds goes back for some decades.   2. 2011 Larnaca Conference produced a good, but ‘one off’, political statement:                                         ‘Zero Tolerance’ of IKTT.    But this lacked ‘follow up’, especially the committed involvement of those authorities responsible for enforcement, including administrative and judicial bodies responsible for imposing sanctions.  3. 2013 Tunis Conference aimed to produce a longer-term, practical method or plan, with specific steps and regular reviews, which involved implementation by administrators within Governments, and those imposing sanctions, but not relying on politicians!       </vt:lpstr>
      <vt:lpstr>              Secondly… what was the aim of this project?  1. To build on the achievements already made.  2. To support SFPs in the second half of the period of the TAP.  3. To look to the future at building relationships that would reduce IKTT and influence civil society to achieve greater voluntary compliance with legislation implementing the Convention.   4. To identify what NGOs (i) have done, and (ii) could do to assist government administrations.    </vt:lpstr>
      <vt:lpstr>So….What did the questionnaire reveal?</vt:lpstr>
      <vt:lpstr>But also….</vt:lpstr>
      <vt:lpstr>And further….</vt:lpstr>
      <vt:lpstr>So finally….What lessons can we learn?</vt:lpstr>
      <vt:lpstr>Is this the way forward?</vt:lpstr>
      <vt:lpstr>Présentation PowerPoint</vt:lpstr>
    </vt:vector>
  </TitlesOfParts>
  <Company>Council of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prestini</dc:creator>
  <cp:lastModifiedBy>Dominic Moreau</cp:lastModifiedBy>
  <cp:revision>175</cp:revision>
  <dcterms:created xsi:type="dcterms:W3CDTF">2008-05-07T10:04:05Z</dcterms:created>
  <dcterms:modified xsi:type="dcterms:W3CDTF">2017-06-23T07:15:29Z</dcterms:modified>
</cp:coreProperties>
</file>