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8"/>
  </p:notesMasterIdLst>
  <p:handoutMasterIdLst>
    <p:handoutMasterId r:id="rId19"/>
  </p:handoutMasterIdLst>
  <p:sldIdLst>
    <p:sldId id="430" r:id="rId3"/>
    <p:sldId id="395" r:id="rId4"/>
    <p:sldId id="403" r:id="rId5"/>
    <p:sldId id="448" r:id="rId6"/>
    <p:sldId id="449" r:id="rId7"/>
    <p:sldId id="447" r:id="rId8"/>
    <p:sldId id="438" r:id="rId9"/>
    <p:sldId id="441" r:id="rId10"/>
    <p:sldId id="458" r:id="rId11"/>
    <p:sldId id="462" r:id="rId12"/>
    <p:sldId id="431" r:id="rId13"/>
    <p:sldId id="456" r:id="rId14"/>
    <p:sldId id="457" r:id="rId15"/>
    <p:sldId id="463" r:id="rId16"/>
    <p:sldId id="423" r:id="rId17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7B0194-89C1-4B44-ACC5-8B4737FF4ED8}">
          <p14:sldIdLst>
            <p14:sldId id="430"/>
            <p14:sldId id="395"/>
            <p14:sldId id="403"/>
            <p14:sldId id="448"/>
            <p14:sldId id="449"/>
            <p14:sldId id="447"/>
            <p14:sldId id="438"/>
            <p14:sldId id="441"/>
            <p14:sldId id="458"/>
            <p14:sldId id="462"/>
            <p14:sldId id="431"/>
            <p14:sldId id="456"/>
            <p14:sldId id="457"/>
            <p14:sldId id="463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2F9"/>
    <a:srgbClr val="A3EDF7"/>
    <a:srgbClr val="427FB0"/>
    <a:srgbClr val="82BDA6"/>
    <a:srgbClr val="457DA0"/>
    <a:srgbClr val="346890"/>
    <a:srgbClr val="00CCFF"/>
    <a:srgbClr val="85BDA6"/>
    <a:srgbClr val="4B6F64"/>
    <a:srgbClr val="82C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7" autoAdjust="0"/>
    <p:restoredTop sz="59217" autoAdjust="0"/>
  </p:normalViewPr>
  <p:slideViewPr>
    <p:cSldViewPr snapToGrid="0" snapToObjects="1">
      <p:cViewPr>
        <p:scale>
          <a:sx n="40" d="100"/>
          <a:sy n="40" d="100"/>
        </p:scale>
        <p:origin x="3232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0A997-C4F5-F24A-A18D-2E246AA34D54}" type="datetimeFigureOut">
              <a:rPr lang="en-US" smtClean="0"/>
              <a:pPr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61790-4B0A-084B-8874-E7AC26A4388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5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AB1A-3F06-7345-9F0D-51B876D5F608}" type="datetimeFigureOut">
              <a:rPr lang="en-US" smtClean="0"/>
              <a:pPr/>
              <a:t>6/22/17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A45A2-6007-B04A-9DA8-9F42924358A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55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37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6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45A2-6007-B04A-9DA8-9F42924358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4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closer look at the assessment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45A2-6007-B04A-9DA8-9F42924358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37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0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7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CASE (March 2017): Raptors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this falcon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seized from </a:t>
            </a:r>
            <a:r>
              <a:rPr lang="en-I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 network trafficking thousands of endangered birds operating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France and Belgium. Following a surveillance operation of several months, investigators seized cages, snares, nets, falsified marking rings, and hundreds of birds. These wild birds ranged from small species (European Goldfinch, Eurasian bullfinch,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Bluethroat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Eurasian Golden Oriole, Hoopoe, Red-billed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leiothrix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to large raptors (Eurasian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sparrowhawk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Golden eagle). Four individuals were indicted; they are facing each up to seven years of imprisonment and a 750,000 Euro fine.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45A2-6007-B04A-9DA8-9F42924358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CASE</a:t>
            </a:r>
            <a:r>
              <a:rPr lang="en-GB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(June, 2017): French customs officers discovered numerous feathers of protected birds (species listed in Annex I, II CITES and Annex A, B of the amended EU Regulation 338/97)</a:t>
            </a:r>
          </a:p>
          <a:p>
            <a:endParaRPr lang="en-IE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dirty="0" smtClean="0"/>
              <a:t>110 feathers of Scarlet Macaw ;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smtClean="0"/>
              <a:t>405 feathers of Eurasian Buzzard ;</a:t>
            </a:r>
          </a:p>
          <a:p>
            <a:r>
              <a:rPr lang="en-GB" dirty="0" smtClean="0"/>
              <a:t>- 2 feathers of Goshawk ;</a:t>
            </a:r>
          </a:p>
          <a:p>
            <a:r>
              <a:rPr lang="en-GB" dirty="0" smtClean="0"/>
              <a:t>- 2 feathers of Hawk ;</a:t>
            </a:r>
          </a:p>
          <a:p>
            <a:r>
              <a:rPr lang="en-GB" dirty="0" smtClean="0"/>
              <a:t>- 5 feathers of Eurasian Eagle Owl ;</a:t>
            </a:r>
          </a:p>
          <a:p>
            <a:r>
              <a:rPr lang="en-GB" dirty="0" smtClean="0"/>
              <a:t>- 2 feathers of Snowy owl ;</a:t>
            </a:r>
          </a:p>
          <a:p>
            <a:r>
              <a:rPr lang="en-GB" dirty="0" smtClean="0"/>
              <a:t>- 2 feathers of White-tailed Eagle ;</a:t>
            </a:r>
          </a:p>
          <a:p>
            <a:r>
              <a:rPr lang="en-GB" dirty="0" smtClean="0"/>
              <a:t>- 10 feathers of Barn Owl ;</a:t>
            </a:r>
          </a:p>
          <a:p>
            <a:r>
              <a:rPr lang="en-GB" dirty="0" smtClean="0"/>
              <a:t>- 2 wings and 1 tail of Eurasian Buzzard ;</a:t>
            </a:r>
          </a:p>
          <a:p>
            <a:r>
              <a:rPr lang="en-GB" dirty="0" smtClean="0"/>
              <a:t>- 12 feathers of Cockatoo ;</a:t>
            </a:r>
          </a:p>
          <a:p>
            <a:r>
              <a:rPr lang="en-GB" dirty="0" smtClean="0"/>
              <a:t>- 2 feathers of Harris’s Hawk.</a:t>
            </a:r>
          </a:p>
          <a:p>
            <a:r>
              <a:rPr lang="en-GB" dirty="0" smtClean="0"/>
              <a:t>Total value: 1 064 euros.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45A2-6007-B04A-9DA8-9F42924358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15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6467"/>
            <a:endParaRPr lang="en-GB" b="0" baseline="0" noProof="0" dirty="0" smtClean="0"/>
          </a:p>
          <a:p>
            <a:endParaRPr lang="de-C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A45A2-6007-B04A-9DA8-9F42924358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7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1133B-2A59-4501-AFD5-466B23F12DA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17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0573" indent="-2848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9342" indent="-2278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5079" indent="-2278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0816" indent="-2278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6553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2290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8027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3764" indent="-2278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E5E576-5C5A-4942-BD6C-7C98362097C4}" type="slidenum">
              <a:rPr lang="de-DE" altLang="en-US"/>
              <a:pPr eaLnBrk="1" hangingPunct="1">
                <a:spcBef>
                  <a:spcPct val="0"/>
                </a:spcBef>
              </a:pPr>
              <a:t>9</a:t>
            </a:fld>
            <a:endParaRPr lang="de-DE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Toolkit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3205" y="6441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0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0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3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0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0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F5571-02DB-F14F-9D3B-33D1B1EF3C44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19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21208" y="2030413"/>
            <a:ext cx="3241675" cy="34829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348163" y="2030413"/>
            <a:ext cx="3975100" cy="3482975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1208" y="96220"/>
            <a:ext cx="8229600" cy="101992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85BDA6"/>
                </a:solidFill>
                <a:latin typeface="Futura Condensed"/>
                <a:cs typeface="Futura Condense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7DA0"/>
                </a:solidFill>
                <a:effectLst/>
                <a:uLnTx/>
                <a:uFillTx/>
                <a:latin typeface="Futura Condensed"/>
                <a:ea typeface="+mj-ea"/>
                <a:cs typeface="Futura Condensed"/>
              </a:rPr>
              <a:t>Main title for the page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457DA0"/>
              </a:solidFill>
              <a:effectLst/>
              <a:uLnTx/>
              <a:uFillTx/>
              <a:latin typeface="Futura Condensed"/>
              <a:ea typeface="+mj-ea"/>
              <a:cs typeface="Futura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9AC4-B963-894F-9AA5-2738E49B969E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4413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15774" y="6372127"/>
            <a:ext cx="8528226" cy="4571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21208" y="96220"/>
            <a:ext cx="8229600" cy="1019920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rgbClr val="85BDA6"/>
                </a:solidFill>
                <a:latin typeface="Futura Condensed"/>
                <a:cs typeface="Futura Condense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7DA0"/>
                </a:solidFill>
                <a:effectLst/>
                <a:uLnTx/>
                <a:uFillTx/>
                <a:latin typeface="Futura Condensed"/>
                <a:ea typeface="+mj-ea"/>
                <a:cs typeface="Futura Condensed"/>
              </a:rPr>
              <a:t>Main title for the page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457DA0"/>
              </a:solidFill>
              <a:effectLst/>
              <a:uLnTx/>
              <a:uFillTx/>
              <a:latin typeface="Futura Condensed"/>
              <a:ea typeface="+mj-ea"/>
              <a:cs typeface="Futura Condensed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5774" y="1300806"/>
            <a:ext cx="423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text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367516"/>
            <a:ext cx="9144000" cy="490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3205" y="6441366"/>
            <a:ext cx="2133600" cy="365125"/>
          </a:xfrm>
        </p:spPr>
        <p:txBody>
          <a:bodyPr/>
          <a:lstStyle/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019919"/>
            <a:ext cx="9144000" cy="5347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3999" cy="1019919"/>
          </a:xfrm>
          <a:prstGeom prst="rect">
            <a:avLst/>
          </a:prstGeom>
          <a:solidFill>
            <a:srgbClr val="3468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4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3205" y="6441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6356348"/>
          </a:xfrm>
          <a:prstGeom prst="rect">
            <a:avLst/>
          </a:prstGeom>
          <a:solidFill>
            <a:srgbClr val="346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0BAE93-7CE5-4ADD-8C5A-25D36E90E4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22/06/2017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9982217-3448-42C4-91D4-935D106ADE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7"/>
          <a:stretch/>
        </p:blipFill>
        <p:spPr bwMode="auto">
          <a:xfrm>
            <a:off x="1388443" y="5026693"/>
            <a:ext cx="6367116" cy="1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25" y="3466531"/>
            <a:ext cx="9156325" cy="339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4245" y="1827117"/>
            <a:ext cx="9195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 smtClean="0"/>
              <a:t>United Nations Office on Drugs and Crime </a:t>
            </a:r>
          </a:p>
        </p:txBody>
      </p:sp>
      <p:pic>
        <p:nvPicPr>
          <p:cNvPr id="7" name="Picture 3" descr="UNODC_logo_E_black_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45" y="291572"/>
            <a:ext cx="4303512" cy="79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:\docs\03.SLU\Wildlife Forest Crime\Logos\WLFC_logo_on_white_bg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79" y="233347"/>
            <a:ext cx="3970420" cy="1129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8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19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07034"/>
            <a:ext cx="9144000" cy="7920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Main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18914"/>
            <a:ext cx="9156219" cy="450237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de-CH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Underequipped staff</a:t>
            </a: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Weak investigative and prosecutorial capacity</a:t>
            </a: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Lack of inter-agency cooperation</a:t>
            </a: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Lack of prioritization</a:t>
            </a:r>
          </a:p>
          <a:p>
            <a:pPr algn="ctr"/>
            <a:endParaRPr lang="de-CH" b="1" i="1" dirty="0" smtClean="0">
              <a:solidFill>
                <a:schemeClr val="tx1"/>
              </a:solidFill>
            </a:endParaRPr>
          </a:p>
          <a:p>
            <a:pPr algn="ctr"/>
            <a:endParaRPr lang="de-CH" sz="32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Outdated/inadequate laws</a:t>
            </a: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Corruption</a:t>
            </a: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Weak forensics</a:t>
            </a:r>
            <a:endParaRPr lang="de-CH" sz="3200" b="1" i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de-CH" sz="20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b="1" i="1" dirty="0" smtClean="0">
                <a:solidFill>
                  <a:schemeClr val="tx1"/>
                </a:solidFill>
              </a:rPr>
              <a:t>Lack of awareness</a:t>
            </a:r>
            <a:endParaRPr lang="en-GB" sz="3200" i="1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99121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01" y="187158"/>
            <a:ext cx="4852517" cy="667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3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7625"/>
            <a:ext cx="89535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0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80675" y="794084"/>
            <a:ext cx="5582652" cy="5366085"/>
          </a:xfrm>
          <a:prstGeom prst="ellipse">
            <a:avLst/>
          </a:prstGeom>
          <a:noFill/>
          <a:ln w="920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5275" y="2815406"/>
            <a:ext cx="3253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4000" dirty="0" smtClean="0">
                <a:solidFill>
                  <a:prstClr val="white"/>
                </a:solidFill>
              </a:rPr>
              <a:t>Going Forward</a:t>
            </a:r>
            <a:endParaRPr lang="en-GB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docs\03.SLU\Wildlife Forest Crime\Pictures\Selection of wildlife photos for RP Western Africa\Photo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34395" r="30481" b="35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6814"/>
            <a:ext cx="9144000" cy="282202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de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de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E. Rios</a:t>
            </a:r>
            <a:br>
              <a:rPr lang="de-CH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Chief, UNODC Global Programme for Combating </a:t>
            </a:r>
            <a:br>
              <a:rPr lang="de-CH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 and Forest Crime</a:t>
            </a:r>
            <a:br>
              <a:rPr lang="de-CH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jorge.rios@unodc.org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UNODC_logo_E_whit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47" y="5877272"/>
            <a:ext cx="3995688" cy="6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t="25953" b="21877"/>
          <a:stretch/>
        </p:blipFill>
        <p:spPr bwMode="auto">
          <a:xfrm>
            <a:off x="3" y="-112173"/>
            <a:ext cx="9156215" cy="697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455853"/>
            <a:ext cx="9144000" cy="450237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CH" b="1" i="1" dirty="0" smtClean="0">
              <a:solidFill>
                <a:prstClr val="black"/>
              </a:solidFill>
            </a:endParaRPr>
          </a:p>
          <a:p>
            <a:pPr algn="ctr"/>
            <a:r>
              <a:rPr lang="de-CH" sz="3200" b="1" i="1" dirty="0" smtClean="0">
                <a:solidFill>
                  <a:prstClr val="black"/>
                </a:solidFill>
              </a:rPr>
              <a:t>164,000 seizures</a:t>
            </a:r>
          </a:p>
          <a:p>
            <a:pPr algn="ctr"/>
            <a:endParaRPr lang="de-CH" sz="3200" b="1" i="1" dirty="0" smtClean="0">
              <a:solidFill>
                <a:prstClr val="black"/>
              </a:solidFill>
            </a:endParaRPr>
          </a:p>
          <a:p>
            <a:pPr algn="ctr"/>
            <a:r>
              <a:rPr lang="de-CH" sz="3200" b="1" i="1" dirty="0" smtClean="0">
                <a:solidFill>
                  <a:prstClr val="black"/>
                </a:solidFill>
              </a:rPr>
              <a:t>120 countries</a:t>
            </a:r>
          </a:p>
          <a:p>
            <a:pPr algn="ctr"/>
            <a:endParaRPr lang="de-CH" sz="3200" b="1" i="1" dirty="0" smtClean="0">
              <a:solidFill>
                <a:prstClr val="black"/>
              </a:solidFill>
            </a:endParaRPr>
          </a:p>
          <a:p>
            <a:pPr algn="ctr"/>
            <a:r>
              <a:rPr lang="de-CH" sz="3200" b="1" i="1" dirty="0" smtClean="0">
                <a:solidFill>
                  <a:prstClr val="black"/>
                </a:solidFill>
              </a:rPr>
              <a:t>80 nationalities </a:t>
            </a:r>
          </a:p>
          <a:p>
            <a:pPr algn="ctr"/>
            <a:endParaRPr lang="de-CH" sz="3200" b="1" i="1" dirty="0">
              <a:solidFill>
                <a:prstClr val="black"/>
              </a:solidFill>
            </a:endParaRPr>
          </a:p>
          <a:p>
            <a:pPr algn="ctr"/>
            <a:r>
              <a:rPr lang="de-CH" sz="3200" b="1" i="1" dirty="0" smtClean="0">
                <a:solidFill>
                  <a:prstClr val="black"/>
                </a:solidFill>
              </a:rPr>
              <a:t>7,000 species</a:t>
            </a:r>
          </a:p>
          <a:p>
            <a:pPr algn="ctr"/>
            <a:endParaRPr lang="de-CH" sz="32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"/>
          <a:stretch/>
        </p:blipFill>
        <p:spPr bwMode="auto">
          <a:xfrm>
            <a:off x="1545629" y="1"/>
            <a:ext cx="524018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08" y="0"/>
            <a:ext cx="9185007" cy="682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1008" y="2406315"/>
            <a:ext cx="9181461" cy="2286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CH" b="1" i="1" dirty="0" smtClean="0">
              <a:solidFill>
                <a:prstClr val="black"/>
              </a:solidFill>
            </a:endParaRPr>
          </a:p>
          <a:p>
            <a:pPr algn="ctr"/>
            <a:r>
              <a:rPr lang="de-CH" sz="4000" b="1" dirty="0" smtClean="0">
                <a:solidFill>
                  <a:prstClr val="black"/>
                </a:solidFill>
              </a:rPr>
              <a:t>Recent case: bird trafficking criminal network dismantled</a:t>
            </a:r>
          </a:p>
          <a:p>
            <a:pPr algn="ctr"/>
            <a:endParaRPr lang="de-CH" sz="32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7" r="3333"/>
          <a:stretch/>
        </p:blipFill>
        <p:spPr bwMode="auto">
          <a:xfrm>
            <a:off x="-34641" y="0"/>
            <a:ext cx="91750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095-8E45-704A-8EE5-9D197127EE2C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41008" y="2406315"/>
            <a:ext cx="9181461" cy="228600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de-CH" b="1" i="1" dirty="0" smtClean="0">
              <a:solidFill>
                <a:prstClr val="black"/>
              </a:solidFill>
            </a:endParaRPr>
          </a:p>
          <a:p>
            <a:pPr algn="ctr"/>
            <a:r>
              <a:rPr lang="de-CH" sz="4000" b="1" dirty="0" smtClean="0">
                <a:solidFill>
                  <a:prstClr val="black"/>
                </a:solidFill>
              </a:rPr>
              <a:t>Recent case: feathers of protected birds</a:t>
            </a:r>
          </a:p>
          <a:p>
            <a:pPr algn="ctr"/>
            <a:endParaRPr lang="de-CH" sz="3200" b="1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7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ODC_logo_E_whi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40" y="289986"/>
            <a:ext cx="2707709" cy="460133"/>
          </a:xfrm>
          <a:prstGeom prst="rect">
            <a:avLst/>
          </a:prstGeom>
        </p:spPr>
      </p:pic>
      <p:pic>
        <p:nvPicPr>
          <p:cNvPr id="4" name="Picture 3" descr="WLFC_logo_no_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680" y="65373"/>
            <a:ext cx="4738125" cy="94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128439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/>
              <a:t>Sentencing in Ireland</a:t>
            </a:r>
            <a:endParaRPr lang="de-CH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781" y="0"/>
            <a:ext cx="991649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2659" y="6376737"/>
            <a:ext cx="359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/>
              <a:t>Source: Wildlife Justice Commission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7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56"/>
          <a:stretch/>
        </p:blipFill>
        <p:spPr bwMode="auto">
          <a:xfrm>
            <a:off x="1388442" y="5833"/>
            <a:ext cx="6367116" cy="519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7"/>
          <a:stretch/>
        </p:blipFill>
        <p:spPr bwMode="auto">
          <a:xfrm>
            <a:off x="1388443" y="5026693"/>
            <a:ext cx="6367116" cy="1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:\docs\03.SLU\Wildlife Forest Crime\Logos\WLFC_logo_on_white_bg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53" y="6011814"/>
            <a:ext cx="3117919" cy="758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16668"/>
          <a:stretch/>
        </p:blipFill>
        <p:spPr bwMode="auto">
          <a:xfrm>
            <a:off x="0" y="430987"/>
            <a:ext cx="9157772" cy="636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648" y="0"/>
            <a:ext cx="914412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4" name="Title 1"/>
          <p:cNvSpPr txBox="1">
            <a:spLocks/>
          </p:cNvSpPr>
          <p:nvPr/>
        </p:nvSpPr>
        <p:spPr>
          <a:xfrm>
            <a:off x="0" y="1044352"/>
            <a:ext cx="9157772" cy="800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 smtClean="0"/>
              <a:t>Toolkit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844824"/>
            <a:ext cx="9157772" cy="3600400"/>
          </a:xfrm>
          <a:prstGeom prst="rect">
            <a:avLst/>
          </a:prstGeom>
          <a:blipFill dpi="0" rotWithShape="1">
            <a:blip r:embed="rId4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5" name="Straight Connector 554"/>
          <p:cNvCxnSpPr/>
          <p:nvPr/>
        </p:nvCxnSpPr>
        <p:spPr>
          <a:xfrm>
            <a:off x="13648" y="1858375"/>
            <a:ext cx="9144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Macintosh PowerPoint</Application>
  <PresentationFormat>Presentación en pantalla (4:3)</PresentationFormat>
  <Paragraphs>70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Futura Condensed</vt:lpstr>
      <vt:lpstr>Wingdings</vt:lpstr>
      <vt:lpstr>Arial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  Jorge E. Rios Chief, UNODC Global Programme for Combating  Wildlife and Forest Crime jorge.rios@unodc.org</vt:lpstr>
    </vt:vector>
  </TitlesOfParts>
  <Company>xxx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Adrian  Ciupagea</dc:creator>
  <cp:lastModifiedBy>carmennaves@outlook.es</cp:lastModifiedBy>
  <cp:revision>531</cp:revision>
  <cp:lastPrinted>2016-11-29T12:41:43Z</cp:lastPrinted>
  <dcterms:created xsi:type="dcterms:W3CDTF">2014-05-29T09:58:24Z</dcterms:created>
  <dcterms:modified xsi:type="dcterms:W3CDTF">2017-06-22T08:19:29Z</dcterms:modified>
</cp:coreProperties>
</file>